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93"/>
  </p:notesMasterIdLst>
  <p:sldIdLst>
    <p:sldId id="426" r:id="rId2"/>
    <p:sldId id="432" r:id="rId3"/>
    <p:sldId id="466" r:id="rId4"/>
    <p:sldId id="411" r:id="rId5"/>
    <p:sldId id="293" r:id="rId6"/>
    <p:sldId id="467" r:id="rId7"/>
    <p:sldId id="468" r:id="rId8"/>
    <p:sldId id="412" r:id="rId9"/>
    <p:sldId id="413" r:id="rId10"/>
    <p:sldId id="433" r:id="rId11"/>
    <p:sldId id="414" r:id="rId12"/>
    <p:sldId id="415" r:id="rId13"/>
    <p:sldId id="416" r:id="rId14"/>
    <p:sldId id="268" r:id="rId15"/>
    <p:sldId id="417" r:id="rId16"/>
    <p:sldId id="337" r:id="rId17"/>
    <p:sldId id="419" r:id="rId18"/>
    <p:sldId id="326" r:id="rId19"/>
    <p:sldId id="327" r:id="rId20"/>
    <p:sldId id="343" r:id="rId21"/>
    <p:sldId id="420" r:id="rId22"/>
    <p:sldId id="361" r:id="rId23"/>
    <p:sldId id="421" r:id="rId24"/>
    <p:sldId id="422" r:id="rId25"/>
    <p:sldId id="423" r:id="rId26"/>
    <p:sldId id="434" r:id="rId27"/>
    <p:sldId id="435" r:id="rId28"/>
    <p:sldId id="437" r:id="rId29"/>
    <p:sldId id="438" r:id="rId30"/>
    <p:sldId id="439" r:id="rId31"/>
    <p:sldId id="440" r:id="rId32"/>
    <p:sldId id="441" r:id="rId33"/>
    <p:sldId id="442" r:id="rId34"/>
    <p:sldId id="443" r:id="rId35"/>
    <p:sldId id="456" r:id="rId36"/>
    <p:sldId id="302" r:id="rId37"/>
    <p:sldId id="303" r:id="rId38"/>
    <p:sldId id="308" r:id="rId39"/>
    <p:sldId id="332" r:id="rId40"/>
    <p:sldId id="333" r:id="rId41"/>
    <p:sldId id="278" r:id="rId42"/>
    <p:sldId id="285" r:id="rId43"/>
    <p:sldId id="286" r:id="rId44"/>
    <p:sldId id="317" r:id="rId45"/>
    <p:sldId id="287" r:id="rId46"/>
    <p:sldId id="288" r:id="rId47"/>
    <p:sldId id="323" r:id="rId48"/>
    <p:sldId id="331" r:id="rId49"/>
    <p:sldId id="321" r:id="rId50"/>
    <p:sldId id="447" r:id="rId51"/>
    <p:sldId id="335" r:id="rId52"/>
    <p:sldId id="336" r:id="rId53"/>
    <p:sldId id="448" r:id="rId54"/>
    <p:sldId id="339" r:id="rId55"/>
    <p:sldId id="340" r:id="rId56"/>
    <p:sldId id="292" r:id="rId57"/>
    <p:sldId id="309" r:id="rId58"/>
    <p:sldId id="316" r:id="rId59"/>
    <p:sldId id="311" r:id="rId60"/>
    <p:sldId id="314" r:id="rId61"/>
    <p:sldId id="315" r:id="rId62"/>
    <p:sldId id="294" r:id="rId63"/>
    <p:sldId id="469" r:id="rId64"/>
    <p:sldId id="325" r:id="rId65"/>
    <p:sldId id="324" r:id="rId66"/>
    <p:sldId id="449" r:id="rId67"/>
    <p:sldId id="328" r:id="rId68"/>
    <p:sldId id="450" r:id="rId69"/>
    <p:sldId id="330" r:id="rId70"/>
    <p:sldId id="451" r:id="rId71"/>
    <p:sldId id="348" r:id="rId72"/>
    <p:sldId id="349" r:id="rId73"/>
    <p:sldId id="342" r:id="rId74"/>
    <p:sldId id="453" r:id="rId75"/>
    <p:sldId id="346" r:id="rId76"/>
    <p:sldId id="329" r:id="rId77"/>
    <p:sldId id="470" r:id="rId78"/>
    <p:sldId id="322" r:id="rId79"/>
    <p:sldId id="319" r:id="rId80"/>
    <p:sldId id="471" r:id="rId81"/>
    <p:sldId id="399" r:id="rId82"/>
    <p:sldId id="400" r:id="rId83"/>
    <p:sldId id="401" r:id="rId84"/>
    <p:sldId id="459" r:id="rId85"/>
    <p:sldId id="460" r:id="rId86"/>
    <p:sldId id="472" r:id="rId87"/>
    <p:sldId id="461" r:id="rId88"/>
    <p:sldId id="464" r:id="rId89"/>
    <p:sldId id="462" r:id="rId90"/>
    <p:sldId id="463" r:id="rId91"/>
    <p:sldId id="465" r:id="rId9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05"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5FC79"/>
    <a:srgbClr val="FFD44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1348"/>
    <p:restoredTop sz="85442"/>
  </p:normalViewPr>
  <p:slideViewPr>
    <p:cSldViewPr snapToGrid="0" snapToObjects="1" showGuides="1">
      <p:cViewPr varScale="1">
        <p:scale>
          <a:sx n="104" d="100"/>
          <a:sy n="104" d="100"/>
        </p:scale>
        <p:origin x="1320" y="200"/>
      </p:cViewPr>
      <p:guideLst>
        <p:guide orient="horz" pos="2205"/>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viewProps" Target="view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notesMaster" Target="notesMasters/notesMaster1.xml"/></Relationships>
</file>

<file path=ppt/diagrams/_rels/data2.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rawing2.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2142E23-9C8A-D848-BDEB-1C25F639EFA1}" type="doc">
      <dgm:prSet loTypeId="urn:microsoft.com/office/officeart/2008/layout/LinedList" loCatId="list" qsTypeId="urn:microsoft.com/office/officeart/2005/8/quickstyle/simple2" qsCatId="simple" csTypeId="urn:microsoft.com/office/officeart/2005/8/colors/accent2_2" csCatId="accent2" phldr="1"/>
      <dgm:spPr/>
      <dgm:t>
        <a:bodyPr/>
        <a:lstStyle/>
        <a:p>
          <a:endParaRPr lang="zh-CN" altLang="en-US"/>
        </a:p>
      </dgm:t>
    </dgm:pt>
    <dgm:pt modelId="{C4770518-27D1-E04A-BC8B-756DB7AA10E2}">
      <dgm:prSet phldrT="[文本]"/>
      <dgm:spPr/>
      <dgm:t>
        <a:bodyPr/>
        <a:lstStyle/>
        <a:p>
          <a:r>
            <a:rPr lang="zh-CN" altLang="en-US" dirty="0"/>
            <a:t>课程回顾</a:t>
          </a:r>
        </a:p>
      </dgm:t>
    </dgm:pt>
    <dgm:pt modelId="{BF7DC0D4-9EA8-D44A-B3B8-E0F60F655319}" type="parTrans" cxnId="{9F9BDF99-B79D-F548-A9E8-70B4A8936A84}">
      <dgm:prSet/>
      <dgm:spPr/>
      <dgm:t>
        <a:bodyPr/>
        <a:lstStyle/>
        <a:p>
          <a:endParaRPr lang="zh-CN" altLang="en-US"/>
        </a:p>
      </dgm:t>
    </dgm:pt>
    <dgm:pt modelId="{B2F064AF-4C16-1B41-94A5-D8D8AA083C95}" type="sibTrans" cxnId="{9F9BDF99-B79D-F548-A9E8-70B4A8936A84}">
      <dgm:prSet/>
      <dgm:spPr/>
      <dgm:t>
        <a:bodyPr/>
        <a:lstStyle/>
        <a:p>
          <a:endParaRPr lang="zh-CN" altLang="en-US"/>
        </a:p>
      </dgm:t>
    </dgm:pt>
    <dgm:pt modelId="{6FFF6855-E1E5-5949-B112-4C4A99FD4F5C}">
      <dgm:prSet phldrT="[文本]"/>
      <dgm:spPr/>
      <dgm:t>
        <a:bodyPr/>
        <a:lstStyle/>
        <a:p>
          <a:r>
            <a:rPr lang="zh-CN" altLang="en-US" dirty="0"/>
            <a:t>分治算法</a:t>
          </a:r>
        </a:p>
      </dgm:t>
    </dgm:pt>
    <dgm:pt modelId="{F860C95D-9A02-814D-8008-3E743925EBB4}" type="parTrans" cxnId="{79F4043D-7BED-0A4F-B397-A07A33186D39}">
      <dgm:prSet/>
      <dgm:spPr/>
      <dgm:t>
        <a:bodyPr/>
        <a:lstStyle/>
        <a:p>
          <a:endParaRPr lang="zh-CN" altLang="en-US"/>
        </a:p>
      </dgm:t>
    </dgm:pt>
    <dgm:pt modelId="{EDD725BD-1AE9-F147-A0B7-D6C0C1502527}" type="sibTrans" cxnId="{79F4043D-7BED-0A4F-B397-A07A33186D39}">
      <dgm:prSet/>
      <dgm:spPr/>
      <dgm:t>
        <a:bodyPr/>
        <a:lstStyle/>
        <a:p>
          <a:endParaRPr lang="zh-CN" altLang="en-US"/>
        </a:p>
      </dgm:t>
    </dgm:pt>
    <dgm:pt modelId="{73C0ADB8-33EE-F14C-823E-06F909B733BE}">
      <dgm:prSet phldrT="[文本]"/>
      <dgm:spPr/>
      <dgm:t>
        <a:bodyPr/>
        <a:lstStyle/>
        <a:p>
          <a:r>
            <a:rPr lang="zh-CN" altLang="en-US" dirty="0"/>
            <a:t>递归算法复杂性分析</a:t>
          </a:r>
        </a:p>
      </dgm:t>
    </dgm:pt>
    <dgm:pt modelId="{36A1D258-EF21-3F49-AF76-37DF58C436AC}" type="parTrans" cxnId="{873125A3-97EA-8E4C-988F-9777426792AF}">
      <dgm:prSet/>
      <dgm:spPr/>
      <dgm:t>
        <a:bodyPr/>
        <a:lstStyle/>
        <a:p>
          <a:endParaRPr lang="zh-CN" altLang="en-US"/>
        </a:p>
      </dgm:t>
    </dgm:pt>
    <dgm:pt modelId="{E77540B6-D7E4-4649-B22F-4C49811E5B11}" type="sibTrans" cxnId="{873125A3-97EA-8E4C-988F-9777426792AF}">
      <dgm:prSet/>
      <dgm:spPr/>
      <dgm:t>
        <a:bodyPr/>
        <a:lstStyle/>
        <a:p>
          <a:endParaRPr lang="zh-CN" altLang="en-US"/>
        </a:p>
      </dgm:t>
    </dgm:pt>
    <dgm:pt modelId="{A466CCCA-B7B8-CB49-9FE0-843159F5F4A5}">
      <dgm:prSet/>
      <dgm:spPr/>
      <dgm:t>
        <a:bodyPr/>
        <a:lstStyle/>
        <a:p>
          <a:r>
            <a:rPr lang="zh-CN" altLang="en-US" dirty="0"/>
            <a:t>主定理</a:t>
          </a:r>
        </a:p>
      </dgm:t>
    </dgm:pt>
    <dgm:pt modelId="{929588B0-5A13-DF4E-A8FC-8D3830BEB685}" type="parTrans" cxnId="{92F5F38A-8CEB-8345-AE23-C0205A9AF602}">
      <dgm:prSet/>
      <dgm:spPr/>
      <dgm:t>
        <a:bodyPr/>
        <a:lstStyle/>
        <a:p>
          <a:endParaRPr lang="zh-CN" altLang="en-US"/>
        </a:p>
      </dgm:t>
    </dgm:pt>
    <dgm:pt modelId="{EC54A89E-A5BA-0145-BFE7-9B2FEA763EF8}" type="sibTrans" cxnId="{92F5F38A-8CEB-8345-AE23-C0205A9AF602}">
      <dgm:prSet/>
      <dgm:spPr/>
      <dgm:t>
        <a:bodyPr/>
        <a:lstStyle/>
        <a:p>
          <a:endParaRPr lang="zh-CN" altLang="en-US"/>
        </a:p>
      </dgm:t>
    </dgm:pt>
    <dgm:pt modelId="{F75E05F2-8B35-BB4C-9B2A-4021F05A72A2}" type="pres">
      <dgm:prSet presAssocID="{82142E23-9C8A-D848-BDEB-1C25F639EFA1}" presName="vert0" presStyleCnt="0">
        <dgm:presLayoutVars>
          <dgm:dir/>
          <dgm:animOne val="branch"/>
          <dgm:animLvl val="lvl"/>
        </dgm:presLayoutVars>
      </dgm:prSet>
      <dgm:spPr/>
    </dgm:pt>
    <dgm:pt modelId="{5A9B7279-CE2E-8644-8AA0-B6AC78E2AD23}" type="pres">
      <dgm:prSet presAssocID="{C4770518-27D1-E04A-BC8B-756DB7AA10E2}" presName="thickLine" presStyleLbl="alignNode1" presStyleIdx="0" presStyleCnt="4"/>
      <dgm:spPr/>
    </dgm:pt>
    <dgm:pt modelId="{C8370397-62A6-BD4E-8A5C-6BD647D3A7AE}" type="pres">
      <dgm:prSet presAssocID="{C4770518-27D1-E04A-BC8B-756DB7AA10E2}" presName="horz1" presStyleCnt="0"/>
      <dgm:spPr/>
    </dgm:pt>
    <dgm:pt modelId="{34738B96-D48C-D348-8E6C-339C8A78A3EF}" type="pres">
      <dgm:prSet presAssocID="{C4770518-27D1-E04A-BC8B-756DB7AA10E2}" presName="tx1" presStyleLbl="revTx" presStyleIdx="0" presStyleCnt="4"/>
      <dgm:spPr/>
    </dgm:pt>
    <dgm:pt modelId="{846599FE-A3A2-0D44-8EB6-AE7441D2931A}" type="pres">
      <dgm:prSet presAssocID="{C4770518-27D1-E04A-BC8B-756DB7AA10E2}" presName="vert1" presStyleCnt="0"/>
      <dgm:spPr/>
    </dgm:pt>
    <dgm:pt modelId="{6C09F8FE-92DF-0345-9A08-C607E032FA24}" type="pres">
      <dgm:prSet presAssocID="{6FFF6855-E1E5-5949-B112-4C4A99FD4F5C}" presName="thickLine" presStyleLbl="alignNode1" presStyleIdx="1" presStyleCnt="4"/>
      <dgm:spPr/>
    </dgm:pt>
    <dgm:pt modelId="{56710783-6140-F64C-A096-37518B2AB480}" type="pres">
      <dgm:prSet presAssocID="{6FFF6855-E1E5-5949-B112-4C4A99FD4F5C}" presName="horz1" presStyleCnt="0"/>
      <dgm:spPr/>
    </dgm:pt>
    <dgm:pt modelId="{6AB1DBFE-6A12-0B43-B7AC-369C0FE72019}" type="pres">
      <dgm:prSet presAssocID="{6FFF6855-E1E5-5949-B112-4C4A99FD4F5C}" presName="tx1" presStyleLbl="revTx" presStyleIdx="1" presStyleCnt="4"/>
      <dgm:spPr/>
    </dgm:pt>
    <dgm:pt modelId="{EDC02DC6-8D47-454F-BC18-783D3C26DC61}" type="pres">
      <dgm:prSet presAssocID="{6FFF6855-E1E5-5949-B112-4C4A99FD4F5C}" presName="vert1" presStyleCnt="0"/>
      <dgm:spPr/>
    </dgm:pt>
    <dgm:pt modelId="{2E8E15A9-A942-8F4F-991E-13A7CA851C21}" type="pres">
      <dgm:prSet presAssocID="{73C0ADB8-33EE-F14C-823E-06F909B733BE}" presName="thickLine" presStyleLbl="alignNode1" presStyleIdx="2" presStyleCnt="4"/>
      <dgm:spPr/>
    </dgm:pt>
    <dgm:pt modelId="{05E427DB-88E4-7741-9EA3-893F0036DE36}" type="pres">
      <dgm:prSet presAssocID="{73C0ADB8-33EE-F14C-823E-06F909B733BE}" presName="horz1" presStyleCnt="0"/>
      <dgm:spPr/>
    </dgm:pt>
    <dgm:pt modelId="{921CF860-359A-5D46-8D84-C9B49227A6B7}" type="pres">
      <dgm:prSet presAssocID="{73C0ADB8-33EE-F14C-823E-06F909B733BE}" presName="tx1" presStyleLbl="revTx" presStyleIdx="2" presStyleCnt="4"/>
      <dgm:spPr/>
    </dgm:pt>
    <dgm:pt modelId="{1820FEA6-7842-534F-83B6-DE2F2317AD26}" type="pres">
      <dgm:prSet presAssocID="{73C0ADB8-33EE-F14C-823E-06F909B733BE}" presName="vert1" presStyleCnt="0"/>
      <dgm:spPr/>
    </dgm:pt>
    <dgm:pt modelId="{B14F268C-5CBF-4E44-ACFB-7E62963D4FAD}" type="pres">
      <dgm:prSet presAssocID="{A466CCCA-B7B8-CB49-9FE0-843159F5F4A5}" presName="thickLine" presStyleLbl="alignNode1" presStyleIdx="3" presStyleCnt="4"/>
      <dgm:spPr/>
    </dgm:pt>
    <dgm:pt modelId="{3CB79D8A-92BE-1C4B-A289-213F5CCF4D3D}" type="pres">
      <dgm:prSet presAssocID="{A466CCCA-B7B8-CB49-9FE0-843159F5F4A5}" presName="horz1" presStyleCnt="0"/>
      <dgm:spPr/>
    </dgm:pt>
    <dgm:pt modelId="{9A555921-96DF-1748-A8F5-822211564DE4}" type="pres">
      <dgm:prSet presAssocID="{A466CCCA-B7B8-CB49-9FE0-843159F5F4A5}" presName="tx1" presStyleLbl="revTx" presStyleIdx="3" presStyleCnt="4"/>
      <dgm:spPr/>
    </dgm:pt>
    <dgm:pt modelId="{B6465D8A-FDA5-AE4F-AD57-32F9036B3348}" type="pres">
      <dgm:prSet presAssocID="{A466CCCA-B7B8-CB49-9FE0-843159F5F4A5}" presName="vert1" presStyleCnt="0"/>
      <dgm:spPr/>
    </dgm:pt>
  </dgm:ptLst>
  <dgm:cxnLst>
    <dgm:cxn modelId="{B424AC2F-D7C2-2B43-BBB7-741BD84480B6}" type="presOf" srcId="{82142E23-9C8A-D848-BDEB-1C25F639EFA1}" destId="{F75E05F2-8B35-BB4C-9B2A-4021F05A72A2}" srcOrd="0" destOrd="0" presId="urn:microsoft.com/office/officeart/2008/layout/LinedList"/>
    <dgm:cxn modelId="{79F4043D-7BED-0A4F-B397-A07A33186D39}" srcId="{82142E23-9C8A-D848-BDEB-1C25F639EFA1}" destId="{6FFF6855-E1E5-5949-B112-4C4A99FD4F5C}" srcOrd="1" destOrd="0" parTransId="{F860C95D-9A02-814D-8008-3E743925EBB4}" sibTransId="{EDD725BD-1AE9-F147-A0B7-D6C0C1502527}"/>
    <dgm:cxn modelId="{CA847650-9790-854F-865B-24B55291C669}" type="presOf" srcId="{73C0ADB8-33EE-F14C-823E-06F909B733BE}" destId="{921CF860-359A-5D46-8D84-C9B49227A6B7}" srcOrd="0" destOrd="0" presId="urn:microsoft.com/office/officeart/2008/layout/LinedList"/>
    <dgm:cxn modelId="{AEEC6E62-BD31-0C49-B55E-7ED908AB193F}" type="presOf" srcId="{C4770518-27D1-E04A-BC8B-756DB7AA10E2}" destId="{34738B96-D48C-D348-8E6C-339C8A78A3EF}" srcOrd="0" destOrd="0" presId="urn:microsoft.com/office/officeart/2008/layout/LinedList"/>
    <dgm:cxn modelId="{F3B52C7A-FCC5-FE46-B08B-F1F2E9382A34}" type="presOf" srcId="{A466CCCA-B7B8-CB49-9FE0-843159F5F4A5}" destId="{9A555921-96DF-1748-A8F5-822211564DE4}" srcOrd="0" destOrd="0" presId="urn:microsoft.com/office/officeart/2008/layout/LinedList"/>
    <dgm:cxn modelId="{4FDF8F86-F0C3-B645-B399-E7703E6E9EDB}" type="presOf" srcId="{6FFF6855-E1E5-5949-B112-4C4A99FD4F5C}" destId="{6AB1DBFE-6A12-0B43-B7AC-369C0FE72019}" srcOrd="0" destOrd="0" presId="urn:microsoft.com/office/officeart/2008/layout/LinedList"/>
    <dgm:cxn modelId="{92F5F38A-8CEB-8345-AE23-C0205A9AF602}" srcId="{82142E23-9C8A-D848-BDEB-1C25F639EFA1}" destId="{A466CCCA-B7B8-CB49-9FE0-843159F5F4A5}" srcOrd="3" destOrd="0" parTransId="{929588B0-5A13-DF4E-A8FC-8D3830BEB685}" sibTransId="{EC54A89E-A5BA-0145-BFE7-9B2FEA763EF8}"/>
    <dgm:cxn modelId="{9F9BDF99-B79D-F548-A9E8-70B4A8936A84}" srcId="{82142E23-9C8A-D848-BDEB-1C25F639EFA1}" destId="{C4770518-27D1-E04A-BC8B-756DB7AA10E2}" srcOrd="0" destOrd="0" parTransId="{BF7DC0D4-9EA8-D44A-B3B8-E0F60F655319}" sibTransId="{B2F064AF-4C16-1B41-94A5-D8D8AA083C95}"/>
    <dgm:cxn modelId="{873125A3-97EA-8E4C-988F-9777426792AF}" srcId="{82142E23-9C8A-D848-BDEB-1C25F639EFA1}" destId="{73C0ADB8-33EE-F14C-823E-06F909B733BE}" srcOrd="2" destOrd="0" parTransId="{36A1D258-EF21-3F49-AF76-37DF58C436AC}" sibTransId="{E77540B6-D7E4-4649-B22F-4C49811E5B11}"/>
    <dgm:cxn modelId="{A3517B6F-C8A2-964A-8400-EFCDBDFEBDF0}" type="presParOf" srcId="{F75E05F2-8B35-BB4C-9B2A-4021F05A72A2}" destId="{5A9B7279-CE2E-8644-8AA0-B6AC78E2AD23}" srcOrd="0" destOrd="0" presId="urn:microsoft.com/office/officeart/2008/layout/LinedList"/>
    <dgm:cxn modelId="{F18D007D-847E-8143-AFFE-17F1AB8D8962}" type="presParOf" srcId="{F75E05F2-8B35-BB4C-9B2A-4021F05A72A2}" destId="{C8370397-62A6-BD4E-8A5C-6BD647D3A7AE}" srcOrd="1" destOrd="0" presId="urn:microsoft.com/office/officeart/2008/layout/LinedList"/>
    <dgm:cxn modelId="{E46016C7-F6A1-B540-A750-D3F7CC2794AC}" type="presParOf" srcId="{C8370397-62A6-BD4E-8A5C-6BD647D3A7AE}" destId="{34738B96-D48C-D348-8E6C-339C8A78A3EF}" srcOrd="0" destOrd="0" presId="urn:microsoft.com/office/officeart/2008/layout/LinedList"/>
    <dgm:cxn modelId="{CC8CE5A8-30AC-5B49-A92E-2184309317D7}" type="presParOf" srcId="{C8370397-62A6-BD4E-8A5C-6BD647D3A7AE}" destId="{846599FE-A3A2-0D44-8EB6-AE7441D2931A}" srcOrd="1" destOrd="0" presId="urn:microsoft.com/office/officeart/2008/layout/LinedList"/>
    <dgm:cxn modelId="{34793BA8-6C26-834F-9A05-C873CDD6FACC}" type="presParOf" srcId="{F75E05F2-8B35-BB4C-9B2A-4021F05A72A2}" destId="{6C09F8FE-92DF-0345-9A08-C607E032FA24}" srcOrd="2" destOrd="0" presId="urn:microsoft.com/office/officeart/2008/layout/LinedList"/>
    <dgm:cxn modelId="{16424DAB-0B74-7149-B4BC-80E13BA75529}" type="presParOf" srcId="{F75E05F2-8B35-BB4C-9B2A-4021F05A72A2}" destId="{56710783-6140-F64C-A096-37518B2AB480}" srcOrd="3" destOrd="0" presId="urn:microsoft.com/office/officeart/2008/layout/LinedList"/>
    <dgm:cxn modelId="{D5FD619C-DB9B-9F4E-A85A-8EB8659D6F02}" type="presParOf" srcId="{56710783-6140-F64C-A096-37518B2AB480}" destId="{6AB1DBFE-6A12-0B43-B7AC-369C0FE72019}" srcOrd="0" destOrd="0" presId="urn:microsoft.com/office/officeart/2008/layout/LinedList"/>
    <dgm:cxn modelId="{3CFC8B68-4896-6A44-8239-134125ECEEE8}" type="presParOf" srcId="{56710783-6140-F64C-A096-37518B2AB480}" destId="{EDC02DC6-8D47-454F-BC18-783D3C26DC61}" srcOrd="1" destOrd="0" presId="urn:microsoft.com/office/officeart/2008/layout/LinedList"/>
    <dgm:cxn modelId="{64940BFD-6F4F-0348-90FB-B06244036079}" type="presParOf" srcId="{F75E05F2-8B35-BB4C-9B2A-4021F05A72A2}" destId="{2E8E15A9-A942-8F4F-991E-13A7CA851C21}" srcOrd="4" destOrd="0" presId="urn:microsoft.com/office/officeart/2008/layout/LinedList"/>
    <dgm:cxn modelId="{F5E42AAF-3398-FE4B-BC0A-E949B5013560}" type="presParOf" srcId="{F75E05F2-8B35-BB4C-9B2A-4021F05A72A2}" destId="{05E427DB-88E4-7741-9EA3-893F0036DE36}" srcOrd="5" destOrd="0" presId="urn:microsoft.com/office/officeart/2008/layout/LinedList"/>
    <dgm:cxn modelId="{129381E8-EFEC-9D46-A841-7F22001E9E77}" type="presParOf" srcId="{05E427DB-88E4-7741-9EA3-893F0036DE36}" destId="{921CF860-359A-5D46-8D84-C9B49227A6B7}" srcOrd="0" destOrd="0" presId="urn:microsoft.com/office/officeart/2008/layout/LinedList"/>
    <dgm:cxn modelId="{99675D87-255B-E041-A2BB-844A2EBDA574}" type="presParOf" srcId="{05E427DB-88E4-7741-9EA3-893F0036DE36}" destId="{1820FEA6-7842-534F-83B6-DE2F2317AD26}" srcOrd="1" destOrd="0" presId="urn:microsoft.com/office/officeart/2008/layout/LinedList"/>
    <dgm:cxn modelId="{591094AB-ADA2-074F-906D-6DCD44903756}" type="presParOf" srcId="{F75E05F2-8B35-BB4C-9B2A-4021F05A72A2}" destId="{B14F268C-5CBF-4E44-ACFB-7E62963D4FAD}" srcOrd="6" destOrd="0" presId="urn:microsoft.com/office/officeart/2008/layout/LinedList"/>
    <dgm:cxn modelId="{2ABC809E-37A5-634A-90E6-F4DC40D5D68D}" type="presParOf" srcId="{F75E05F2-8B35-BB4C-9B2A-4021F05A72A2}" destId="{3CB79D8A-92BE-1C4B-A289-213F5CCF4D3D}" srcOrd="7" destOrd="0" presId="urn:microsoft.com/office/officeart/2008/layout/LinedList"/>
    <dgm:cxn modelId="{0F86DFDD-EC15-A548-8FBC-57FC817DEAF1}" type="presParOf" srcId="{3CB79D8A-92BE-1C4B-A289-213F5CCF4D3D}" destId="{9A555921-96DF-1748-A8F5-822211564DE4}" srcOrd="0" destOrd="0" presId="urn:microsoft.com/office/officeart/2008/layout/LinedList"/>
    <dgm:cxn modelId="{00A525E0-0936-0342-9BA8-9A7E37BE1159}" type="presParOf" srcId="{3CB79D8A-92BE-1C4B-A289-213F5CCF4D3D}" destId="{B6465D8A-FDA5-AE4F-AD57-32F9036B3348}"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8CCBD39-6AC4-4316-8E07-689E73B860EC}"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7F025FE8-6105-401E-9F38-383B3209E7F1}">
      <dgm:prSet/>
      <dgm:spPr/>
      <dgm:t>
        <a:bodyPr/>
        <a:lstStyle/>
        <a:p>
          <a:pPr>
            <a:lnSpc>
              <a:spcPct val="100000"/>
            </a:lnSpc>
          </a:pPr>
          <a:r>
            <a:rPr lang="en-US" b="1" dirty="0" err="1"/>
            <a:t>基于分治递归树的复杂性分析</a:t>
          </a:r>
          <a:endParaRPr lang="en-US" b="1" dirty="0"/>
        </a:p>
      </dgm:t>
    </dgm:pt>
    <dgm:pt modelId="{1751080F-C28A-4F4A-BA8F-2A37BF55B043}" type="parTrans" cxnId="{BFE18E6F-E7E9-4C40-AB82-2D6E69AA4E42}">
      <dgm:prSet/>
      <dgm:spPr/>
      <dgm:t>
        <a:bodyPr/>
        <a:lstStyle/>
        <a:p>
          <a:endParaRPr lang="en-US"/>
        </a:p>
      </dgm:t>
    </dgm:pt>
    <dgm:pt modelId="{E16DE174-E710-4685-9B08-92CE3B24B414}" type="sibTrans" cxnId="{BFE18E6F-E7E9-4C40-AB82-2D6E69AA4E42}">
      <dgm:prSet/>
      <dgm:spPr/>
      <dgm:t>
        <a:bodyPr/>
        <a:lstStyle/>
        <a:p>
          <a:endParaRPr lang="en-US"/>
        </a:p>
      </dgm:t>
    </dgm:pt>
    <dgm:pt modelId="{98C5139D-A074-462E-878D-BF501BF613DB}">
      <dgm:prSet/>
      <dgm:spPr/>
      <dgm:t>
        <a:bodyPr/>
        <a:lstStyle/>
        <a:p>
          <a:pPr>
            <a:lnSpc>
              <a:spcPct val="100000"/>
            </a:lnSpc>
          </a:pPr>
          <a:r>
            <a:rPr kumimoji="1" lang="zh-CN" b="1" dirty="0"/>
            <a:t>基于</a:t>
          </a:r>
          <a:r>
            <a:rPr kumimoji="1" lang="en-US" b="1" dirty="0"/>
            <a:t>f(n)</a:t>
          </a:r>
          <a:r>
            <a:rPr kumimoji="1" lang="zh-CN" b="1" dirty="0"/>
            <a:t>与</a:t>
          </a:r>
          <a:r>
            <a:rPr kumimoji="1" lang="en-US" b="1" dirty="0"/>
            <a:t>g(n)</a:t>
          </a:r>
          <a:r>
            <a:rPr kumimoji="1" lang="zh-CN" b="1" dirty="0"/>
            <a:t>的不等式关系的渐进复杂性证明</a:t>
          </a:r>
          <a:endParaRPr lang="en-US" b="1" dirty="0"/>
        </a:p>
      </dgm:t>
    </dgm:pt>
    <dgm:pt modelId="{160A367A-4E6D-4757-A777-A34C04A982E0}" type="parTrans" cxnId="{4D61F45E-7282-4289-94BE-D63BEDD4B641}">
      <dgm:prSet/>
      <dgm:spPr/>
      <dgm:t>
        <a:bodyPr/>
        <a:lstStyle/>
        <a:p>
          <a:endParaRPr lang="en-US"/>
        </a:p>
      </dgm:t>
    </dgm:pt>
    <dgm:pt modelId="{A81D1CC6-E58B-49F5-A765-375A498009E2}" type="sibTrans" cxnId="{4D61F45E-7282-4289-94BE-D63BEDD4B641}">
      <dgm:prSet/>
      <dgm:spPr/>
      <dgm:t>
        <a:bodyPr/>
        <a:lstStyle/>
        <a:p>
          <a:endParaRPr lang="en-US"/>
        </a:p>
      </dgm:t>
    </dgm:pt>
    <dgm:pt modelId="{43BEEA23-F080-453C-885C-6C777E512C69}">
      <dgm:prSet/>
      <dgm:spPr/>
      <dgm:t>
        <a:bodyPr/>
        <a:lstStyle/>
        <a:p>
          <a:pPr>
            <a:lnSpc>
              <a:spcPct val="100000"/>
            </a:lnSpc>
          </a:pPr>
          <a:r>
            <a:rPr lang="en-US" b="1" dirty="0" err="1"/>
            <a:t>基于主定理</a:t>
          </a:r>
          <a:endParaRPr lang="en-US" b="1" dirty="0"/>
        </a:p>
      </dgm:t>
    </dgm:pt>
    <dgm:pt modelId="{76129AE7-0F7A-4294-AAED-0E7F5D85C1E9}" type="parTrans" cxnId="{8AEC3DDD-FE65-48D0-8A36-9089781A746E}">
      <dgm:prSet/>
      <dgm:spPr/>
      <dgm:t>
        <a:bodyPr/>
        <a:lstStyle/>
        <a:p>
          <a:endParaRPr lang="en-US"/>
        </a:p>
      </dgm:t>
    </dgm:pt>
    <dgm:pt modelId="{8B837DB8-01B2-41FE-8C07-5C0BDD90F46E}" type="sibTrans" cxnId="{8AEC3DDD-FE65-48D0-8A36-9089781A746E}">
      <dgm:prSet/>
      <dgm:spPr/>
      <dgm:t>
        <a:bodyPr/>
        <a:lstStyle/>
        <a:p>
          <a:endParaRPr lang="en-US"/>
        </a:p>
      </dgm:t>
    </dgm:pt>
    <dgm:pt modelId="{543017A3-C4C3-4D04-8444-5DE6E4D39E5B}">
      <dgm:prSet/>
      <dgm:spPr/>
      <dgm:t>
        <a:bodyPr/>
        <a:lstStyle/>
        <a:p>
          <a:pPr>
            <a:lnSpc>
              <a:spcPct val="100000"/>
            </a:lnSpc>
          </a:pPr>
          <a:r>
            <a:rPr lang="en-US" b="1" dirty="0" err="1"/>
            <a:t>基于替换法的证明</a:t>
          </a:r>
          <a:endParaRPr lang="en-US" b="1" dirty="0"/>
        </a:p>
      </dgm:t>
    </dgm:pt>
    <dgm:pt modelId="{9EE816D1-1503-4B87-A41A-F01CA3C47EFC}" type="parTrans" cxnId="{816BC144-939E-4FFF-9949-E5D1FABFEAA3}">
      <dgm:prSet/>
      <dgm:spPr/>
      <dgm:t>
        <a:bodyPr/>
        <a:lstStyle/>
        <a:p>
          <a:endParaRPr lang="en-US"/>
        </a:p>
      </dgm:t>
    </dgm:pt>
    <dgm:pt modelId="{2321D11E-B5FE-4209-94A1-02F7A6E46D27}" type="sibTrans" cxnId="{816BC144-939E-4FFF-9949-E5D1FABFEAA3}">
      <dgm:prSet/>
      <dgm:spPr/>
      <dgm:t>
        <a:bodyPr/>
        <a:lstStyle/>
        <a:p>
          <a:endParaRPr lang="en-US"/>
        </a:p>
      </dgm:t>
    </dgm:pt>
    <dgm:pt modelId="{F7A0C825-154C-4246-B187-81878B7339F3}" type="pres">
      <dgm:prSet presAssocID="{F8CCBD39-6AC4-4316-8E07-689E73B860EC}" presName="root" presStyleCnt="0">
        <dgm:presLayoutVars>
          <dgm:dir/>
          <dgm:resizeHandles val="exact"/>
        </dgm:presLayoutVars>
      </dgm:prSet>
      <dgm:spPr/>
    </dgm:pt>
    <dgm:pt modelId="{E370AAFD-0892-400A-BA78-90BC5C7F40ED}" type="pres">
      <dgm:prSet presAssocID="{98C5139D-A074-462E-878D-BF501BF613DB}" presName="compNode" presStyleCnt="0"/>
      <dgm:spPr/>
    </dgm:pt>
    <dgm:pt modelId="{048F7513-B7EF-4670-8578-67ADD19208FB}" type="pres">
      <dgm:prSet presAssocID="{98C5139D-A074-462E-878D-BF501BF613DB}" presName="bgRect" presStyleLbl="bgShp" presStyleIdx="0" presStyleCnt="4"/>
      <dgm:spPr/>
    </dgm:pt>
    <dgm:pt modelId="{FDC284A9-BB57-48D5-AAB2-C90CBC4401FB}" type="pres">
      <dgm:prSet presAssocID="{98C5139D-A074-462E-878D-BF501BF613DB}"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波浪"/>
        </a:ext>
      </dgm:extLst>
    </dgm:pt>
    <dgm:pt modelId="{4B5F4750-12B8-42EE-ABD5-9DB45A114226}" type="pres">
      <dgm:prSet presAssocID="{98C5139D-A074-462E-878D-BF501BF613DB}" presName="spaceRect" presStyleCnt="0"/>
      <dgm:spPr/>
    </dgm:pt>
    <dgm:pt modelId="{E8452E4A-A8E7-4BB0-AEF9-2E2F7F5452AD}" type="pres">
      <dgm:prSet presAssocID="{98C5139D-A074-462E-878D-BF501BF613DB}" presName="parTx" presStyleLbl="revTx" presStyleIdx="0" presStyleCnt="4">
        <dgm:presLayoutVars>
          <dgm:chMax val="0"/>
          <dgm:chPref val="0"/>
        </dgm:presLayoutVars>
      </dgm:prSet>
      <dgm:spPr/>
    </dgm:pt>
    <dgm:pt modelId="{1FD0561A-84E8-4A73-8846-E3F67F813E36}" type="pres">
      <dgm:prSet presAssocID="{A81D1CC6-E58B-49F5-A765-375A498009E2}" presName="sibTrans" presStyleCnt="0"/>
      <dgm:spPr/>
    </dgm:pt>
    <dgm:pt modelId="{DB4775A6-50E9-4432-B332-9B07B3042107}" type="pres">
      <dgm:prSet presAssocID="{7F025FE8-6105-401E-9F38-383B3209E7F1}" presName="compNode" presStyleCnt="0"/>
      <dgm:spPr/>
    </dgm:pt>
    <dgm:pt modelId="{A7CC51FC-F1E3-410F-A0C3-519EC46CB809}" type="pres">
      <dgm:prSet presAssocID="{7F025FE8-6105-401E-9F38-383B3209E7F1}" presName="bgRect" presStyleLbl="bgShp" presStyleIdx="1" presStyleCnt="4"/>
      <dgm:spPr/>
    </dgm:pt>
    <dgm:pt modelId="{48196B06-B333-4A4A-B6C6-D5CD985ED912}" type="pres">
      <dgm:prSet presAssocID="{7F025FE8-6105-401E-9F38-383B3209E7F1}"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Deciduous tree"/>
        </a:ext>
      </dgm:extLst>
    </dgm:pt>
    <dgm:pt modelId="{AA0DA747-D1B3-416A-9292-236E7F12E31B}" type="pres">
      <dgm:prSet presAssocID="{7F025FE8-6105-401E-9F38-383B3209E7F1}" presName="spaceRect" presStyleCnt="0"/>
      <dgm:spPr/>
    </dgm:pt>
    <dgm:pt modelId="{A0FC10EF-0A0B-473F-9F50-566958D55A38}" type="pres">
      <dgm:prSet presAssocID="{7F025FE8-6105-401E-9F38-383B3209E7F1}" presName="parTx" presStyleLbl="revTx" presStyleIdx="1" presStyleCnt="4">
        <dgm:presLayoutVars>
          <dgm:chMax val="0"/>
          <dgm:chPref val="0"/>
        </dgm:presLayoutVars>
      </dgm:prSet>
      <dgm:spPr/>
    </dgm:pt>
    <dgm:pt modelId="{2FF7B674-5BB0-4905-B945-27E8E7964736}" type="pres">
      <dgm:prSet presAssocID="{E16DE174-E710-4685-9B08-92CE3B24B414}" presName="sibTrans" presStyleCnt="0"/>
      <dgm:spPr/>
    </dgm:pt>
    <dgm:pt modelId="{8E99C028-C47E-48A6-861C-890A9D1A4E45}" type="pres">
      <dgm:prSet presAssocID="{43BEEA23-F080-453C-885C-6C777E512C69}" presName="compNode" presStyleCnt="0"/>
      <dgm:spPr/>
    </dgm:pt>
    <dgm:pt modelId="{48306026-5FDB-41DD-847E-893D114EB5FF}" type="pres">
      <dgm:prSet presAssocID="{43BEEA23-F080-453C-885C-6C777E512C69}" presName="bgRect" presStyleLbl="bgShp" presStyleIdx="2" presStyleCnt="4"/>
      <dgm:spPr/>
    </dgm:pt>
    <dgm:pt modelId="{3A3CBDC1-C426-4A3C-BD5F-7F29E5616566}" type="pres">
      <dgm:prSet presAssocID="{43BEEA23-F080-453C-885C-6C777E512C69}"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数学"/>
        </a:ext>
      </dgm:extLst>
    </dgm:pt>
    <dgm:pt modelId="{09F31823-AE2D-40EC-A1C1-AE7042F8C278}" type="pres">
      <dgm:prSet presAssocID="{43BEEA23-F080-453C-885C-6C777E512C69}" presName="spaceRect" presStyleCnt="0"/>
      <dgm:spPr/>
    </dgm:pt>
    <dgm:pt modelId="{5CC94F3B-8912-45F6-80D0-F785B831B50F}" type="pres">
      <dgm:prSet presAssocID="{43BEEA23-F080-453C-885C-6C777E512C69}" presName="parTx" presStyleLbl="revTx" presStyleIdx="2" presStyleCnt="4">
        <dgm:presLayoutVars>
          <dgm:chMax val="0"/>
          <dgm:chPref val="0"/>
        </dgm:presLayoutVars>
      </dgm:prSet>
      <dgm:spPr/>
    </dgm:pt>
    <dgm:pt modelId="{AE7F8E69-4AFB-4CDA-91F1-694A3FB3ADD6}" type="pres">
      <dgm:prSet presAssocID="{8B837DB8-01B2-41FE-8C07-5C0BDD90F46E}" presName="sibTrans" presStyleCnt="0"/>
      <dgm:spPr/>
    </dgm:pt>
    <dgm:pt modelId="{487B6324-7D39-4432-88AB-400D5F722263}" type="pres">
      <dgm:prSet presAssocID="{543017A3-C4C3-4D04-8444-5DE6E4D39E5B}" presName="compNode" presStyleCnt="0"/>
      <dgm:spPr/>
    </dgm:pt>
    <dgm:pt modelId="{39FD58D4-E42E-42DF-B692-A0613A73FDEB}" type="pres">
      <dgm:prSet presAssocID="{543017A3-C4C3-4D04-8444-5DE6E4D39E5B}" presName="bgRect" presStyleLbl="bgShp" presStyleIdx="3" presStyleCnt="4"/>
      <dgm:spPr/>
    </dgm:pt>
    <dgm:pt modelId="{EA75165A-E840-4CB7-9CCF-EB8FFA45BF0D}" type="pres">
      <dgm:prSet presAssocID="{543017A3-C4C3-4D04-8444-5DE6E4D39E5B}"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法庭"/>
        </a:ext>
      </dgm:extLst>
    </dgm:pt>
    <dgm:pt modelId="{E2E829AD-CB01-41A8-A6EF-70513A1DBC10}" type="pres">
      <dgm:prSet presAssocID="{543017A3-C4C3-4D04-8444-5DE6E4D39E5B}" presName="spaceRect" presStyleCnt="0"/>
      <dgm:spPr/>
    </dgm:pt>
    <dgm:pt modelId="{83B6E01C-B170-4EDD-A389-01D14E02224F}" type="pres">
      <dgm:prSet presAssocID="{543017A3-C4C3-4D04-8444-5DE6E4D39E5B}" presName="parTx" presStyleLbl="revTx" presStyleIdx="3" presStyleCnt="4">
        <dgm:presLayoutVars>
          <dgm:chMax val="0"/>
          <dgm:chPref val="0"/>
        </dgm:presLayoutVars>
      </dgm:prSet>
      <dgm:spPr/>
    </dgm:pt>
  </dgm:ptLst>
  <dgm:cxnLst>
    <dgm:cxn modelId="{816BC144-939E-4FFF-9949-E5D1FABFEAA3}" srcId="{F8CCBD39-6AC4-4316-8E07-689E73B860EC}" destId="{543017A3-C4C3-4D04-8444-5DE6E4D39E5B}" srcOrd="3" destOrd="0" parTransId="{9EE816D1-1503-4B87-A41A-F01CA3C47EFC}" sibTransId="{2321D11E-B5FE-4209-94A1-02F7A6E46D27}"/>
    <dgm:cxn modelId="{4D61F45E-7282-4289-94BE-D63BEDD4B641}" srcId="{F8CCBD39-6AC4-4316-8E07-689E73B860EC}" destId="{98C5139D-A074-462E-878D-BF501BF613DB}" srcOrd="0" destOrd="0" parTransId="{160A367A-4E6D-4757-A777-A34C04A982E0}" sibTransId="{A81D1CC6-E58B-49F5-A765-375A498009E2}"/>
    <dgm:cxn modelId="{98B01860-83D7-4DE7-AFB7-07A3C50D26E6}" type="presOf" srcId="{F8CCBD39-6AC4-4316-8E07-689E73B860EC}" destId="{F7A0C825-154C-4246-B187-81878B7339F3}" srcOrd="0" destOrd="0" presId="urn:microsoft.com/office/officeart/2018/2/layout/IconVerticalSolidList"/>
    <dgm:cxn modelId="{0316056C-CCAC-7241-8172-4B57DC0B9FE3}" type="presOf" srcId="{43BEEA23-F080-453C-885C-6C777E512C69}" destId="{5CC94F3B-8912-45F6-80D0-F785B831B50F}" srcOrd="0" destOrd="0" presId="urn:microsoft.com/office/officeart/2018/2/layout/IconVerticalSolidList"/>
    <dgm:cxn modelId="{BFE18E6F-E7E9-4C40-AB82-2D6E69AA4E42}" srcId="{F8CCBD39-6AC4-4316-8E07-689E73B860EC}" destId="{7F025FE8-6105-401E-9F38-383B3209E7F1}" srcOrd="1" destOrd="0" parTransId="{1751080F-C28A-4F4A-BA8F-2A37BF55B043}" sibTransId="{E16DE174-E710-4685-9B08-92CE3B24B414}"/>
    <dgm:cxn modelId="{AA24E977-1FC3-2C4A-B099-CED1F9ECB211}" type="presOf" srcId="{543017A3-C4C3-4D04-8444-5DE6E4D39E5B}" destId="{83B6E01C-B170-4EDD-A389-01D14E02224F}" srcOrd="0" destOrd="0" presId="urn:microsoft.com/office/officeart/2018/2/layout/IconVerticalSolidList"/>
    <dgm:cxn modelId="{8624DCAF-9608-2A4B-9ACE-BF07796E3C02}" type="presOf" srcId="{7F025FE8-6105-401E-9F38-383B3209E7F1}" destId="{A0FC10EF-0A0B-473F-9F50-566958D55A38}" srcOrd="0" destOrd="0" presId="urn:microsoft.com/office/officeart/2018/2/layout/IconVerticalSolidList"/>
    <dgm:cxn modelId="{FE9C8FCE-A4D7-5D44-9086-53375ED8A449}" type="presOf" srcId="{98C5139D-A074-462E-878D-BF501BF613DB}" destId="{E8452E4A-A8E7-4BB0-AEF9-2E2F7F5452AD}" srcOrd="0" destOrd="0" presId="urn:microsoft.com/office/officeart/2018/2/layout/IconVerticalSolidList"/>
    <dgm:cxn modelId="{8AEC3DDD-FE65-48D0-8A36-9089781A746E}" srcId="{F8CCBD39-6AC4-4316-8E07-689E73B860EC}" destId="{43BEEA23-F080-453C-885C-6C777E512C69}" srcOrd="2" destOrd="0" parTransId="{76129AE7-0F7A-4294-AAED-0E7F5D85C1E9}" sibTransId="{8B837DB8-01B2-41FE-8C07-5C0BDD90F46E}"/>
    <dgm:cxn modelId="{106EE57B-5F05-3B42-8922-53EED9D7954A}" type="presParOf" srcId="{F7A0C825-154C-4246-B187-81878B7339F3}" destId="{E370AAFD-0892-400A-BA78-90BC5C7F40ED}" srcOrd="0" destOrd="0" presId="urn:microsoft.com/office/officeart/2018/2/layout/IconVerticalSolidList"/>
    <dgm:cxn modelId="{B6F96ED1-92F7-3549-8F79-4E7AC1FA44BA}" type="presParOf" srcId="{E370AAFD-0892-400A-BA78-90BC5C7F40ED}" destId="{048F7513-B7EF-4670-8578-67ADD19208FB}" srcOrd="0" destOrd="0" presId="urn:microsoft.com/office/officeart/2018/2/layout/IconVerticalSolidList"/>
    <dgm:cxn modelId="{0C382C88-8138-2C40-826D-688DB920032B}" type="presParOf" srcId="{E370AAFD-0892-400A-BA78-90BC5C7F40ED}" destId="{FDC284A9-BB57-48D5-AAB2-C90CBC4401FB}" srcOrd="1" destOrd="0" presId="urn:microsoft.com/office/officeart/2018/2/layout/IconVerticalSolidList"/>
    <dgm:cxn modelId="{D8732F0E-226C-2E45-8799-0D6E8324FD1E}" type="presParOf" srcId="{E370AAFD-0892-400A-BA78-90BC5C7F40ED}" destId="{4B5F4750-12B8-42EE-ABD5-9DB45A114226}" srcOrd="2" destOrd="0" presId="urn:microsoft.com/office/officeart/2018/2/layout/IconVerticalSolidList"/>
    <dgm:cxn modelId="{5D603F1F-75D2-CD4E-AE55-AA80538266D8}" type="presParOf" srcId="{E370AAFD-0892-400A-BA78-90BC5C7F40ED}" destId="{E8452E4A-A8E7-4BB0-AEF9-2E2F7F5452AD}" srcOrd="3" destOrd="0" presId="urn:microsoft.com/office/officeart/2018/2/layout/IconVerticalSolidList"/>
    <dgm:cxn modelId="{867E17D0-D474-EB48-A2D0-D37528AE5D63}" type="presParOf" srcId="{F7A0C825-154C-4246-B187-81878B7339F3}" destId="{1FD0561A-84E8-4A73-8846-E3F67F813E36}" srcOrd="1" destOrd="0" presId="urn:microsoft.com/office/officeart/2018/2/layout/IconVerticalSolidList"/>
    <dgm:cxn modelId="{902BF9CF-EA2F-B243-A880-812AC9F8F6FC}" type="presParOf" srcId="{F7A0C825-154C-4246-B187-81878B7339F3}" destId="{DB4775A6-50E9-4432-B332-9B07B3042107}" srcOrd="2" destOrd="0" presId="urn:microsoft.com/office/officeart/2018/2/layout/IconVerticalSolidList"/>
    <dgm:cxn modelId="{216DB317-205A-9347-8B28-B5F3266CBEFB}" type="presParOf" srcId="{DB4775A6-50E9-4432-B332-9B07B3042107}" destId="{A7CC51FC-F1E3-410F-A0C3-519EC46CB809}" srcOrd="0" destOrd="0" presId="urn:microsoft.com/office/officeart/2018/2/layout/IconVerticalSolidList"/>
    <dgm:cxn modelId="{3C9278C3-90EC-E647-9DFE-5AAA03D29A14}" type="presParOf" srcId="{DB4775A6-50E9-4432-B332-9B07B3042107}" destId="{48196B06-B333-4A4A-B6C6-D5CD985ED912}" srcOrd="1" destOrd="0" presId="urn:microsoft.com/office/officeart/2018/2/layout/IconVerticalSolidList"/>
    <dgm:cxn modelId="{7F58BB9F-EF78-3945-8091-CBC88C07E766}" type="presParOf" srcId="{DB4775A6-50E9-4432-B332-9B07B3042107}" destId="{AA0DA747-D1B3-416A-9292-236E7F12E31B}" srcOrd="2" destOrd="0" presId="urn:microsoft.com/office/officeart/2018/2/layout/IconVerticalSolidList"/>
    <dgm:cxn modelId="{B54E0FD6-899F-8445-8A13-6A2588E407AB}" type="presParOf" srcId="{DB4775A6-50E9-4432-B332-9B07B3042107}" destId="{A0FC10EF-0A0B-473F-9F50-566958D55A38}" srcOrd="3" destOrd="0" presId="urn:microsoft.com/office/officeart/2018/2/layout/IconVerticalSolidList"/>
    <dgm:cxn modelId="{5D311253-31C1-FC4B-A8F6-6B88D2FA7FE2}" type="presParOf" srcId="{F7A0C825-154C-4246-B187-81878B7339F3}" destId="{2FF7B674-5BB0-4905-B945-27E8E7964736}" srcOrd="3" destOrd="0" presId="urn:microsoft.com/office/officeart/2018/2/layout/IconVerticalSolidList"/>
    <dgm:cxn modelId="{C6DC4739-850F-3E4D-84F0-3B04050BAD91}" type="presParOf" srcId="{F7A0C825-154C-4246-B187-81878B7339F3}" destId="{8E99C028-C47E-48A6-861C-890A9D1A4E45}" srcOrd="4" destOrd="0" presId="urn:microsoft.com/office/officeart/2018/2/layout/IconVerticalSolidList"/>
    <dgm:cxn modelId="{9EC16A91-10A3-AE4E-B4A5-FBE0289BA04A}" type="presParOf" srcId="{8E99C028-C47E-48A6-861C-890A9D1A4E45}" destId="{48306026-5FDB-41DD-847E-893D114EB5FF}" srcOrd="0" destOrd="0" presId="urn:microsoft.com/office/officeart/2018/2/layout/IconVerticalSolidList"/>
    <dgm:cxn modelId="{BC6193FC-D32E-E244-95DB-2DED0A4611E5}" type="presParOf" srcId="{8E99C028-C47E-48A6-861C-890A9D1A4E45}" destId="{3A3CBDC1-C426-4A3C-BD5F-7F29E5616566}" srcOrd="1" destOrd="0" presId="urn:microsoft.com/office/officeart/2018/2/layout/IconVerticalSolidList"/>
    <dgm:cxn modelId="{45023B45-93F5-DC4C-B144-BB34D42300C5}" type="presParOf" srcId="{8E99C028-C47E-48A6-861C-890A9D1A4E45}" destId="{09F31823-AE2D-40EC-A1C1-AE7042F8C278}" srcOrd="2" destOrd="0" presId="urn:microsoft.com/office/officeart/2018/2/layout/IconVerticalSolidList"/>
    <dgm:cxn modelId="{0710C7AE-9BBF-B648-B09E-C664B4BEE0CC}" type="presParOf" srcId="{8E99C028-C47E-48A6-861C-890A9D1A4E45}" destId="{5CC94F3B-8912-45F6-80D0-F785B831B50F}" srcOrd="3" destOrd="0" presId="urn:microsoft.com/office/officeart/2018/2/layout/IconVerticalSolidList"/>
    <dgm:cxn modelId="{2CFA6533-D425-D446-B1F0-0A64B9783157}" type="presParOf" srcId="{F7A0C825-154C-4246-B187-81878B7339F3}" destId="{AE7F8E69-4AFB-4CDA-91F1-694A3FB3ADD6}" srcOrd="5" destOrd="0" presId="urn:microsoft.com/office/officeart/2018/2/layout/IconVerticalSolidList"/>
    <dgm:cxn modelId="{58D129E8-CBA9-B043-B870-606EE4AB9979}" type="presParOf" srcId="{F7A0C825-154C-4246-B187-81878B7339F3}" destId="{487B6324-7D39-4432-88AB-400D5F722263}" srcOrd="6" destOrd="0" presId="urn:microsoft.com/office/officeart/2018/2/layout/IconVerticalSolidList"/>
    <dgm:cxn modelId="{113C360E-C3ED-484A-A53D-750BA1A3911E}" type="presParOf" srcId="{487B6324-7D39-4432-88AB-400D5F722263}" destId="{39FD58D4-E42E-42DF-B692-A0613A73FDEB}" srcOrd="0" destOrd="0" presId="urn:microsoft.com/office/officeart/2018/2/layout/IconVerticalSolidList"/>
    <dgm:cxn modelId="{88436380-0AD9-F445-8BFF-F451F7372E0D}" type="presParOf" srcId="{487B6324-7D39-4432-88AB-400D5F722263}" destId="{EA75165A-E840-4CB7-9CCF-EB8FFA45BF0D}" srcOrd="1" destOrd="0" presId="urn:microsoft.com/office/officeart/2018/2/layout/IconVerticalSolidList"/>
    <dgm:cxn modelId="{4E87B692-6620-9C4F-8D32-178F8F7CD861}" type="presParOf" srcId="{487B6324-7D39-4432-88AB-400D5F722263}" destId="{E2E829AD-CB01-41A8-A6EF-70513A1DBC10}" srcOrd="2" destOrd="0" presId="urn:microsoft.com/office/officeart/2018/2/layout/IconVerticalSolidList"/>
    <dgm:cxn modelId="{94F87F96-7ACA-854F-B9FA-3F27CF74C8C0}" type="presParOf" srcId="{487B6324-7D39-4432-88AB-400D5F722263}" destId="{83B6E01C-B170-4EDD-A389-01D14E02224F}"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2142E23-9C8A-D848-BDEB-1C25F639EFA1}" type="doc">
      <dgm:prSet loTypeId="urn:microsoft.com/office/officeart/2005/8/layout/list1" loCatId="list" qsTypeId="urn:microsoft.com/office/officeart/2005/8/quickstyle/simple1" qsCatId="simple" csTypeId="urn:microsoft.com/office/officeart/2005/8/colors/colorful1" csCatId="colorful" phldr="1"/>
      <dgm:spPr/>
      <dgm:t>
        <a:bodyPr/>
        <a:lstStyle/>
        <a:p>
          <a:endParaRPr lang="zh-CN" altLang="en-US"/>
        </a:p>
      </dgm:t>
    </dgm:pt>
    <dgm:pt modelId="{C4770518-27D1-E04A-BC8B-756DB7AA10E2}">
      <dgm:prSet phldrT="[文本]" custT="1"/>
      <dgm:spPr/>
      <dgm:t>
        <a:bodyPr/>
        <a:lstStyle/>
        <a:p>
          <a:r>
            <a:rPr lang="zh-CN" altLang="en-US" sz="3200" dirty="0"/>
            <a:t>课程回顾</a:t>
          </a:r>
        </a:p>
      </dgm:t>
    </dgm:pt>
    <dgm:pt modelId="{BF7DC0D4-9EA8-D44A-B3B8-E0F60F655319}" type="parTrans" cxnId="{9F9BDF99-B79D-F548-A9E8-70B4A8936A84}">
      <dgm:prSet/>
      <dgm:spPr/>
      <dgm:t>
        <a:bodyPr/>
        <a:lstStyle/>
        <a:p>
          <a:endParaRPr lang="zh-CN" altLang="en-US" sz="3600"/>
        </a:p>
      </dgm:t>
    </dgm:pt>
    <dgm:pt modelId="{B2F064AF-4C16-1B41-94A5-D8D8AA083C95}" type="sibTrans" cxnId="{9F9BDF99-B79D-F548-A9E8-70B4A8936A84}">
      <dgm:prSet/>
      <dgm:spPr/>
      <dgm:t>
        <a:bodyPr/>
        <a:lstStyle/>
        <a:p>
          <a:endParaRPr lang="zh-CN" altLang="en-US" sz="3600"/>
        </a:p>
      </dgm:t>
    </dgm:pt>
    <dgm:pt modelId="{6FFF6855-E1E5-5949-B112-4C4A99FD4F5C}">
      <dgm:prSet phldrT="[文本]" custT="1"/>
      <dgm:spPr/>
      <dgm:t>
        <a:bodyPr/>
        <a:lstStyle/>
        <a:p>
          <a:r>
            <a:rPr lang="zh-CN" altLang="en-US" sz="3200" dirty="0"/>
            <a:t>分治算法</a:t>
          </a:r>
        </a:p>
      </dgm:t>
    </dgm:pt>
    <dgm:pt modelId="{F860C95D-9A02-814D-8008-3E743925EBB4}" type="parTrans" cxnId="{79F4043D-7BED-0A4F-B397-A07A33186D39}">
      <dgm:prSet/>
      <dgm:spPr/>
      <dgm:t>
        <a:bodyPr/>
        <a:lstStyle/>
        <a:p>
          <a:endParaRPr lang="zh-CN" altLang="en-US" sz="3600"/>
        </a:p>
      </dgm:t>
    </dgm:pt>
    <dgm:pt modelId="{EDD725BD-1AE9-F147-A0B7-D6C0C1502527}" type="sibTrans" cxnId="{79F4043D-7BED-0A4F-B397-A07A33186D39}">
      <dgm:prSet/>
      <dgm:spPr/>
      <dgm:t>
        <a:bodyPr/>
        <a:lstStyle/>
        <a:p>
          <a:endParaRPr lang="zh-CN" altLang="en-US" sz="3600"/>
        </a:p>
      </dgm:t>
    </dgm:pt>
    <dgm:pt modelId="{73C0ADB8-33EE-F14C-823E-06F909B733BE}">
      <dgm:prSet phldrT="[文本]" custT="1"/>
      <dgm:spPr/>
      <dgm:t>
        <a:bodyPr/>
        <a:lstStyle/>
        <a:p>
          <a:r>
            <a:rPr lang="zh-CN" altLang="en-US" sz="2400" b="1" dirty="0"/>
            <a:t>基于递推关系式的复杂性分析</a:t>
          </a:r>
        </a:p>
      </dgm:t>
    </dgm:pt>
    <dgm:pt modelId="{36A1D258-EF21-3F49-AF76-37DF58C436AC}" type="parTrans" cxnId="{873125A3-97EA-8E4C-988F-9777426792AF}">
      <dgm:prSet/>
      <dgm:spPr/>
      <dgm:t>
        <a:bodyPr/>
        <a:lstStyle/>
        <a:p>
          <a:endParaRPr lang="zh-CN" altLang="en-US" sz="3600"/>
        </a:p>
      </dgm:t>
    </dgm:pt>
    <dgm:pt modelId="{E77540B6-D7E4-4649-B22F-4C49811E5B11}" type="sibTrans" cxnId="{873125A3-97EA-8E4C-988F-9777426792AF}">
      <dgm:prSet/>
      <dgm:spPr/>
      <dgm:t>
        <a:bodyPr/>
        <a:lstStyle/>
        <a:p>
          <a:endParaRPr lang="zh-CN" altLang="en-US" sz="3600"/>
        </a:p>
      </dgm:t>
    </dgm:pt>
    <dgm:pt modelId="{A466CCCA-B7B8-CB49-9FE0-843159F5F4A5}">
      <dgm:prSet custT="1"/>
      <dgm:spPr/>
      <dgm:t>
        <a:bodyPr/>
        <a:lstStyle/>
        <a:p>
          <a:r>
            <a:rPr lang="zh-CN" altLang="en-US" sz="2800" dirty="0"/>
            <a:t>基于主定理</a:t>
          </a:r>
        </a:p>
      </dgm:t>
    </dgm:pt>
    <dgm:pt modelId="{929588B0-5A13-DF4E-A8FC-8D3830BEB685}" type="parTrans" cxnId="{92F5F38A-8CEB-8345-AE23-C0205A9AF602}">
      <dgm:prSet/>
      <dgm:spPr/>
      <dgm:t>
        <a:bodyPr/>
        <a:lstStyle/>
        <a:p>
          <a:endParaRPr lang="zh-CN" altLang="en-US" sz="3600"/>
        </a:p>
      </dgm:t>
    </dgm:pt>
    <dgm:pt modelId="{EC54A89E-A5BA-0145-BFE7-9B2FEA763EF8}" type="sibTrans" cxnId="{92F5F38A-8CEB-8345-AE23-C0205A9AF602}">
      <dgm:prSet/>
      <dgm:spPr/>
      <dgm:t>
        <a:bodyPr/>
        <a:lstStyle/>
        <a:p>
          <a:endParaRPr lang="zh-CN" altLang="en-US" sz="3600"/>
        </a:p>
      </dgm:t>
    </dgm:pt>
    <dgm:pt modelId="{AFE23014-BE87-4F4C-A07A-2B956C4B9EAD}">
      <dgm:prSet custT="1"/>
      <dgm:spPr/>
      <dgm:t>
        <a:bodyPr/>
        <a:lstStyle/>
        <a:p>
          <a:r>
            <a:rPr lang="zh-CN" altLang="en-US" sz="2800" dirty="0"/>
            <a:t>基于递归树分析</a:t>
          </a:r>
        </a:p>
      </dgm:t>
    </dgm:pt>
    <dgm:pt modelId="{0B6CEE41-D618-4C44-B4DA-6EC35851DCCF}" type="parTrans" cxnId="{45ED752C-17F4-DF42-86EF-5FAEA8551442}">
      <dgm:prSet/>
      <dgm:spPr/>
      <dgm:t>
        <a:bodyPr/>
        <a:lstStyle/>
        <a:p>
          <a:endParaRPr lang="zh-CN" altLang="en-US" sz="3600"/>
        </a:p>
      </dgm:t>
    </dgm:pt>
    <dgm:pt modelId="{B13E5A33-67CB-974C-87E6-51836FF53407}" type="sibTrans" cxnId="{45ED752C-17F4-DF42-86EF-5FAEA8551442}">
      <dgm:prSet/>
      <dgm:spPr/>
      <dgm:t>
        <a:bodyPr/>
        <a:lstStyle/>
        <a:p>
          <a:endParaRPr lang="zh-CN" altLang="en-US" sz="3600"/>
        </a:p>
      </dgm:t>
    </dgm:pt>
    <dgm:pt modelId="{41CF3E46-FC1C-C741-B474-3803B706813E}">
      <dgm:prSet custT="1"/>
      <dgm:spPr/>
      <dgm:t>
        <a:bodyPr/>
        <a:lstStyle/>
        <a:p>
          <a:r>
            <a:rPr lang="zh-CN" altLang="en-US" sz="2800" dirty="0"/>
            <a:t>基于替换法证明</a:t>
          </a:r>
        </a:p>
      </dgm:t>
    </dgm:pt>
    <dgm:pt modelId="{6B817ECC-6DFF-2240-BA26-85E0F435CDB3}" type="parTrans" cxnId="{81930E15-4D13-AC46-8C6E-54952E2A7851}">
      <dgm:prSet/>
      <dgm:spPr/>
      <dgm:t>
        <a:bodyPr/>
        <a:lstStyle/>
        <a:p>
          <a:endParaRPr lang="zh-CN" altLang="en-US" sz="3600"/>
        </a:p>
      </dgm:t>
    </dgm:pt>
    <dgm:pt modelId="{B40FDE98-7B51-8F40-8980-4E3EF6ADD736}" type="sibTrans" cxnId="{81930E15-4D13-AC46-8C6E-54952E2A7851}">
      <dgm:prSet/>
      <dgm:spPr/>
      <dgm:t>
        <a:bodyPr/>
        <a:lstStyle/>
        <a:p>
          <a:endParaRPr lang="zh-CN" altLang="en-US" sz="3600"/>
        </a:p>
      </dgm:t>
    </dgm:pt>
    <dgm:pt modelId="{D05B6D0B-C8FA-AB4C-A26B-55132AA5476F}">
      <dgm:prSet phldrT="[文本]" custT="1"/>
      <dgm:spPr/>
      <dgm:t>
        <a:bodyPr/>
        <a:lstStyle/>
        <a:p>
          <a:r>
            <a:rPr lang="en-US" altLang="zh-CN" sz="3200" dirty="0" err="1"/>
            <a:t>Mergesort</a:t>
          </a:r>
          <a:endParaRPr lang="zh-CN" altLang="en-US" sz="3200" dirty="0"/>
        </a:p>
      </dgm:t>
    </dgm:pt>
    <dgm:pt modelId="{8E5C9B2F-46CF-7848-ABED-3D5ED5FC80AE}" type="parTrans" cxnId="{A3559F84-EB27-2643-BAE7-FF9F369371C0}">
      <dgm:prSet/>
      <dgm:spPr/>
      <dgm:t>
        <a:bodyPr/>
        <a:lstStyle/>
        <a:p>
          <a:endParaRPr lang="zh-CN" altLang="en-US"/>
        </a:p>
      </dgm:t>
    </dgm:pt>
    <dgm:pt modelId="{D65FBF37-18D3-944D-9F19-8F23BBEB0F7A}" type="sibTrans" cxnId="{A3559F84-EB27-2643-BAE7-FF9F369371C0}">
      <dgm:prSet/>
      <dgm:spPr/>
      <dgm:t>
        <a:bodyPr/>
        <a:lstStyle/>
        <a:p>
          <a:endParaRPr lang="zh-CN" altLang="en-US"/>
        </a:p>
      </dgm:t>
    </dgm:pt>
    <dgm:pt modelId="{4F9FBC36-84CF-E44A-A82A-B4C2110B312E}">
      <dgm:prSet phldrT="[文本]" custT="1"/>
      <dgm:spPr/>
      <dgm:t>
        <a:bodyPr/>
        <a:lstStyle/>
        <a:p>
          <a:r>
            <a:rPr lang="zh-CN" altLang="en-US" sz="3200" dirty="0"/>
            <a:t>查找逆序对</a:t>
          </a:r>
        </a:p>
      </dgm:t>
    </dgm:pt>
    <dgm:pt modelId="{9B307C86-7796-0E46-B36D-8094753D68F4}" type="parTrans" cxnId="{E4CDAA5F-7D78-EF4C-87E1-A413DE4CE749}">
      <dgm:prSet/>
      <dgm:spPr/>
      <dgm:t>
        <a:bodyPr/>
        <a:lstStyle/>
        <a:p>
          <a:endParaRPr lang="zh-CN" altLang="en-US"/>
        </a:p>
      </dgm:t>
    </dgm:pt>
    <dgm:pt modelId="{7295E482-01E1-FB43-B321-B4169AEF785D}" type="sibTrans" cxnId="{E4CDAA5F-7D78-EF4C-87E1-A413DE4CE749}">
      <dgm:prSet/>
      <dgm:spPr/>
      <dgm:t>
        <a:bodyPr/>
        <a:lstStyle/>
        <a:p>
          <a:endParaRPr lang="zh-CN" altLang="en-US"/>
        </a:p>
      </dgm:t>
    </dgm:pt>
    <dgm:pt modelId="{2A7CB4F4-99C8-6946-89AB-C66FF6E0C785}" type="pres">
      <dgm:prSet presAssocID="{82142E23-9C8A-D848-BDEB-1C25F639EFA1}" presName="linear" presStyleCnt="0">
        <dgm:presLayoutVars>
          <dgm:dir/>
          <dgm:animLvl val="lvl"/>
          <dgm:resizeHandles val="exact"/>
        </dgm:presLayoutVars>
      </dgm:prSet>
      <dgm:spPr/>
    </dgm:pt>
    <dgm:pt modelId="{17761EFD-5676-CB44-B01A-E6CA5E4329A3}" type="pres">
      <dgm:prSet presAssocID="{C4770518-27D1-E04A-BC8B-756DB7AA10E2}" presName="parentLin" presStyleCnt="0"/>
      <dgm:spPr/>
    </dgm:pt>
    <dgm:pt modelId="{2D91E9F9-3A10-7A45-B3E3-2A05FB6E9162}" type="pres">
      <dgm:prSet presAssocID="{C4770518-27D1-E04A-BC8B-756DB7AA10E2}" presName="parentLeftMargin" presStyleLbl="node1" presStyleIdx="0" presStyleCnt="3"/>
      <dgm:spPr/>
    </dgm:pt>
    <dgm:pt modelId="{D1EFD792-338F-A647-94B3-AA6739051C05}" type="pres">
      <dgm:prSet presAssocID="{C4770518-27D1-E04A-BC8B-756DB7AA10E2}" presName="parentText" presStyleLbl="node1" presStyleIdx="0" presStyleCnt="3">
        <dgm:presLayoutVars>
          <dgm:chMax val="0"/>
          <dgm:bulletEnabled val="1"/>
        </dgm:presLayoutVars>
      </dgm:prSet>
      <dgm:spPr/>
    </dgm:pt>
    <dgm:pt modelId="{74478894-1A1A-624B-AF4F-B8FDA3C02F55}" type="pres">
      <dgm:prSet presAssocID="{C4770518-27D1-E04A-BC8B-756DB7AA10E2}" presName="negativeSpace" presStyleCnt="0"/>
      <dgm:spPr/>
    </dgm:pt>
    <dgm:pt modelId="{771AFC4A-488A-4845-9A2F-96AE71572ED7}" type="pres">
      <dgm:prSet presAssocID="{C4770518-27D1-E04A-BC8B-756DB7AA10E2}" presName="childText" presStyleLbl="conFgAcc1" presStyleIdx="0" presStyleCnt="3">
        <dgm:presLayoutVars>
          <dgm:bulletEnabled val="1"/>
        </dgm:presLayoutVars>
      </dgm:prSet>
      <dgm:spPr/>
    </dgm:pt>
    <dgm:pt modelId="{97ACD032-6555-C34E-9701-320543734FE6}" type="pres">
      <dgm:prSet presAssocID="{B2F064AF-4C16-1B41-94A5-D8D8AA083C95}" presName="spaceBetweenRectangles" presStyleCnt="0"/>
      <dgm:spPr/>
    </dgm:pt>
    <dgm:pt modelId="{926C28B1-05CE-E045-A7E1-6D9429EEBD51}" type="pres">
      <dgm:prSet presAssocID="{6FFF6855-E1E5-5949-B112-4C4A99FD4F5C}" presName="parentLin" presStyleCnt="0"/>
      <dgm:spPr/>
    </dgm:pt>
    <dgm:pt modelId="{5260F715-040D-414A-B1D6-D1E02DC86312}" type="pres">
      <dgm:prSet presAssocID="{6FFF6855-E1E5-5949-B112-4C4A99FD4F5C}" presName="parentLeftMargin" presStyleLbl="node1" presStyleIdx="0" presStyleCnt="3"/>
      <dgm:spPr/>
    </dgm:pt>
    <dgm:pt modelId="{BCD2FB60-E653-484B-9F48-974D8DCA85A0}" type="pres">
      <dgm:prSet presAssocID="{6FFF6855-E1E5-5949-B112-4C4A99FD4F5C}" presName="parentText" presStyleLbl="node1" presStyleIdx="1" presStyleCnt="3">
        <dgm:presLayoutVars>
          <dgm:chMax val="0"/>
          <dgm:bulletEnabled val="1"/>
        </dgm:presLayoutVars>
      </dgm:prSet>
      <dgm:spPr/>
    </dgm:pt>
    <dgm:pt modelId="{97255507-29FE-6E4C-8044-E97BCA0A0FCF}" type="pres">
      <dgm:prSet presAssocID="{6FFF6855-E1E5-5949-B112-4C4A99FD4F5C}" presName="negativeSpace" presStyleCnt="0"/>
      <dgm:spPr/>
    </dgm:pt>
    <dgm:pt modelId="{B7EE5C03-CFB7-DD49-A538-2157EBE30B9F}" type="pres">
      <dgm:prSet presAssocID="{6FFF6855-E1E5-5949-B112-4C4A99FD4F5C}" presName="childText" presStyleLbl="conFgAcc1" presStyleIdx="1" presStyleCnt="3">
        <dgm:presLayoutVars>
          <dgm:bulletEnabled val="1"/>
        </dgm:presLayoutVars>
      </dgm:prSet>
      <dgm:spPr/>
    </dgm:pt>
    <dgm:pt modelId="{CCACFF33-3036-0545-979D-278D66376E24}" type="pres">
      <dgm:prSet presAssocID="{EDD725BD-1AE9-F147-A0B7-D6C0C1502527}" presName="spaceBetweenRectangles" presStyleCnt="0"/>
      <dgm:spPr/>
    </dgm:pt>
    <dgm:pt modelId="{B2D718AA-D141-5941-98E8-120834652258}" type="pres">
      <dgm:prSet presAssocID="{73C0ADB8-33EE-F14C-823E-06F909B733BE}" presName="parentLin" presStyleCnt="0"/>
      <dgm:spPr/>
    </dgm:pt>
    <dgm:pt modelId="{66632763-9415-2B44-A6F4-C6E365940317}" type="pres">
      <dgm:prSet presAssocID="{73C0ADB8-33EE-F14C-823E-06F909B733BE}" presName="parentLeftMargin" presStyleLbl="node1" presStyleIdx="1" presStyleCnt="3"/>
      <dgm:spPr/>
    </dgm:pt>
    <dgm:pt modelId="{61377801-4F2D-5841-8BD0-6FFD1A6AC4DA}" type="pres">
      <dgm:prSet presAssocID="{73C0ADB8-33EE-F14C-823E-06F909B733BE}" presName="parentText" presStyleLbl="node1" presStyleIdx="2" presStyleCnt="3">
        <dgm:presLayoutVars>
          <dgm:chMax val="0"/>
          <dgm:bulletEnabled val="1"/>
        </dgm:presLayoutVars>
      </dgm:prSet>
      <dgm:spPr/>
    </dgm:pt>
    <dgm:pt modelId="{7A9DFD24-9012-F140-A631-0742F90A9FE2}" type="pres">
      <dgm:prSet presAssocID="{73C0ADB8-33EE-F14C-823E-06F909B733BE}" presName="negativeSpace" presStyleCnt="0"/>
      <dgm:spPr/>
    </dgm:pt>
    <dgm:pt modelId="{5694EDA9-494A-1944-BC90-4DD73BF97F9A}" type="pres">
      <dgm:prSet presAssocID="{73C0ADB8-33EE-F14C-823E-06F909B733BE}" presName="childText" presStyleLbl="conFgAcc1" presStyleIdx="2" presStyleCnt="3">
        <dgm:presLayoutVars>
          <dgm:bulletEnabled val="1"/>
        </dgm:presLayoutVars>
      </dgm:prSet>
      <dgm:spPr/>
    </dgm:pt>
  </dgm:ptLst>
  <dgm:cxnLst>
    <dgm:cxn modelId="{CA5DE70E-0B2B-F041-BC4E-662B8F5C9D03}" type="presOf" srcId="{73C0ADB8-33EE-F14C-823E-06F909B733BE}" destId="{61377801-4F2D-5841-8BD0-6FFD1A6AC4DA}" srcOrd="1" destOrd="0" presId="urn:microsoft.com/office/officeart/2005/8/layout/list1"/>
    <dgm:cxn modelId="{81930E15-4D13-AC46-8C6E-54952E2A7851}" srcId="{73C0ADB8-33EE-F14C-823E-06F909B733BE}" destId="{41CF3E46-FC1C-C741-B474-3803B706813E}" srcOrd="2" destOrd="0" parTransId="{6B817ECC-6DFF-2240-BA26-85E0F435CDB3}" sibTransId="{B40FDE98-7B51-8F40-8980-4E3EF6ADD736}"/>
    <dgm:cxn modelId="{C8433619-3CA5-B242-A28D-D068A2A3D877}" type="presOf" srcId="{C4770518-27D1-E04A-BC8B-756DB7AA10E2}" destId="{2D91E9F9-3A10-7A45-B3E3-2A05FB6E9162}" srcOrd="0" destOrd="0" presId="urn:microsoft.com/office/officeart/2005/8/layout/list1"/>
    <dgm:cxn modelId="{6A50222B-97B3-D347-8CB5-0CD851D1B99B}" type="presOf" srcId="{C4770518-27D1-E04A-BC8B-756DB7AA10E2}" destId="{D1EFD792-338F-A647-94B3-AA6739051C05}" srcOrd="1" destOrd="0" presId="urn:microsoft.com/office/officeart/2005/8/layout/list1"/>
    <dgm:cxn modelId="{45ED752C-17F4-DF42-86EF-5FAEA8551442}" srcId="{73C0ADB8-33EE-F14C-823E-06F909B733BE}" destId="{AFE23014-BE87-4F4C-A07A-2B956C4B9EAD}" srcOrd="0" destOrd="0" parTransId="{0B6CEE41-D618-4C44-B4DA-6EC35851DCCF}" sibTransId="{B13E5A33-67CB-974C-87E6-51836FF53407}"/>
    <dgm:cxn modelId="{2DDBB02F-48AD-0244-8247-70FAEF07053A}" type="presOf" srcId="{4F9FBC36-84CF-E44A-A82A-B4C2110B312E}" destId="{B7EE5C03-CFB7-DD49-A538-2157EBE30B9F}" srcOrd="0" destOrd="1" presId="urn:microsoft.com/office/officeart/2005/8/layout/list1"/>
    <dgm:cxn modelId="{79F4043D-7BED-0A4F-B397-A07A33186D39}" srcId="{82142E23-9C8A-D848-BDEB-1C25F639EFA1}" destId="{6FFF6855-E1E5-5949-B112-4C4A99FD4F5C}" srcOrd="1" destOrd="0" parTransId="{F860C95D-9A02-814D-8008-3E743925EBB4}" sibTransId="{EDD725BD-1AE9-F147-A0B7-D6C0C1502527}"/>
    <dgm:cxn modelId="{D84BEE4B-EE7F-084B-B42B-CA39C1BD6C79}" type="presOf" srcId="{A466CCCA-B7B8-CB49-9FE0-843159F5F4A5}" destId="{5694EDA9-494A-1944-BC90-4DD73BF97F9A}" srcOrd="0" destOrd="1" presId="urn:microsoft.com/office/officeart/2005/8/layout/list1"/>
    <dgm:cxn modelId="{A0DC2F5A-A212-9041-AB24-D289F9A53652}" type="presOf" srcId="{D05B6D0B-C8FA-AB4C-A26B-55132AA5476F}" destId="{B7EE5C03-CFB7-DD49-A538-2157EBE30B9F}" srcOrd="0" destOrd="0" presId="urn:microsoft.com/office/officeart/2005/8/layout/list1"/>
    <dgm:cxn modelId="{E4CDAA5F-7D78-EF4C-87E1-A413DE4CE749}" srcId="{6FFF6855-E1E5-5949-B112-4C4A99FD4F5C}" destId="{4F9FBC36-84CF-E44A-A82A-B4C2110B312E}" srcOrd="1" destOrd="0" parTransId="{9B307C86-7796-0E46-B36D-8094753D68F4}" sibTransId="{7295E482-01E1-FB43-B321-B4169AEF785D}"/>
    <dgm:cxn modelId="{8761C968-B0D5-C045-AED9-B5CC2CEF1885}" type="presOf" srcId="{41CF3E46-FC1C-C741-B474-3803B706813E}" destId="{5694EDA9-494A-1944-BC90-4DD73BF97F9A}" srcOrd="0" destOrd="2" presId="urn:microsoft.com/office/officeart/2005/8/layout/list1"/>
    <dgm:cxn modelId="{A3559F84-EB27-2643-BAE7-FF9F369371C0}" srcId="{6FFF6855-E1E5-5949-B112-4C4A99FD4F5C}" destId="{D05B6D0B-C8FA-AB4C-A26B-55132AA5476F}" srcOrd="0" destOrd="0" parTransId="{8E5C9B2F-46CF-7848-ABED-3D5ED5FC80AE}" sibTransId="{D65FBF37-18D3-944D-9F19-8F23BBEB0F7A}"/>
    <dgm:cxn modelId="{ADCBCA85-9124-2F4C-A9A0-9A38E567FBC0}" type="presOf" srcId="{AFE23014-BE87-4F4C-A07A-2B956C4B9EAD}" destId="{5694EDA9-494A-1944-BC90-4DD73BF97F9A}" srcOrd="0" destOrd="0" presId="urn:microsoft.com/office/officeart/2005/8/layout/list1"/>
    <dgm:cxn modelId="{92F5F38A-8CEB-8345-AE23-C0205A9AF602}" srcId="{73C0ADB8-33EE-F14C-823E-06F909B733BE}" destId="{A466CCCA-B7B8-CB49-9FE0-843159F5F4A5}" srcOrd="1" destOrd="0" parTransId="{929588B0-5A13-DF4E-A8FC-8D3830BEB685}" sibTransId="{EC54A89E-A5BA-0145-BFE7-9B2FEA763EF8}"/>
    <dgm:cxn modelId="{9F9BDF99-B79D-F548-A9E8-70B4A8936A84}" srcId="{82142E23-9C8A-D848-BDEB-1C25F639EFA1}" destId="{C4770518-27D1-E04A-BC8B-756DB7AA10E2}" srcOrd="0" destOrd="0" parTransId="{BF7DC0D4-9EA8-D44A-B3B8-E0F60F655319}" sibTransId="{B2F064AF-4C16-1B41-94A5-D8D8AA083C95}"/>
    <dgm:cxn modelId="{873125A3-97EA-8E4C-988F-9777426792AF}" srcId="{82142E23-9C8A-D848-BDEB-1C25F639EFA1}" destId="{73C0ADB8-33EE-F14C-823E-06F909B733BE}" srcOrd="2" destOrd="0" parTransId="{36A1D258-EF21-3F49-AF76-37DF58C436AC}" sibTransId="{E77540B6-D7E4-4649-B22F-4C49811E5B11}"/>
    <dgm:cxn modelId="{FB17BEB7-3392-074F-A169-52BB472622C0}" type="presOf" srcId="{73C0ADB8-33EE-F14C-823E-06F909B733BE}" destId="{66632763-9415-2B44-A6F4-C6E365940317}" srcOrd="0" destOrd="0" presId="urn:microsoft.com/office/officeart/2005/8/layout/list1"/>
    <dgm:cxn modelId="{A30EA3B8-7421-824E-81CD-EBE68FAD23C5}" type="presOf" srcId="{6FFF6855-E1E5-5949-B112-4C4A99FD4F5C}" destId="{5260F715-040D-414A-B1D6-D1E02DC86312}" srcOrd="0" destOrd="0" presId="urn:microsoft.com/office/officeart/2005/8/layout/list1"/>
    <dgm:cxn modelId="{6D67E9DB-B49D-3F4B-96BC-417F599C12A1}" type="presOf" srcId="{82142E23-9C8A-D848-BDEB-1C25F639EFA1}" destId="{2A7CB4F4-99C8-6946-89AB-C66FF6E0C785}" srcOrd="0" destOrd="0" presId="urn:microsoft.com/office/officeart/2005/8/layout/list1"/>
    <dgm:cxn modelId="{DEEC5AEC-F349-F340-9EB1-7059F93E1962}" type="presOf" srcId="{6FFF6855-E1E5-5949-B112-4C4A99FD4F5C}" destId="{BCD2FB60-E653-484B-9F48-974D8DCA85A0}" srcOrd="1" destOrd="0" presId="urn:microsoft.com/office/officeart/2005/8/layout/list1"/>
    <dgm:cxn modelId="{D57789D4-C54A-A246-8774-A266C1B8AF57}" type="presParOf" srcId="{2A7CB4F4-99C8-6946-89AB-C66FF6E0C785}" destId="{17761EFD-5676-CB44-B01A-E6CA5E4329A3}" srcOrd="0" destOrd="0" presId="urn:microsoft.com/office/officeart/2005/8/layout/list1"/>
    <dgm:cxn modelId="{91E012F8-683C-A041-92E5-E633D54F6AAD}" type="presParOf" srcId="{17761EFD-5676-CB44-B01A-E6CA5E4329A3}" destId="{2D91E9F9-3A10-7A45-B3E3-2A05FB6E9162}" srcOrd="0" destOrd="0" presId="urn:microsoft.com/office/officeart/2005/8/layout/list1"/>
    <dgm:cxn modelId="{F46EABDB-3BFB-4348-A006-398550A3D447}" type="presParOf" srcId="{17761EFD-5676-CB44-B01A-E6CA5E4329A3}" destId="{D1EFD792-338F-A647-94B3-AA6739051C05}" srcOrd="1" destOrd="0" presId="urn:microsoft.com/office/officeart/2005/8/layout/list1"/>
    <dgm:cxn modelId="{C09DFDDB-AD15-ED41-9622-B93B7D4F452F}" type="presParOf" srcId="{2A7CB4F4-99C8-6946-89AB-C66FF6E0C785}" destId="{74478894-1A1A-624B-AF4F-B8FDA3C02F55}" srcOrd="1" destOrd="0" presId="urn:microsoft.com/office/officeart/2005/8/layout/list1"/>
    <dgm:cxn modelId="{3C01F58F-4E12-FC44-82EA-F790565769FA}" type="presParOf" srcId="{2A7CB4F4-99C8-6946-89AB-C66FF6E0C785}" destId="{771AFC4A-488A-4845-9A2F-96AE71572ED7}" srcOrd="2" destOrd="0" presId="urn:microsoft.com/office/officeart/2005/8/layout/list1"/>
    <dgm:cxn modelId="{1B8429ED-2C00-3D46-8276-336982572717}" type="presParOf" srcId="{2A7CB4F4-99C8-6946-89AB-C66FF6E0C785}" destId="{97ACD032-6555-C34E-9701-320543734FE6}" srcOrd="3" destOrd="0" presId="urn:microsoft.com/office/officeart/2005/8/layout/list1"/>
    <dgm:cxn modelId="{0F127F4D-079F-B340-89F4-E668AB6DC2B6}" type="presParOf" srcId="{2A7CB4F4-99C8-6946-89AB-C66FF6E0C785}" destId="{926C28B1-05CE-E045-A7E1-6D9429EEBD51}" srcOrd="4" destOrd="0" presId="urn:microsoft.com/office/officeart/2005/8/layout/list1"/>
    <dgm:cxn modelId="{0F4A49BB-F187-5342-B9FA-0FCFB8690840}" type="presParOf" srcId="{926C28B1-05CE-E045-A7E1-6D9429EEBD51}" destId="{5260F715-040D-414A-B1D6-D1E02DC86312}" srcOrd="0" destOrd="0" presId="urn:microsoft.com/office/officeart/2005/8/layout/list1"/>
    <dgm:cxn modelId="{19230F77-0DB1-4948-B79F-BEF083B698EE}" type="presParOf" srcId="{926C28B1-05CE-E045-A7E1-6D9429EEBD51}" destId="{BCD2FB60-E653-484B-9F48-974D8DCA85A0}" srcOrd="1" destOrd="0" presId="urn:microsoft.com/office/officeart/2005/8/layout/list1"/>
    <dgm:cxn modelId="{8135DCE1-CF25-7242-934E-AFB0F2F2BE6F}" type="presParOf" srcId="{2A7CB4F4-99C8-6946-89AB-C66FF6E0C785}" destId="{97255507-29FE-6E4C-8044-E97BCA0A0FCF}" srcOrd="5" destOrd="0" presId="urn:microsoft.com/office/officeart/2005/8/layout/list1"/>
    <dgm:cxn modelId="{B995E4B1-E358-E847-9186-4012D6C0AD7D}" type="presParOf" srcId="{2A7CB4F4-99C8-6946-89AB-C66FF6E0C785}" destId="{B7EE5C03-CFB7-DD49-A538-2157EBE30B9F}" srcOrd="6" destOrd="0" presId="urn:microsoft.com/office/officeart/2005/8/layout/list1"/>
    <dgm:cxn modelId="{E57C5EFB-3E75-914A-97C3-29F177E0B8C4}" type="presParOf" srcId="{2A7CB4F4-99C8-6946-89AB-C66FF6E0C785}" destId="{CCACFF33-3036-0545-979D-278D66376E24}" srcOrd="7" destOrd="0" presId="urn:microsoft.com/office/officeart/2005/8/layout/list1"/>
    <dgm:cxn modelId="{6B8120D6-985F-944F-A3A7-4755D19C757B}" type="presParOf" srcId="{2A7CB4F4-99C8-6946-89AB-C66FF6E0C785}" destId="{B2D718AA-D141-5941-98E8-120834652258}" srcOrd="8" destOrd="0" presId="urn:microsoft.com/office/officeart/2005/8/layout/list1"/>
    <dgm:cxn modelId="{DDD110A9-546A-1143-83BA-E199F5E011B1}" type="presParOf" srcId="{B2D718AA-D141-5941-98E8-120834652258}" destId="{66632763-9415-2B44-A6F4-C6E365940317}" srcOrd="0" destOrd="0" presId="urn:microsoft.com/office/officeart/2005/8/layout/list1"/>
    <dgm:cxn modelId="{3D119A95-3380-7844-8BB4-4F6D677299AB}" type="presParOf" srcId="{B2D718AA-D141-5941-98E8-120834652258}" destId="{61377801-4F2D-5841-8BD0-6FFD1A6AC4DA}" srcOrd="1" destOrd="0" presId="urn:microsoft.com/office/officeart/2005/8/layout/list1"/>
    <dgm:cxn modelId="{187C8730-9CFC-D94A-AFF8-138BCDE8769E}" type="presParOf" srcId="{2A7CB4F4-99C8-6946-89AB-C66FF6E0C785}" destId="{7A9DFD24-9012-F140-A631-0742F90A9FE2}" srcOrd="9" destOrd="0" presId="urn:microsoft.com/office/officeart/2005/8/layout/list1"/>
    <dgm:cxn modelId="{73669938-2E96-9A4C-B35E-4D6B38337439}" type="presParOf" srcId="{2A7CB4F4-99C8-6946-89AB-C66FF6E0C785}" destId="{5694EDA9-494A-1944-BC90-4DD73BF97F9A}"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2142E23-9C8A-D848-BDEB-1C25F639EFA1}" type="doc">
      <dgm:prSet loTypeId="urn:microsoft.com/office/officeart/2005/8/layout/list1" loCatId="list" qsTypeId="urn:microsoft.com/office/officeart/2005/8/quickstyle/simple1" qsCatId="simple" csTypeId="urn:microsoft.com/office/officeart/2005/8/colors/colorful1" csCatId="colorful" phldr="1"/>
      <dgm:spPr/>
      <dgm:t>
        <a:bodyPr/>
        <a:lstStyle/>
        <a:p>
          <a:endParaRPr lang="zh-CN" altLang="en-US"/>
        </a:p>
      </dgm:t>
    </dgm:pt>
    <dgm:pt modelId="{C4770518-27D1-E04A-BC8B-756DB7AA10E2}">
      <dgm:prSet phldrT="[文本]" custT="1"/>
      <dgm:spPr/>
      <dgm:t>
        <a:bodyPr/>
        <a:lstStyle/>
        <a:p>
          <a:r>
            <a:rPr lang="zh-CN" altLang="en-US" sz="3200" dirty="0"/>
            <a:t>课程回顾</a:t>
          </a:r>
        </a:p>
      </dgm:t>
    </dgm:pt>
    <dgm:pt modelId="{BF7DC0D4-9EA8-D44A-B3B8-E0F60F655319}" type="parTrans" cxnId="{9F9BDF99-B79D-F548-A9E8-70B4A8936A84}">
      <dgm:prSet/>
      <dgm:spPr/>
      <dgm:t>
        <a:bodyPr/>
        <a:lstStyle/>
        <a:p>
          <a:endParaRPr lang="zh-CN" altLang="en-US" sz="3600"/>
        </a:p>
      </dgm:t>
    </dgm:pt>
    <dgm:pt modelId="{B2F064AF-4C16-1B41-94A5-D8D8AA083C95}" type="sibTrans" cxnId="{9F9BDF99-B79D-F548-A9E8-70B4A8936A84}">
      <dgm:prSet/>
      <dgm:spPr/>
      <dgm:t>
        <a:bodyPr/>
        <a:lstStyle/>
        <a:p>
          <a:endParaRPr lang="zh-CN" altLang="en-US" sz="3600"/>
        </a:p>
      </dgm:t>
    </dgm:pt>
    <dgm:pt modelId="{6FFF6855-E1E5-5949-B112-4C4A99FD4F5C}">
      <dgm:prSet phldrT="[文本]" custT="1"/>
      <dgm:spPr/>
      <dgm:t>
        <a:bodyPr/>
        <a:lstStyle/>
        <a:p>
          <a:r>
            <a:rPr lang="zh-CN" altLang="en-US" sz="3200" dirty="0"/>
            <a:t>分治算法</a:t>
          </a:r>
        </a:p>
      </dgm:t>
    </dgm:pt>
    <dgm:pt modelId="{F860C95D-9A02-814D-8008-3E743925EBB4}" type="parTrans" cxnId="{79F4043D-7BED-0A4F-B397-A07A33186D39}">
      <dgm:prSet/>
      <dgm:spPr/>
      <dgm:t>
        <a:bodyPr/>
        <a:lstStyle/>
        <a:p>
          <a:endParaRPr lang="zh-CN" altLang="en-US" sz="3600"/>
        </a:p>
      </dgm:t>
    </dgm:pt>
    <dgm:pt modelId="{EDD725BD-1AE9-F147-A0B7-D6C0C1502527}" type="sibTrans" cxnId="{79F4043D-7BED-0A4F-B397-A07A33186D39}">
      <dgm:prSet/>
      <dgm:spPr/>
      <dgm:t>
        <a:bodyPr/>
        <a:lstStyle/>
        <a:p>
          <a:endParaRPr lang="zh-CN" altLang="en-US" sz="3600"/>
        </a:p>
      </dgm:t>
    </dgm:pt>
    <dgm:pt modelId="{73C0ADB8-33EE-F14C-823E-06F909B733BE}">
      <dgm:prSet phldrT="[文本]" custT="1"/>
      <dgm:spPr/>
      <dgm:t>
        <a:bodyPr/>
        <a:lstStyle/>
        <a:p>
          <a:r>
            <a:rPr lang="zh-CN" altLang="en-US" sz="2400" b="1" dirty="0"/>
            <a:t>基于递推关系式的复杂性分析</a:t>
          </a:r>
        </a:p>
      </dgm:t>
    </dgm:pt>
    <dgm:pt modelId="{36A1D258-EF21-3F49-AF76-37DF58C436AC}" type="parTrans" cxnId="{873125A3-97EA-8E4C-988F-9777426792AF}">
      <dgm:prSet/>
      <dgm:spPr/>
      <dgm:t>
        <a:bodyPr/>
        <a:lstStyle/>
        <a:p>
          <a:endParaRPr lang="zh-CN" altLang="en-US" sz="3600"/>
        </a:p>
      </dgm:t>
    </dgm:pt>
    <dgm:pt modelId="{E77540B6-D7E4-4649-B22F-4C49811E5B11}" type="sibTrans" cxnId="{873125A3-97EA-8E4C-988F-9777426792AF}">
      <dgm:prSet/>
      <dgm:spPr/>
      <dgm:t>
        <a:bodyPr/>
        <a:lstStyle/>
        <a:p>
          <a:endParaRPr lang="zh-CN" altLang="en-US" sz="3600"/>
        </a:p>
      </dgm:t>
    </dgm:pt>
    <dgm:pt modelId="{A466CCCA-B7B8-CB49-9FE0-843159F5F4A5}">
      <dgm:prSet custT="1"/>
      <dgm:spPr/>
      <dgm:t>
        <a:bodyPr/>
        <a:lstStyle/>
        <a:p>
          <a:r>
            <a:rPr lang="zh-CN" altLang="en-US" sz="2800" dirty="0"/>
            <a:t>基于主定理</a:t>
          </a:r>
        </a:p>
      </dgm:t>
    </dgm:pt>
    <dgm:pt modelId="{929588B0-5A13-DF4E-A8FC-8D3830BEB685}" type="parTrans" cxnId="{92F5F38A-8CEB-8345-AE23-C0205A9AF602}">
      <dgm:prSet/>
      <dgm:spPr/>
      <dgm:t>
        <a:bodyPr/>
        <a:lstStyle/>
        <a:p>
          <a:endParaRPr lang="zh-CN" altLang="en-US" sz="3600"/>
        </a:p>
      </dgm:t>
    </dgm:pt>
    <dgm:pt modelId="{EC54A89E-A5BA-0145-BFE7-9B2FEA763EF8}" type="sibTrans" cxnId="{92F5F38A-8CEB-8345-AE23-C0205A9AF602}">
      <dgm:prSet/>
      <dgm:spPr/>
      <dgm:t>
        <a:bodyPr/>
        <a:lstStyle/>
        <a:p>
          <a:endParaRPr lang="zh-CN" altLang="en-US" sz="3600"/>
        </a:p>
      </dgm:t>
    </dgm:pt>
    <dgm:pt modelId="{AFE23014-BE87-4F4C-A07A-2B956C4B9EAD}">
      <dgm:prSet custT="1"/>
      <dgm:spPr/>
      <dgm:t>
        <a:bodyPr/>
        <a:lstStyle/>
        <a:p>
          <a:r>
            <a:rPr lang="zh-CN" altLang="en-US" sz="2800" dirty="0"/>
            <a:t>基于递归树分析</a:t>
          </a:r>
        </a:p>
      </dgm:t>
    </dgm:pt>
    <dgm:pt modelId="{0B6CEE41-D618-4C44-B4DA-6EC35851DCCF}" type="parTrans" cxnId="{45ED752C-17F4-DF42-86EF-5FAEA8551442}">
      <dgm:prSet/>
      <dgm:spPr/>
      <dgm:t>
        <a:bodyPr/>
        <a:lstStyle/>
        <a:p>
          <a:endParaRPr lang="zh-CN" altLang="en-US" sz="3600"/>
        </a:p>
      </dgm:t>
    </dgm:pt>
    <dgm:pt modelId="{B13E5A33-67CB-974C-87E6-51836FF53407}" type="sibTrans" cxnId="{45ED752C-17F4-DF42-86EF-5FAEA8551442}">
      <dgm:prSet/>
      <dgm:spPr/>
      <dgm:t>
        <a:bodyPr/>
        <a:lstStyle/>
        <a:p>
          <a:endParaRPr lang="zh-CN" altLang="en-US" sz="3600"/>
        </a:p>
      </dgm:t>
    </dgm:pt>
    <dgm:pt modelId="{41CF3E46-FC1C-C741-B474-3803B706813E}">
      <dgm:prSet custT="1"/>
      <dgm:spPr/>
      <dgm:t>
        <a:bodyPr/>
        <a:lstStyle/>
        <a:p>
          <a:r>
            <a:rPr lang="zh-CN" altLang="en-US" sz="2800" dirty="0"/>
            <a:t>基于替换法证明</a:t>
          </a:r>
        </a:p>
      </dgm:t>
    </dgm:pt>
    <dgm:pt modelId="{6B817ECC-6DFF-2240-BA26-85E0F435CDB3}" type="parTrans" cxnId="{81930E15-4D13-AC46-8C6E-54952E2A7851}">
      <dgm:prSet/>
      <dgm:spPr/>
      <dgm:t>
        <a:bodyPr/>
        <a:lstStyle/>
        <a:p>
          <a:endParaRPr lang="zh-CN" altLang="en-US" sz="3600"/>
        </a:p>
      </dgm:t>
    </dgm:pt>
    <dgm:pt modelId="{B40FDE98-7B51-8F40-8980-4E3EF6ADD736}" type="sibTrans" cxnId="{81930E15-4D13-AC46-8C6E-54952E2A7851}">
      <dgm:prSet/>
      <dgm:spPr/>
      <dgm:t>
        <a:bodyPr/>
        <a:lstStyle/>
        <a:p>
          <a:endParaRPr lang="zh-CN" altLang="en-US" sz="3600"/>
        </a:p>
      </dgm:t>
    </dgm:pt>
    <dgm:pt modelId="{D05B6D0B-C8FA-AB4C-A26B-55132AA5476F}">
      <dgm:prSet phldrT="[文本]" custT="1"/>
      <dgm:spPr/>
      <dgm:t>
        <a:bodyPr/>
        <a:lstStyle/>
        <a:p>
          <a:r>
            <a:rPr lang="en-US" altLang="zh-CN" sz="3200" dirty="0" err="1"/>
            <a:t>Mergesort</a:t>
          </a:r>
          <a:endParaRPr lang="zh-CN" altLang="en-US" sz="3200" dirty="0"/>
        </a:p>
      </dgm:t>
    </dgm:pt>
    <dgm:pt modelId="{8E5C9B2F-46CF-7848-ABED-3D5ED5FC80AE}" type="parTrans" cxnId="{A3559F84-EB27-2643-BAE7-FF9F369371C0}">
      <dgm:prSet/>
      <dgm:spPr/>
      <dgm:t>
        <a:bodyPr/>
        <a:lstStyle/>
        <a:p>
          <a:endParaRPr lang="zh-CN" altLang="en-US"/>
        </a:p>
      </dgm:t>
    </dgm:pt>
    <dgm:pt modelId="{D65FBF37-18D3-944D-9F19-8F23BBEB0F7A}" type="sibTrans" cxnId="{A3559F84-EB27-2643-BAE7-FF9F369371C0}">
      <dgm:prSet/>
      <dgm:spPr/>
      <dgm:t>
        <a:bodyPr/>
        <a:lstStyle/>
        <a:p>
          <a:endParaRPr lang="zh-CN" altLang="en-US"/>
        </a:p>
      </dgm:t>
    </dgm:pt>
    <dgm:pt modelId="{4F9FBC36-84CF-E44A-A82A-B4C2110B312E}">
      <dgm:prSet phldrT="[文本]" custT="1"/>
      <dgm:spPr/>
      <dgm:t>
        <a:bodyPr/>
        <a:lstStyle/>
        <a:p>
          <a:r>
            <a:rPr lang="zh-CN" altLang="en-US" sz="3200" dirty="0"/>
            <a:t>查找逆序对</a:t>
          </a:r>
        </a:p>
      </dgm:t>
    </dgm:pt>
    <dgm:pt modelId="{9B307C86-7796-0E46-B36D-8094753D68F4}" type="parTrans" cxnId="{E4CDAA5F-7D78-EF4C-87E1-A413DE4CE749}">
      <dgm:prSet/>
      <dgm:spPr/>
      <dgm:t>
        <a:bodyPr/>
        <a:lstStyle/>
        <a:p>
          <a:endParaRPr lang="zh-CN" altLang="en-US"/>
        </a:p>
      </dgm:t>
    </dgm:pt>
    <dgm:pt modelId="{7295E482-01E1-FB43-B321-B4169AEF785D}" type="sibTrans" cxnId="{E4CDAA5F-7D78-EF4C-87E1-A413DE4CE749}">
      <dgm:prSet/>
      <dgm:spPr/>
      <dgm:t>
        <a:bodyPr/>
        <a:lstStyle/>
        <a:p>
          <a:endParaRPr lang="zh-CN" altLang="en-US"/>
        </a:p>
      </dgm:t>
    </dgm:pt>
    <dgm:pt modelId="{2A7CB4F4-99C8-6946-89AB-C66FF6E0C785}" type="pres">
      <dgm:prSet presAssocID="{82142E23-9C8A-D848-BDEB-1C25F639EFA1}" presName="linear" presStyleCnt="0">
        <dgm:presLayoutVars>
          <dgm:dir/>
          <dgm:animLvl val="lvl"/>
          <dgm:resizeHandles val="exact"/>
        </dgm:presLayoutVars>
      </dgm:prSet>
      <dgm:spPr/>
    </dgm:pt>
    <dgm:pt modelId="{17761EFD-5676-CB44-B01A-E6CA5E4329A3}" type="pres">
      <dgm:prSet presAssocID="{C4770518-27D1-E04A-BC8B-756DB7AA10E2}" presName="parentLin" presStyleCnt="0"/>
      <dgm:spPr/>
    </dgm:pt>
    <dgm:pt modelId="{2D91E9F9-3A10-7A45-B3E3-2A05FB6E9162}" type="pres">
      <dgm:prSet presAssocID="{C4770518-27D1-E04A-BC8B-756DB7AA10E2}" presName="parentLeftMargin" presStyleLbl="node1" presStyleIdx="0" presStyleCnt="3"/>
      <dgm:spPr/>
    </dgm:pt>
    <dgm:pt modelId="{D1EFD792-338F-A647-94B3-AA6739051C05}" type="pres">
      <dgm:prSet presAssocID="{C4770518-27D1-E04A-BC8B-756DB7AA10E2}" presName="parentText" presStyleLbl="node1" presStyleIdx="0" presStyleCnt="3">
        <dgm:presLayoutVars>
          <dgm:chMax val="0"/>
          <dgm:bulletEnabled val="1"/>
        </dgm:presLayoutVars>
      </dgm:prSet>
      <dgm:spPr/>
    </dgm:pt>
    <dgm:pt modelId="{74478894-1A1A-624B-AF4F-B8FDA3C02F55}" type="pres">
      <dgm:prSet presAssocID="{C4770518-27D1-E04A-BC8B-756DB7AA10E2}" presName="negativeSpace" presStyleCnt="0"/>
      <dgm:spPr/>
    </dgm:pt>
    <dgm:pt modelId="{771AFC4A-488A-4845-9A2F-96AE71572ED7}" type="pres">
      <dgm:prSet presAssocID="{C4770518-27D1-E04A-BC8B-756DB7AA10E2}" presName="childText" presStyleLbl="conFgAcc1" presStyleIdx="0" presStyleCnt="3">
        <dgm:presLayoutVars>
          <dgm:bulletEnabled val="1"/>
        </dgm:presLayoutVars>
      </dgm:prSet>
      <dgm:spPr/>
    </dgm:pt>
    <dgm:pt modelId="{97ACD032-6555-C34E-9701-320543734FE6}" type="pres">
      <dgm:prSet presAssocID="{B2F064AF-4C16-1B41-94A5-D8D8AA083C95}" presName="spaceBetweenRectangles" presStyleCnt="0"/>
      <dgm:spPr/>
    </dgm:pt>
    <dgm:pt modelId="{926C28B1-05CE-E045-A7E1-6D9429EEBD51}" type="pres">
      <dgm:prSet presAssocID="{6FFF6855-E1E5-5949-B112-4C4A99FD4F5C}" presName="parentLin" presStyleCnt="0"/>
      <dgm:spPr/>
    </dgm:pt>
    <dgm:pt modelId="{5260F715-040D-414A-B1D6-D1E02DC86312}" type="pres">
      <dgm:prSet presAssocID="{6FFF6855-E1E5-5949-B112-4C4A99FD4F5C}" presName="parentLeftMargin" presStyleLbl="node1" presStyleIdx="0" presStyleCnt="3"/>
      <dgm:spPr/>
    </dgm:pt>
    <dgm:pt modelId="{BCD2FB60-E653-484B-9F48-974D8DCA85A0}" type="pres">
      <dgm:prSet presAssocID="{6FFF6855-E1E5-5949-B112-4C4A99FD4F5C}" presName="parentText" presStyleLbl="node1" presStyleIdx="1" presStyleCnt="3">
        <dgm:presLayoutVars>
          <dgm:chMax val="0"/>
          <dgm:bulletEnabled val="1"/>
        </dgm:presLayoutVars>
      </dgm:prSet>
      <dgm:spPr/>
    </dgm:pt>
    <dgm:pt modelId="{97255507-29FE-6E4C-8044-E97BCA0A0FCF}" type="pres">
      <dgm:prSet presAssocID="{6FFF6855-E1E5-5949-B112-4C4A99FD4F5C}" presName="negativeSpace" presStyleCnt="0"/>
      <dgm:spPr/>
    </dgm:pt>
    <dgm:pt modelId="{B7EE5C03-CFB7-DD49-A538-2157EBE30B9F}" type="pres">
      <dgm:prSet presAssocID="{6FFF6855-E1E5-5949-B112-4C4A99FD4F5C}" presName="childText" presStyleLbl="conFgAcc1" presStyleIdx="1" presStyleCnt="3">
        <dgm:presLayoutVars>
          <dgm:bulletEnabled val="1"/>
        </dgm:presLayoutVars>
      </dgm:prSet>
      <dgm:spPr/>
    </dgm:pt>
    <dgm:pt modelId="{CCACFF33-3036-0545-979D-278D66376E24}" type="pres">
      <dgm:prSet presAssocID="{EDD725BD-1AE9-F147-A0B7-D6C0C1502527}" presName="spaceBetweenRectangles" presStyleCnt="0"/>
      <dgm:spPr/>
    </dgm:pt>
    <dgm:pt modelId="{B2D718AA-D141-5941-98E8-120834652258}" type="pres">
      <dgm:prSet presAssocID="{73C0ADB8-33EE-F14C-823E-06F909B733BE}" presName="parentLin" presStyleCnt="0"/>
      <dgm:spPr/>
    </dgm:pt>
    <dgm:pt modelId="{66632763-9415-2B44-A6F4-C6E365940317}" type="pres">
      <dgm:prSet presAssocID="{73C0ADB8-33EE-F14C-823E-06F909B733BE}" presName="parentLeftMargin" presStyleLbl="node1" presStyleIdx="1" presStyleCnt="3"/>
      <dgm:spPr/>
    </dgm:pt>
    <dgm:pt modelId="{61377801-4F2D-5841-8BD0-6FFD1A6AC4DA}" type="pres">
      <dgm:prSet presAssocID="{73C0ADB8-33EE-F14C-823E-06F909B733BE}" presName="parentText" presStyleLbl="node1" presStyleIdx="2" presStyleCnt="3">
        <dgm:presLayoutVars>
          <dgm:chMax val="0"/>
          <dgm:bulletEnabled val="1"/>
        </dgm:presLayoutVars>
      </dgm:prSet>
      <dgm:spPr/>
    </dgm:pt>
    <dgm:pt modelId="{7A9DFD24-9012-F140-A631-0742F90A9FE2}" type="pres">
      <dgm:prSet presAssocID="{73C0ADB8-33EE-F14C-823E-06F909B733BE}" presName="negativeSpace" presStyleCnt="0"/>
      <dgm:spPr/>
    </dgm:pt>
    <dgm:pt modelId="{5694EDA9-494A-1944-BC90-4DD73BF97F9A}" type="pres">
      <dgm:prSet presAssocID="{73C0ADB8-33EE-F14C-823E-06F909B733BE}" presName="childText" presStyleLbl="conFgAcc1" presStyleIdx="2" presStyleCnt="3">
        <dgm:presLayoutVars>
          <dgm:bulletEnabled val="1"/>
        </dgm:presLayoutVars>
      </dgm:prSet>
      <dgm:spPr/>
    </dgm:pt>
  </dgm:ptLst>
  <dgm:cxnLst>
    <dgm:cxn modelId="{CA5DE70E-0B2B-F041-BC4E-662B8F5C9D03}" type="presOf" srcId="{73C0ADB8-33EE-F14C-823E-06F909B733BE}" destId="{61377801-4F2D-5841-8BD0-6FFD1A6AC4DA}" srcOrd="1" destOrd="0" presId="urn:microsoft.com/office/officeart/2005/8/layout/list1"/>
    <dgm:cxn modelId="{81930E15-4D13-AC46-8C6E-54952E2A7851}" srcId="{73C0ADB8-33EE-F14C-823E-06F909B733BE}" destId="{41CF3E46-FC1C-C741-B474-3803B706813E}" srcOrd="2" destOrd="0" parTransId="{6B817ECC-6DFF-2240-BA26-85E0F435CDB3}" sibTransId="{B40FDE98-7B51-8F40-8980-4E3EF6ADD736}"/>
    <dgm:cxn modelId="{C8433619-3CA5-B242-A28D-D068A2A3D877}" type="presOf" srcId="{C4770518-27D1-E04A-BC8B-756DB7AA10E2}" destId="{2D91E9F9-3A10-7A45-B3E3-2A05FB6E9162}" srcOrd="0" destOrd="0" presId="urn:microsoft.com/office/officeart/2005/8/layout/list1"/>
    <dgm:cxn modelId="{6A50222B-97B3-D347-8CB5-0CD851D1B99B}" type="presOf" srcId="{C4770518-27D1-E04A-BC8B-756DB7AA10E2}" destId="{D1EFD792-338F-A647-94B3-AA6739051C05}" srcOrd="1" destOrd="0" presId="urn:microsoft.com/office/officeart/2005/8/layout/list1"/>
    <dgm:cxn modelId="{45ED752C-17F4-DF42-86EF-5FAEA8551442}" srcId="{73C0ADB8-33EE-F14C-823E-06F909B733BE}" destId="{AFE23014-BE87-4F4C-A07A-2B956C4B9EAD}" srcOrd="0" destOrd="0" parTransId="{0B6CEE41-D618-4C44-B4DA-6EC35851DCCF}" sibTransId="{B13E5A33-67CB-974C-87E6-51836FF53407}"/>
    <dgm:cxn modelId="{2DDBB02F-48AD-0244-8247-70FAEF07053A}" type="presOf" srcId="{4F9FBC36-84CF-E44A-A82A-B4C2110B312E}" destId="{B7EE5C03-CFB7-DD49-A538-2157EBE30B9F}" srcOrd="0" destOrd="1" presId="urn:microsoft.com/office/officeart/2005/8/layout/list1"/>
    <dgm:cxn modelId="{79F4043D-7BED-0A4F-B397-A07A33186D39}" srcId="{82142E23-9C8A-D848-BDEB-1C25F639EFA1}" destId="{6FFF6855-E1E5-5949-B112-4C4A99FD4F5C}" srcOrd="1" destOrd="0" parTransId="{F860C95D-9A02-814D-8008-3E743925EBB4}" sibTransId="{EDD725BD-1AE9-F147-A0B7-D6C0C1502527}"/>
    <dgm:cxn modelId="{D84BEE4B-EE7F-084B-B42B-CA39C1BD6C79}" type="presOf" srcId="{A466CCCA-B7B8-CB49-9FE0-843159F5F4A5}" destId="{5694EDA9-494A-1944-BC90-4DD73BF97F9A}" srcOrd="0" destOrd="1" presId="urn:microsoft.com/office/officeart/2005/8/layout/list1"/>
    <dgm:cxn modelId="{A0DC2F5A-A212-9041-AB24-D289F9A53652}" type="presOf" srcId="{D05B6D0B-C8FA-AB4C-A26B-55132AA5476F}" destId="{B7EE5C03-CFB7-DD49-A538-2157EBE30B9F}" srcOrd="0" destOrd="0" presId="urn:microsoft.com/office/officeart/2005/8/layout/list1"/>
    <dgm:cxn modelId="{E4CDAA5F-7D78-EF4C-87E1-A413DE4CE749}" srcId="{6FFF6855-E1E5-5949-B112-4C4A99FD4F5C}" destId="{4F9FBC36-84CF-E44A-A82A-B4C2110B312E}" srcOrd="1" destOrd="0" parTransId="{9B307C86-7796-0E46-B36D-8094753D68F4}" sibTransId="{7295E482-01E1-FB43-B321-B4169AEF785D}"/>
    <dgm:cxn modelId="{8761C968-B0D5-C045-AED9-B5CC2CEF1885}" type="presOf" srcId="{41CF3E46-FC1C-C741-B474-3803B706813E}" destId="{5694EDA9-494A-1944-BC90-4DD73BF97F9A}" srcOrd="0" destOrd="2" presId="urn:microsoft.com/office/officeart/2005/8/layout/list1"/>
    <dgm:cxn modelId="{A3559F84-EB27-2643-BAE7-FF9F369371C0}" srcId="{6FFF6855-E1E5-5949-B112-4C4A99FD4F5C}" destId="{D05B6D0B-C8FA-AB4C-A26B-55132AA5476F}" srcOrd="0" destOrd="0" parTransId="{8E5C9B2F-46CF-7848-ABED-3D5ED5FC80AE}" sibTransId="{D65FBF37-18D3-944D-9F19-8F23BBEB0F7A}"/>
    <dgm:cxn modelId="{ADCBCA85-9124-2F4C-A9A0-9A38E567FBC0}" type="presOf" srcId="{AFE23014-BE87-4F4C-A07A-2B956C4B9EAD}" destId="{5694EDA9-494A-1944-BC90-4DD73BF97F9A}" srcOrd="0" destOrd="0" presId="urn:microsoft.com/office/officeart/2005/8/layout/list1"/>
    <dgm:cxn modelId="{92F5F38A-8CEB-8345-AE23-C0205A9AF602}" srcId="{73C0ADB8-33EE-F14C-823E-06F909B733BE}" destId="{A466CCCA-B7B8-CB49-9FE0-843159F5F4A5}" srcOrd="1" destOrd="0" parTransId="{929588B0-5A13-DF4E-A8FC-8D3830BEB685}" sibTransId="{EC54A89E-A5BA-0145-BFE7-9B2FEA763EF8}"/>
    <dgm:cxn modelId="{9F9BDF99-B79D-F548-A9E8-70B4A8936A84}" srcId="{82142E23-9C8A-D848-BDEB-1C25F639EFA1}" destId="{C4770518-27D1-E04A-BC8B-756DB7AA10E2}" srcOrd="0" destOrd="0" parTransId="{BF7DC0D4-9EA8-D44A-B3B8-E0F60F655319}" sibTransId="{B2F064AF-4C16-1B41-94A5-D8D8AA083C95}"/>
    <dgm:cxn modelId="{873125A3-97EA-8E4C-988F-9777426792AF}" srcId="{82142E23-9C8A-D848-BDEB-1C25F639EFA1}" destId="{73C0ADB8-33EE-F14C-823E-06F909B733BE}" srcOrd="2" destOrd="0" parTransId="{36A1D258-EF21-3F49-AF76-37DF58C436AC}" sibTransId="{E77540B6-D7E4-4649-B22F-4C49811E5B11}"/>
    <dgm:cxn modelId="{FB17BEB7-3392-074F-A169-52BB472622C0}" type="presOf" srcId="{73C0ADB8-33EE-F14C-823E-06F909B733BE}" destId="{66632763-9415-2B44-A6F4-C6E365940317}" srcOrd="0" destOrd="0" presId="urn:microsoft.com/office/officeart/2005/8/layout/list1"/>
    <dgm:cxn modelId="{A30EA3B8-7421-824E-81CD-EBE68FAD23C5}" type="presOf" srcId="{6FFF6855-E1E5-5949-B112-4C4A99FD4F5C}" destId="{5260F715-040D-414A-B1D6-D1E02DC86312}" srcOrd="0" destOrd="0" presId="urn:microsoft.com/office/officeart/2005/8/layout/list1"/>
    <dgm:cxn modelId="{6D67E9DB-B49D-3F4B-96BC-417F599C12A1}" type="presOf" srcId="{82142E23-9C8A-D848-BDEB-1C25F639EFA1}" destId="{2A7CB4F4-99C8-6946-89AB-C66FF6E0C785}" srcOrd="0" destOrd="0" presId="urn:microsoft.com/office/officeart/2005/8/layout/list1"/>
    <dgm:cxn modelId="{DEEC5AEC-F349-F340-9EB1-7059F93E1962}" type="presOf" srcId="{6FFF6855-E1E5-5949-B112-4C4A99FD4F5C}" destId="{BCD2FB60-E653-484B-9F48-974D8DCA85A0}" srcOrd="1" destOrd="0" presId="urn:microsoft.com/office/officeart/2005/8/layout/list1"/>
    <dgm:cxn modelId="{D57789D4-C54A-A246-8774-A266C1B8AF57}" type="presParOf" srcId="{2A7CB4F4-99C8-6946-89AB-C66FF6E0C785}" destId="{17761EFD-5676-CB44-B01A-E6CA5E4329A3}" srcOrd="0" destOrd="0" presId="urn:microsoft.com/office/officeart/2005/8/layout/list1"/>
    <dgm:cxn modelId="{91E012F8-683C-A041-92E5-E633D54F6AAD}" type="presParOf" srcId="{17761EFD-5676-CB44-B01A-E6CA5E4329A3}" destId="{2D91E9F9-3A10-7A45-B3E3-2A05FB6E9162}" srcOrd="0" destOrd="0" presId="urn:microsoft.com/office/officeart/2005/8/layout/list1"/>
    <dgm:cxn modelId="{F46EABDB-3BFB-4348-A006-398550A3D447}" type="presParOf" srcId="{17761EFD-5676-CB44-B01A-E6CA5E4329A3}" destId="{D1EFD792-338F-A647-94B3-AA6739051C05}" srcOrd="1" destOrd="0" presId="urn:microsoft.com/office/officeart/2005/8/layout/list1"/>
    <dgm:cxn modelId="{C09DFDDB-AD15-ED41-9622-B93B7D4F452F}" type="presParOf" srcId="{2A7CB4F4-99C8-6946-89AB-C66FF6E0C785}" destId="{74478894-1A1A-624B-AF4F-B8FDA3C02F55}" srcOrd="1" destOrd="0" presId="urn:microsoft.com/office/officeart/2005/8/layout/list1"/>
    <dgm:cxn modelId="{3C01F58F-4E12-FC44-82EA-F790565769FA}" type="presParOf" srcId="{2A7CB4F4-99C8-6946-89AB-C66FF6E0C785}" destId="{771AFC4A-488A-4845-9A2F-96AE71572ED7}" srcOrd="2" destOrd="0" presId="urn:microsoft.com/office/officeart/2005/8/layout/list1"/>
    <dgm:cxn modelId="{1B8429ED-2C00-3D46-8276-336982572717}" type="presParOf" srcId="{2A7CB4F4-99C8-6946-89AB-C66FF6E0C785}" destId="{97ACD032-6555-C34E-9701-320543734FE6}" srcOrd="3" destOrd="0" presId="urn:microsoft.com/office/officeart/2005/8/layout/list1"/>
    <dgm:cxn modelId="{0F127F4D-079F-B340-89F4-E668AB6DC2B6}" type="presParOf" srcId="{2A7CB4F4-99C8-6946-89AB-C66FF6E0C785}" destId="{926C28B1-05CE-E045-A7E1-6D9429EEBD51}" srcOrd="4" destOrd="0" presId="urn:microsoft.com/office/officeart/2005/8/layout/list1"/>
    <dgm:cxn modelId="{0F4A49BB-F187-5342-B9FA-0FCFB8690840}" type="presParOf" srcId="{926C28B1-05CE-E045-A7E1-6D9429EEBD51}" destId="{5260F715-040D-414A-B1D6-D1E02DC86312}" srcOrd="0" destOrd="0" presId="urn:microsoft.com/office/officeart/2005/8/layout/list1"/>
    <dgm:cxn modelId="{19230F77-0DB1-4948-B79F-BEF083B698EE}" type="presParOf" srcId="{926C28B1-05CE-E045-A7E1-6D9429EEBD51}" destId="{BCD2FB60-E653-484B-9F48-974D8DCA85A0}" srcOrd="1" destOrd="0" presId="urn:microsoft.com/office/officeart/2005/8/layout/list1"/>
    <dgm:cxn modelId="{8135DCE1-CF25-7242-934E-AFB0F2F2BE6F}" type="presParOf" srcId="{2A7CB4F4-99C8-6946-89AB-C66FF6E0C785}" destId="{97255507-29FE-6E4C-8044-E97BCA0A0FCF}" srcOrd="5" destOrd="0" presId="urn:microsoft.com/office/officeart/2005/8/layout/list1"/>
    <dgm:cxn modelId="{B995E4B1-E358-E847-9186-4012D6C0AD7D}" type="presParOf" srcId="{2A7CB4F4-99C8-6946-89AB-C66FF6E0C785}" destId="{B7EE5C03-CFB7-DD49-A538-2157EBE30B9F}" srcOrd="6" destOrd="0" presId="urn:microsoft.com/office/officeart/2005/8/layout/list1"/>
    <dgm:cxn modelId="{E57C5EFB-3E75-914A-97C3-29F177E0B8C4}" type="presParOf" srcId="{2A7CB4F4-99C8-6946-89AB-C66FF6E0C785}" destId="{CCACFF33-3036-0545-979D-278D66376E24}" srcOrd="7" destOrd="0" presId="urn:microsoft.com/office/officeart/2005/8/layout/list1"/>
    <dgm:cxn modelId="{6B8120D6-985F-944F-A3A7-4755D19C757B}" type="presParOf" srcId="{2A7CB4F4-99C8-6946-89AB-C66FF6E0C785}" destId="{B2D718AA-D141-5941-98E8-120834652258}" srcOrd="8" destOrd="0" presId="urn:microsoft.com/office/officeart/2005/8/layout/list1"/>
    <dgm:cxn modelId="{DDD110A9-546A-1143-83BA-E199F5E011B1}" type="presParOf" srcId="{B2D718AA-D141-5941-98E8-120834652258}" destId="{66632763-9415-2B44-A6F4-C6E365940317}" srcOrd="0" destOrd="0" presId="urn:microsoft.com/office/officeart/2005/8/layout/list1"/>
    <dgm:cxn modelId="{3D119A95-3380-7844-8BB4-4F6D677299AB}" type="presParOf" srcId="{B2D718AA-D141-5941-98E8-120834652258}" destId="{61377801-4F2D-5841-8BD0-6FFD1A6AC4DA}" srcOrd="1" destOrd="0" presId="urn:microsoft.com/office/officeart/2005/8/layout/list1"/>
    <dgm:cxn modelId="{187C8730-9CFC-D94A-AFF8-138BCDE8769E}" type="presParOf" srcId="{2A7CB4F4-99C8-6946-89AB-C66FF6E0C785}" destId="{7A9DFD24-9012-F140-A631-0742F90A9FE2}" srcOrd="9" destOrd="0" presId="urn:microsoft.com/office/officeart/2005/8/layout/list1"/>
    <dgm:cxn modelId="{73669938-2E96-9A4C-B35E-4D6B38337439}" type="presParOf" srcId="{2A7CB4F4-99C8-6946-89AB-C66FF6E0C785}" destId="{5694EDA9-494A-1944-BC90-4DD73BF97F9A}"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2142E23-9C8A-D848-BDEB-1C25F639EFA1}" type="doc">
      <dgm:prSet loTypeId="urn:microsoft.com/office/officeart/2005/8/layout/list1" loCatId="list" qsTypeId="urn:microsoft.com/office/officeart/2005/8/quickstyle/simple1" qsCatId="simple" csTypeId="urn:microsoft.com/office/officeart/2005/8/colors/colorful1" csCatId="colorful" phldr="1"/>
      <dgm:spPr/>
      <dgm:t>
        <a:bodyPr/>
        <a:lstStyle/>
        <a:p>
          <a:endParaRPr lang="zh-CN" altLang="en-US"/>
        </a:p>
      </dgm:t>
    </dgm:pt>
    <dgm:pt modelId="{C4770518-27D1-E04A-BC8B-756DB7AA10E2}">
      <dgm:prSet phldrT="[文本]" custT="1"/>
      <dgm:spPr/>
      <dgm:t>
        <a:bodyPr/>
        <a:lstStyle/>
        <a:p>
          <a:r>
            <a:rPr lang="zh-CN" altLang="en-US" sz="3200" dirty="0"/>
            <a:t>课程回顾</a:t>
          </a:r>
        </a:p>
      </dgm:t>
    </dgm:pt>
    <dgm:pt modelId="{BF7DC0D4-9EA8-D44A-B3B8-E0F60F655319}" type="parTrans" cxnId="{9F9BDF99-B79D-F548-A9E8-70B4A8936A84}">
      <dgm:prSet/>
      <dgm:spPr/>
      <dgm:t>
        <a:bodyPr/>
        <a:lstStyle/>
        <a:p>
          <a:endParaRPr lang="zh-CN" altLang="en-US" sz="3600"/>
        </a:p>
      </dgm:t>
    </dgm:pt>
    <dgm:pt modelId="{B2F064AF-4C16-1B41-94A5-D8D8AA083C95}" type="sibTrans" cxnId="{9F9BDF99-B79D-F548-A9E8-70B4A8936A84}">
      <dgm:prSet/>
      <dgm:spPr/>
      <dgm:t>
        <a:bodyPr/>
        <a:lstStyle/>
        <a:p>
          <a:endParaRPr lang="zh-CN" altLang="en-US" sz="3600"/>
        </a:p>
      </dgm:t>
    </dgm:pt>
    <dgm:pt modelId="{6FFF6855-E1E5-5949-B112-4C4A99FD4F5C}">
      <dgm:prSet phldrT="[文本]" custT="1"/>
      <dgm:spPr/>
      <dgm:t>
        <a:bodyPr/>
        <a:lstStyle/>
        <a:p>
          <a:r>
            <a:rPr lang="zh-CN" altLang="en-US" sz="3200" dirty="0"/>
            <a:t>分治算法</a:t>
          </a:r>
        </a:p>
      </dgm:t>
    </dgm:pt>
    <dgm:pt modelId="{F860C95D-9A02-814D-8008-3E743925EBB4}" type="parTrans" cxnId="{79F4043D-7BED-0A4F-B397-A07A33186D39}">
      <dgm:prSet/>
      <dgm:spPr/>
      <dgm:t>
        <a:bodyPr/>
        <a:lstStyle/>
        <a:p>
          <a:endParaRPr lang="zh-CN" altLang="en-US" sz="3600"/>
        </a:p>
      </dgm:t>
    </dgm:pt>
    <dgm:pt modelId="{EDD725BD-1AE9-F147-A0B7-D6C0C1502527}" type="sibTrans" cxnId="{79F4043D-7BED-0A4F-B397-A07A33186D39}">
      <dgm:prSet/>
      <dgm:spPr/>
      <dgm:t>
        <a:bodyPr/>
        <a:lstStyle/>
        <a:p>
          <a:endParaRPr lang="zh-CN" altLang="en-US" sz="3600"/>
        </a:p>
      </dgm:t>
    </dgm:pt>
    <dgm:pt modelId="{73C0ADB8-33EE-F14C-823E-06F909B733BE}">
      <dgm:prSet phldrT="[文本]" custT="1"/>
      <dgm:spPr/>
      <dgm:t>
        <a:bodyPr/>
        <a:lstStyle/>
        <a:p>
          <a:r>
            <a:rPr lang="zh-CN" altLang="en-US" sz="2400" b="1" dirty="0"/>
            <a:t>递推关系式复杂性分析</a:t>
          </a:r>
        </a:p>
      </dgm:t>
    </dgm:pt>
    <dgm:pt modelId="{36A1D258-EF21-3F49-AF76-37DF58C436AC}" type="parTrans" cxnId="{873125A3-97EA-8E4C-988F-9777426792AF}">
      <dgm:prSet/>
      <dgm:spPr/>
      <dgm:t>
        <a:bodyPr/>
        <a:lstStyle/>
        <a:p>
          <a:endParaRPr lang="zh-CN" altLang="en-US" sz="3600"/>
        </a:p>
      </dgm:t>
    </dgm:pt>
    <dgm:pt modelId="{E77540B6-D7E4-4649-B22F-4C49811E5B11}" type="sibTrans" cxnId="{873125A3-97EA-8E4C-988F-9777426792AF}">
      <dgm:prSet/>
      <dgm:spPr/>
      <dgm:t>
        <a:bodyPr/>
        <a:lstStyle/>
        <a:p>
          <a:endParaRPr lang="zh-CN" altLang="en-US" sz="3600"/>
        </a:p>
      </dgm:t>
    </dgm:pt>
    <dgm:pt modelId="{A466CCCA-B7B8-CB49-9FE0-843159F5F4A5}">
      <dgm:prSet custT="1"/>
      <dgm:spPr/>
      <dgm:t>
        <a:bodyPr/>
        <a:lstStyle/>
        <a:p>
          <a:r>
            <a:rPr lang="zh-CN" altLang="en-US" sz="2800" dirty="0"/>
            <a:t>基于主定理</a:t>
          </a:r>
        </a:p>
      </dgm:t>
    </dgm:pt>
    <dgm:pt modelId="{929588B0-5A13-DF4E-A8FC-8D3830BEB685}" type="parTrans" cxnId="{92F5F38A-8CEB-8345-AE23-C0205A9AF602}">
      <dgm:prSet/>
      <dgm:spPr/>
      <dgm:t>
        <a:bodyPr/>
        <a:lstStyle/>
        <a:p>
          <a:endParaRPr lang="zh-CN" altLang="en-US" sz="3600"/>
        </a:p>
      </dgm:t>
    </dgm:pt>
    <dgm:pt modelId="{EC54A89E-A5BA-0145-BFE7-9B2FEA763EF8}" type="sibTrans" cxnId="{92F5F38A-8CEB-8345-AE23-C0205A9AF602}">
      <dgm:prSet/>
      <dgm:spPr/>
      <dgm:t>
        <a:bodyPr/>
        <a:lstStyle/>
        <a:p>
          <a:endParaRPr lang="zh-CN" altLang="en-US" sz="3600"/>
        </a:p>
      </dgm:t>
    </dgm:pt>
    <dgm:pt modelId="{AFE23014-BE87-4F4C-A07A-2B956C4B9EAD}">
      <dgm:prSet custT="1"/>
      <dgm:spPr/>
      <dgm:t>
        <a:bodyPr/>
        <a:lstStyle/>
        <a:p>
          <a:r>
            <a:rPr lang="zh-CN" altLang="en-US" sz="2800" dirty="0"/>
            <a:t>基于递归树分析</a:t>
          </a:r>
        </a:p>
      </dgm:t>
    </dgm:pt>
    <dgm:pt modelId="{0B6CEE41-D618-4C44-B4DA-6EC35851DCCF}" type="parTrans" cxnId="{45ED752C-17F4-DF42-86EF-5FAEA8551442}">
      <dgm:prSet/>
      <dgm:spPr/>
      <dgm:t>
        <a:bodyPr/>
        <a:lstStyle/>
        <a:p>
          <a:endParaRPr lang="zh-CN" altLang="en-US" sz="3600"/>
        </a:p>
      </dgm:t>
    </dgm:pt>
    <dgm:pt modelId="{B13E5A33-67CB-974C-87E6-51836FF53407}" type="sibTrans" cxnId="{45ED752C-17F4-DF42-86EF-5FAEA8551442}">
      <dgm:prSet/>
      <dgm:spPr/>
      <dgm:t>
        <a:bodyPr/>
        <a:lstStyle/>
        <a:p>
          <a:endParaRPr lang="zh-CN" altLang="en-US" sz="3600"/>
        </a:p>
      </dgm:t>
    </dgm:pt>
    <dgm:pt modelId="{41CF3E46-FC1C-C741-B474-3803B706813E}">
      <dgm:prSet custT="1"/>
      <dgm:spPr/>
      <dgm:t>
        <a:bodyPr/>
        <a:lstStyle/>
        <a:p>
          <a:r>
            <a:rPr lang="zh-CN" altLang="en-US" sz="2800" dirty="0"/>
            <a:t>基于替换法证明</a:t>
          </a:r>
        </a:p>
      </dgm:t>
    </dgm:pt>
    <dgm:pt modelId="{6B817ECC-6DFF-2240-BA26-85E0F435CDB3}" type="parTrans" cxnId="{81930E15-4D13-AC46-8C6E-54952E2A7851}">
      <dgm:prSet/>
      <dgm:spPr/>
      <dgm:t>
        <a:bodyPr/>
        <a:lstStyle/>
        <a:p>
          <a:endParaRPr lang="zh-CN" altLang="en-US" sz="3600"/>
        </a:p>
      </dgm:t>
    </dgm:pt>
    <dgm:pt modelId="{B40FDE98-7B51-8F40-8980-4E3EF6ADD736}" type="sibTrans" cxnId="{81930E15-4D13-AC46-8C6E-54952E2A7851}">
      <dgm:prSet/>
      <dgm:spPr/>
      <dgm:t>
        <a:bodyPr/>
        <a:lstStyle/>
        <a:p>
          <a:endParaRPr lang="zh-CN" altLang="en-US" sz="3600"/>
        </a:p>
      </dgm:t>
    </dgm:pt>
    <dgm:pt modelId="{D05B6D0B-C8FA-AB4C-A26B-55132AA5476F}">
      <dgm:prSet phldrT="[文本]" custT="1"/>
      <dgm:spPr/>
      <dgm:t>
        <a:bodyPr/>
        <a:lstStyle/>
        <a:p>
          <a:r>
            <a:rPr lang="en-US" altLang="zh-CN" sz="3200" dirty="0" err="1"/>
            <a:t>Mergesort</a:t>
          </a:r>
          <a:endParaRPr lang="zh-CN" altLang="en-US" sz="3200" dirty="0"/>
        </a:p>
      </dgm:t>
    </dgm:pt>
    <dgm:pt modelId="{8E5C9B2F-46CF-7848-ABED-3D5ED5FC80AE}" type="parTrans" cxnId="{A3559F84-EB27-2643-BAE7-FF9F369371C0}">
      <dgm:prSet/>
      <dgm:spPr/>
      <dgm:t>
        <a:bodyPr/>
        <a:lstStyle/>
        <a:p>
          <a:endParaRPr lang="zh-CN" altLang="en-US"/>
        </a:p>
      </dgm:t>
    </dgm:pt>
    <dgm:pt modelId="{D65FBF37-18D3-944D-9F19-8F23BBEB0F7A}" type="sibTrans" cxnId="{A3559F84-EB27-2643-BAE7-FF9F369371C0}">
      <dgm:prSet/>
      <dgm:spPr/>
      <dgm:t>
        <a:bodyPr/>
        <a:lstStyle/>
        <a:p>
          <a:endParaRPr lang="zh-CN" altLang="en-US"/>
        </a:p>
      </dgm:t>
    </dgm:pt>
    <dgm:pt modelId="{4F9FBC36-84CF-E44A-A82A-B4C2110B312E}">
      <dgm:prSet phldrT="[文本]" custT="1"/>
      <dgm:spPr/>
      <dgm:t>
        <a:bodyPr/>
        <a:lstStyle/>
        <a:p>
          <a:r>
            <a:rPr lang="zh-CN" altLang="en-US" sz="3200" dirty="0"/>
            <a:t>查找逆序对</a:t>
          </a:r>
        </a:p>
      </dgm:t>
    </dgm:pt>
    <dgm:pt modelId="{9B307C86-7796-0E46-B36D-8094753D68F4}" type="parTrans" cxnId="{E4CDAA5F-7D78-EF4C-87E1-A413DE4CE749}">
      <dgm:prSet/>
      <dgm:spPr/>
      <dgm:t>
        <a:bodyPr/>
        <a:lstStyle/>
        <a:p>
          <a:endParaRPr lang="zh-CN" altLang="en-US"/>
        </a:p>
      </dgm:t>
    </dgm:pt>
    <dgm:pt modelId="{7295E482-01E1-FB43-B321-B4169AEF785D}" type="sibTrans" cxnId="{E4CDAA5F-7D78-EF4C-87E1-A413DE4CE749}">
      <dgm:prSet/>
      <dgm:spPr/>
      <dgm:t>
        <a:bodyPr/>
        <a:lstStyle/>
        <a:p>
          <a:endParaRPr lang="zh-CN" altLang="en-US"/>
        </a:p>
      </dgm:t>
    </dgm:pt>
    <dgm:pt modelId="{2A7CB4F4-99C8-6946-89AB-C66FF6E0C785}" type="pres">
      <dgm:prSet presAssocID="{82142E23-9C8A-D848-BDEB-1C25F639EFA1}" presName="linear" presStyleCnt="0">
        <dgm:presLayoutVars>
          <dgm:dir/>
          <dgm:animLvl val="lvl"/>
          <dgm:resizeHandles val="exact"/>
        </dgm:presLayoutVars>
      </dgm:prSet>
      <dgm:spPr/>
    </dgm:pt>
    <dgm:pt modelId="{17761EFD-5676-CB44-B01A-E6CA5E4329A3}" type="pres">
      <dgm:prSet presAssocID="{C4770518-27D1-E04A-BC8B-756DB7AA10E2}" presName="parentLin" presStyleCnt="0"/>
      <dgm:spPr/>
    </dgm:pt>
    <dgm:pt modelId="{2D91E9F9-3A10-7A45-B3E3-2A05FB6E9162}" type="pres">
      <dgm:prSet presAssocID="{C4770518-27D1-E04A-BC8B-756DB7AA10E2}" presName="parentLeftMargin" presStyleLbl="node1" presStyleIdx="0" presStyleCnt="3"/>
      <dgm:spPr/>
    </dgm:pt>
    <dgm:pt modelId="{D1EFD792-338F-A647-94B3-AA6739051C05}" type="pres">
      <dgm:prSet presAssocID="{C4770518-27D1-E04A-BC8B-756DB7AA10E2}" presName="parentText" presStyleLbl="node1" presStyleIdx="0" presStyleCnt="3">
        <dgm:presLayoutVars>
          <dgm:chMax val="0"/>
          <dgm:bulletEnabled val="1"/>
        </dgm:presLayoutVars>
      </dgm:prSet>
      <dgm:spPr/>
    </dgm:pt>
    <dgm:pt modelId="{74478894-1A1A-624B-AF4F-B8FDA3C02F55}" type="pres">
      <dgm:prSet presAssocID="{C4770518-27D1-E04A-BC8B-756DB7AA10E2}" presName="negativeSpace" presStyleCnt="0"/>
      <dgm:spPr/>
    </dgm:pt>
    <dgm:pt modelId="{771AFC4A-488A-4845-9A2F-96AE71572ED7}" type="pres">
      <dgm:prSet presAssocID="{C4770518-27D1-E04A-BC8B-756DB7AA10E2}" presName="childText" presStyleLbl="conFgAcc1" presStyleIdx="0" presStyleCnt="3">
        <dgm:presLayoutVars>
          <dgm:bulletEnabled val="1"/>
        </dgm:presLayoutVars>
      </dgm:prSet>
      <dgm:spPr/>
    </dgm:pt>
    <dgm:pt modelId="{97ACD032-6555-C34E-9701-320543734FE6}" type="pres">
      <dgm:prSet presAssocID="{B2F064AF-4C16-1B41-94A5-D8D8AA083C95}" presName="spaceBetweenRectangles" presStyleCnt="0"/>
      <dgm:spPr/>
    </dgm:pt>
    <dgm:pt modelId="{926C28B1-05CE-E045-A7E1-6D9429EEBD51}" type="pres">
      <dgm:prSet presAssocID="{6FFF6855-E1E5-5949-B112-4C4A99FD4F5C}" presName="parentLin" presStyleCnt="0"/>
      <dgm:spPr/>
    </dgm:pt>
    <dgm:pt modelId="{5260F715-040D-414A-B1D6-D1E02DC86312}" type="pres">
      <dgm:prSet presAssocID="{6FFF6855-E1E5-5949-B112-4C4A99FD4F5C}" presName="parentLeftMargin" presStyleLbl="node1" presStyleIdx="0" presStyleCnt="3"/>
      <dgm:spPr/>
    </dgm:pt>
    <dgm:pt modelId="{BCD2FB60-E653-484B-9F48-974D8DCA85A0}" type="pres">
      <dgm:prSet presAssocID="{6FFF6855-E1E5-5949-B112-4C4A99FD4F5C}" presName="parentText" presStyleLbl="node1" presStyleIdx="1" presStyleCnt="3">
        <dgm:presLayoutVars>
          <dgm:chMax val="0"/>
          <dgm:bulletEnabled val="1"/>
        </dgm:presLayoutVars>
      </dgm:prSet>
      <dgm:spPr/>
    </dgm:pt>
    <dgm:pt modelId="{97255507-29FE-6E4C-8044-E97BCA0A0FCF}" type="pres">
      <dgm:prSet presAssocID="{6FFF6855-E1E5-5949-B112-4C4A99FD4F5C}" presName="negativeSpace" presStyleCnt="0"/>
      <dgm:spPr/>
    </dgm:pt>
    <dgm:pt modelId="{B7EE5C03-CFB7-DD49-A538-2157EBE30B9F}" type="pres">
      <dgm:prSet presAssocID="{6FFF6855-E1E5-5949-B112-4C4A99FD4F5C}" presName="childText" presStyleLbl="conFgAcc1" presStyleIdx="1" presStyleCnt="3">
        <dgm:presLayoutVars>
          <dgm:bulletEnabled val="1"/>
        </dgm:presLayoutVars>
      </dgm:prSet>
      <dgm:spPr/>
    </dgm:pt>
    <dgm:pt modelId="{CCACFF33-3036-0545-979D-278D66376E24}" type="pres">
      <dgm:prSet presAssocID="{EDD725BD-1AE9-F147-A0B7-D6C0C1502527}" presName="spaceBetweenRectangles" presStyleCnt="0"/>
      <dgm:spPr/>
    </dgm:pt>
    <dgm:pt modelId="{B2D718AA-D141-5941-98E8-120834652258}" type="pres">
      <dgm:prSet presAssocID="{73C0ADB8-33EE-F14C-823E-06F909B733BE}" presName="parentLin" presStyleCnt="0"/>
      <dgm:spPr/>
    </dgm:pt>
    <dgm:pt modelId="{66632763-9415-2B44-A6F4-C6E365940317}" type="pres">
      <dgm:prSet presAssocID="{73C0ADB8-33EE-F14C-823E-06F909B733BE}" presName="parentLeftMargin" presStyleLbl="node1" presStyleIdx="1" presStyleCnt="3"/>
      <dgm:spPr/>
    </dgm:pt>
    <dgm:pt modelId="{61377801-4F2D-5841-8BD0-6FFD1A6AC4DA}" type="pres">
      <dgm:prSet presAssocID="{73C0ADB8-33EE-F14C-823E-06F909B733BE}" presName="parentText" presStyleLbl="node1" presStyleIdx="2" presStyleCnt="3" custScaleX="117054">
        <dgm:presLayoutVars>
          <dgm:chMax val="0"/>
          <dgm:bulletEnabled val="1"/>
        </dgm:presLayoutVars>
      </dgm:prSet>
      <dgm:spPr/>
    </dgm:pt>
    <dgm:pt modelId="{7A9DFD24-9012-F140-A631-0742F90A9FE2}" type="pres">
      <dgm:prSet presAssocID="{73C0ADB8-33EE-F14C-823E-06F909B733BE}" presName="negativeSpace" presStyleCnt="0"/>
      <dgm:spPr/>
    </dgm:pt>
    <dgm:pt modelId="{5694EDA9-494A-1944-BC90-4DD73BF97F9A}" type="pres">
      <dgm:prSet presAssocID="{73C0ADB8-33EE-F14C-823E-06F909B733BE}" presName="childText" presStyleLbl="conFgAcc1" presStyleIdx="2" presStyleCnt="3">
        <dgm:presLayoutVars>
          <dgm:bulletEnabled val="1"/>
        </dgm:presLayoutVars>
      </dgm:prSet>
      <dgm:spPr/>
    </dgm:pt>
  </dgm:ptLst>
  <dgm:cxnLst>
    <dgm:cxn modelId="{CA5DE70E-0B2B-F041-BC4E-662B8F5C9D03}" type="presOf" srcId="{73C0ADB8-33EE-F14C-823E-06F909B733BE}" destId="{61377801-4F2D-5841-8BD0-6FFD1A6AC4DA}" srcOrd="1" destOrd="0" presId="urn:microsoft.com/office/officeart/2005/8/layout/list1"/>
    <dgm:cxn modelId="{81930E15-4D13-AC46-8C6E-54952E2A7851}" srcId="{73C0ADB8-33EE-F14C-823E-06F909B733BE}" destId="{41CF3E46-FC1C-C741-B474-3803B706813E}" srcOrd="2" destOrd="0" parTransId="{6B817ECC-6DFF-2240-BA26-85E0F435CDB3}" sibTransId="{B40FDE98-7B51-8F40-8980-4E3EF6ADD736}"/>
    <dgm:cxn modelId="{C8433619-3CA5-B242-A28D-D068A2A3D877}" type="presOf" srcId="{C4770518-27D1-E04A-BC8B-756DB7AA10E2}" destId="{2D91E9F9-3A10-7A45-B3E3-2A05FB6E9162}" srcOrd="0" destOrd="0" presId="urn:microsoft.com/office/officeart/2005/8/layout/list1"/>
    <dgm:cxn modelId="{6A50222B-97B3-D347-8CB5-0CD851D1B99B}" type="presOf" srcId="{C4770518-27D1-E04A-BC8B-756DB7AA10E2}" destId="{D1EFD792-338F-A647-94B3-AA6739051C05}" srcOrd="1" destOrd="0" presId="urn:microsoft.com/office/officeart/2005/8/layout/list1"/>
    <dgm:cxn modelId="{45ED752C-17F4-DF42-86EF-5FAEA8551442}" srcId="{73C0ADB8-33EE-F14C-823E-06F909B733BE}" destId="{AFE23014-BE87-4F4C-A07A-2B956C4B9EAD}" srcOrd="0" destOrd="0" parTransId="{0B6CEE41-D618-4C44-B4DA-6EC35851DCCF}" sibTransId="{B13E5A33-67CB-974C-87E6-51836FF53407}"/>
    <dgm:cxn modelId="{2DDBB02F-48AD-0244-8247-70FAEF07053A}" type="presOf" srcId="{4F9FBC36-84CF-E44A-A82A-B4C2110B312E}" destId="{B7EE5C03-CFB7-DD49-A538-2157EBE30B9F}" srcOrd="0" destOrd="1" presId="urn:microsoft.com/office/officeart/2005/8/layout/list1"/>
    <dgm:cxn modelId="{79F4043D-7BED-0A4F-B397-A07A33186D39}" srcId="{82142E23-9C8A-D848-BDEB-1C25F639EFA1}" destId="{6FFF6855-E1E5-5949-B112-4C4A99FD4F5C}" srcOrd="1" destOrd="0" parTransId="{F860C95D-9A02-814D-8008-3E743925EBB4}" sibTransId="{EDD725BD-1AE9-F147-A0B7-D6C0C1502527}"/>
    <dgm:cxn modelId="{D84BEE4B-EE7F-084B-B42B-CA39C1BD6C79}" type="presOf" srcId="{A466CCCA-B7B8-CB49-9FE0-843159F5F4A5}" destId="{5694EDA9-494A-1944-BC90-4DD73BF97F9A}" srcOrd="0" destOrd="1" presId="urn:microsoft.com/office/officeart/2005/8/layout/list1"/>
    <dgm:cxn modelId="{A0DC2F5A-A212-9041-AB24-D289F9A53652}" type="presOf" srcId="{D05B6D0B-C8FA-AB4C-A26B-55132AA5476F}" destId="{B7EE5C03-CFB7-DD49-A538-2157EBE30B9F}" srcOrd="0" destOrd="0" presId="urn:microsoft.com/office/officeart/2005/8/layout/list1"/>
    <dgm:cxn modelId="{E4CDAA5F-7D78-EF4C-87E1-A413DE4CE749}" srcId="{6FFF6855-E1E5-5949-B112-4C4A99FD4F5C}" destId="{4F9FBC36-84CF-E44A-A82A-B4C2110B312E}" srcOrd="1" destOrd="0" parTransId="{9B307C86-7796-0E46-B36D-8094753D68F4}" sibTransId="{7295E482-01E1-FB43-B321-B4169AEF785D}"/>
    <dgm:cxn modelId="{8761C968-B0D5-C045-AED9-B5CC2CEF1885}" type="presOf" srcId="{41CF3E46-FC1C-C741-B474-3803B706813E}" destId="{5694EDA9-494A-1944-BC90-4DD73BF97F9A}" srcOrd="0" destOrd="2" presId="urn:microsoft.com/office/officeart/2005/8/layout/list1"/>
    <dgm:cxn modelId="{A3559F84-EB27-2643-BAE7-FF9F369371C0}" srcId="{6FFF6855-E1E5-5949-B112-4C4A99FD4F5C}" destId="{D05B6D0B-C8FA-AB4C-A26B-55132AA5476F}" srcOrd="0" destOrd="0" parTransId="{8E5C9B2F-46CF-7848-ABED-3D5ED5FC80AE}" sibTransId="{D65FBF37-18D3-944D-9F19-8F23BBEB0F7A}"/>
    <dgm:cxn modelId="{ADCBCA85-9124-2F4C-A9A0-9A38E567FBC0}" type="presOf" srcId="{AFE23014-BE87-4F4C-A07A-2B956C4B9EAD}" destId="{5694EDA9-494A-1944-BC90-4DD73BF97F9A}" srcOrd="0" destOrd="0" presId="urn:microsoft.com/office/officeart/2005/8/layout/list1"/>
    <dgm:cxn modelId="{92F5F38A-8CEB-8345-AE23-C0205A9AF602}" srcId="{73C0ADB8-33EE-F14C-823E-06F909B733BE}" destId="{A466CCCA-B7B8-CB49-9FE0-843159F5F4A5}" srcOrd="1" destOrd="0" parTransId="{929588B0-5A13-DF4E-A8FC-8D3830BEB685}" sibTransId="{EC54A89E-A5BA-0145-BFE7-9B2FEA763EF8}"/>
    <dgm:cxn modelId="{9F9BDF99-B79D-F548-A9E8-70B4A8936A84}" srcId="{82142E23-9C8A-D848-BDEB-1C25F639EFA1}" destId="{C4770518-27D1-E04A-BC8B-756DB7AA10E2}" srcOrd="0" destOrd="0" parTransId="{BF7DC0D4-9EA8-D44A-B3B8-E0F60F655319}" sibTransId="{B2F064AF-4C16-1B41-94A5-D8D8AA083C95}"/>
    <dgm:cxn modelId="{873125A3-97EA-8E4C-988F-9777426792AF}" srcId="{82142E23-9C8A-D848-BDEB-1C25F639EFA1}" destId="{73C0ADB8-33EE-F14C-823E-06F909B733BE}" srcOrd="2" destOrd="0" parTransId="{36A1D258-EF21-3F49-AF76-37DF58C436AC}" sibTransId="{E77540B6-D7E4-4649-B22F-4C49811E5B11}"/>
    <dgm:cxn modelId="{FB17BEB7-3392-074F-A169-52BB472622C0}" type="presOf" srcId="{73C0ADB8-33EE-F14C-823E-06F909B733BE}" destId="{66632763-9415-2B44-A6F4-C6E365940317}" srcOrd="0" destOrd="0" presId="urn:microsoft.com/office/officeart/2005/8/layout/list1"/>
    <dgm:cxn modelId="{A30EA3B8-7421-824E-81CD-EBE68FAD23C5}" type="presOf" srcId="{6FFF6855-E1E5-5949-B112-4C4A99FD4F5C}" destId="{5260F715-040D-414A-B1D6-D1E02DC86312}" srcOrd="0" destOrd="0" presId="urn:microsoft.com/office/officeart/2005/8/layout/list1"/>
    <dgm:cxn modelId="{6D67E9DB-B49D-3F4B-96BC-417F599C12A1}" type="presOf" srcId="{82142E23-9C8A-D848-BDEB-1C25F639EFA1}" destId="{2A7CB4F4-99C8-6946-89AB-C66FF6E0C785}" srcOrd="0" destOrd="0" presId="urn:microsoft.com/office/officeart/2005/8/layout/list1"/>
    <dgm:cxn modelId="{DEEC5AEC-F349-F340-9EB1-7059F93E1962}" type="presOf" srcId="{6FFF6855-E1E5-5949-B112-4C4A99FD4F5C}" destId="{BCD2FB60-E653-484B-9F48-974D8DCA85A0}" srcOrd="1" destOrd="0" presId="urn:microsoft.com/office/officeart/2005/8/layout/list1"/>
    <dgm:cxn modelId="{D57789D4-C54A-A246-8774-A266C1B8AF57}" type="presParOf" srcId="{2A7CB4F4-99C8-6946-89AB-C66FF6E0C785}" destId="{17761EFD-5676-CB44-B01A-E6CA5E4329A3}" srcOrd="0" destOrd="0" presId="urn:microsoft.com/office/officeart/2005/8/layout/list1"/>
    <dgm:cxn modelId="{91E012F8-683C-A041-92E5-E633D54F6AAD}" type="presParOf" srcId="{17761EFD-5676-CB44-B01A-E6CA5E4329A3}" destId="{2D91E9F9-3A10-7A45-B3E3-2A05FB6E9162}" srcOrd="0" destOrd="0" presId="urn:microsoft.com/office/officeart/2005/8/layout/list1"/>
    <dgm:cxn modelId="{F46EABDB-3BFB-4348-A006-398550A3D447}" type="presParOf" srcId="{17761EFD-5676-CB44-B01A-E6CA5E4329A3}" destId="{D1EFD792-338F-A647-94B3-AA6739051C05}" srcOrd="1" destOrd="0" presId="urn:microsoft.com/office/officeart/2005/8/layout/list1"/>
    <dgm:cxn modelId="{C09DFDDB-AD15-ED41-9622-B93B7D4F452F}" type="presParOf" srcId="{2A7CB4F4-99C8-6946-89AB-C66FF6E0C785}" destId="{74478894-1A1A-624B-AF4F-B8FDA3C02F55}" srcOrd="1" destOrd="0" presId="urn:microsoft.com/office/officeart/2005/8/layout/list1"/>
    <dgm:cxn modelId="{3C01F58F-4E12-FC44-82EA-F790565769FA}" type="presParOf" srcId="{2A7CB4F4-99C8-6946-89AB-C66FF6E0C785}" destId="{771AFC4A-488A-4845-9A2F-96AE71572ED7}" srcOrd="2" destOrd="0" presId="urn:microsoft.com/office/officeart/2005/8/layout/list1"/>
    <dgm:cxn modelId="{1B8429ED-2C00-3D46-8276-336982572717}" type="presParOf" srcId="{2A7CB4F4-99C8-6946-89AB-C66FF6E0C785}" destId="{97ACD032-6555-C34E-9701-320543734FE6}" srcOrd="3" destOrd="0" presId="urn:microsoft.com/office/officeart/2005/8/layout/list1"/>
    <dgm:cxn modelId="{0F127F4D-079F-B340-89F4-E668AB6DC2B6}" type="presParOf" srcId="{2A7CB4F4-99C8-6946-89AB-C66FF6E0C785}" destId="{926C28B1-05CE-E045-A7E1-6D9429EEBD51}" srcOrd="4" destOrd="0" presId="urn:microsoft.com/office/officeart/2005/8/layout/list1"/>
    <dgm:cxn modelId="{0F4A49BB-F187-5342-B9FA-0FCFB8690840}" type="presParOf" srcId="{926C28B1-05CE-E045-A7E1-6D9429EEBD51}" destId="{5260F715-040D-414A-B1D6-D1E02DC86312}" srcOrd="0" destOrd="0" presId="urn:microsoft.com/office/officeart/2005/8/layout/list1"/>
    <dgm:cxn modelId="{19230F77-0DB1-4948-B79F-BEF083B698EE}" type="presParOf" srcId="{926C28B1-05CE-E045-A7E1-6D9429EEBD51}" destId="{BCD2FB60-E653-484B-9F48-974D8DCA85A0}" srcOrd="1" destOrd="0" presId="urn:microsoft.com/office/officeart/2005/8/layout/list1"/>
    <dgm:cxn modelId="{8135DCE1-CF25-7242-934E-AFB0F2F2BE6F}" type="presParOf" srcId="{2A7CB4F4-99C8-6946-89AB-C66FF6E0C785}" destId="{97255507-29FE-6E4C-8044-E97BCA0A0FCF}" srcOrd="5" destOrd="0" presId="urn:microsoft.com/office/officeart/2005/8/layout/list1"/>
    <dgm:cxn modelId="{B995E4B1-E358-E847-9186-4012D6C0AD7D}" type="presParOf" srcId="{2A7CB4F4-99C8-6946-89AB-C66FF6E0C785}" destId="{B7EE5C03-CFB7-DD49-A538-2157EBE30B9F}" srcOrd="6" destOrd="0" presId="urn:microsoft.com/office/officeart/2005/8/layout/list1"/>
    <dgm:cxn modelId="{E57C5EFB-3E75-914A-97C3-29F177E0B8C4}" type="presParOf" srcId="{2A7CB4F4-99C8-6946-89AB-C66FF6E0C785}" destId="{CCACFF33-3036-0545-979D-278D66376E24}" srcOrd="7" destOrd="0" presId="urn:microsoft.com/office/officeart/2005/8/layout/list1"/>
    <dgm:cxn modelId="{6B8120D6-985F-944F-A3A7-4755D19C757B}" type="presParOf" srcId="{2A7CB4F4-99C8-6946-89AB-C66FF6E0C785}" destId="{B2D718AA-D141-5941-98E8-120834652258}" srcOrd="8" destOrd="0" presId="urn:microsoft.com/office/officeart/2005/8/layout/list1"/>
    <dgm:cxn modelId="{DDD110A9-546A-1143-83BA-E199F5E011B1}" type="presParOf" srcId="{B2D718AA-D141-5941-98E8-120834652258}" destId="{66632763-9415-2B44-A6F4-C6E365940317}" srcOrd="0" destOrd="0" presId="urn:microsoft.com/office/officeart/2005/8/layout/list1"/>
    <dgm:cxn modelId="{3D119A95-3380-7844-8BB4-4F6D677299AB}" type="presParOf" srcId="{B2D718AA-D141-5941-98E8-120834652258}" destId="{61377801-4F2D-5841-8BD0-6FFD1A6AC4DA}" srcOrd="1" destOrd="0" presId="urn:microsoft.com/office/officeart/2005/8/layout/list1"/>
    <dgm:cxn modelId="{187C8730-9CFC-D94A-AFF8-138BCDE8769E}" type="presParOf" srcId="{2A7CB4F4-99C8-6946-89AB-C66FF6E0C785}" destId="{7A9DFD24-9012-F140-A631-0742F90A9FE2}" srcOrd="9" destOrd="0" presId="urn:microsoft.com/office/officeart/2005/8/layout/list1"/>
    <dgm:cxn modelId="{73669938-2E96-9A4C-B35E-4D6B38337439}" type="presParOf" srcId="{2A7CB4F4-99C8-6946-89AB-C66FF6E0C785}" destId="{5694EDA9-494A-1944-BC90-4DD73BF97F9A}"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82142E23-9C8A-D848-BDEB-1C25F639EFA1}" type="doc">
      <dgm:prSet loTypeId="urn:microsoft.com/office/officeart/2005/8/layout/list1" loCatId="list" qsTypeId="urn:microsoft.com/office/officeart/2005/8/quickstyle/simple1" qsCatId="simple" csTypeId="urn:microsoft.com/office/officeart/2005/8/colors/colorful1" csCatId="colorful" phldr="1"/>
      <dgm:spPr/>
      <dgm:t>
        <a:bodyPr/>
        <a:lstStyle/>
        <a:p>
          <a:endParaRPr lang="zh-CN" altLang="en-US"/>
        </a:p>
      </dgm:t>
    </dgm:pt>
    <dgm:pt modelId="{C4770518-27D1-E04A-BC8B-756DB7AA10E2}">
      <dgm:prSet phldrT="[文本]" custT="1"/>
      <dgm:spPr/>
      <dgm:t>
        <a:bodyPr/>
        <a:lstStyle/>
        <a:p>
          <a:r>
            <a:rPr lang="zh-CN" altLang="en-US" sz="2800" dirty="0"/>
            <a:t>课程回顾</a:t>
          </a:r>
        </a:p>
      </dgm:t>
    </dgm:pt>
    <dgm:pt modelId="{BF7DC0D4-9EA8-D44A-B3B8-E0F60F655319}" type="parTrans" cxnId="{9F9BDF99-B79D-F548-A9E8-70B4A8936A84}">
      <dgm:prSet/>
      <dgm:spPr/>
      <dgm:t>
        <a:bodyPr/>
        <a:lstStyle/>
        <a:p>
          <a:endParaRPr lang="zh-CN" altLang="en-US" sz="3600"/>
        </a:p>
      </dgm:t>
    </dgm:pt>
    <dgm:pt modelId="{B2F064AF-4C16-1B41-94A5-D8D8AA083C95}" type="sibTrans" cxnId="{9F9BDF99-B79D-F548-A9E8-70B4A8936A84}">
      <dgm:prSet/>
      <dgm:spPr/>
      <dgm:t>
        <a:bodyPr/>
        <a:lstStyle/>
        <a:p>
          <a:endParaRPr lang="zh-CN" altLang="en-US" sz="3600"/>
        </a:p>
      </dgm:t>
    </dgm:pt>
    <dgm:pt modelId="{6FFF6855-E1E5-5949-B112-4C4A99FD4F5C}">
      <dgm:prSet phldrT="[文本]" custT="1"/>
      <dgm:spPr/>
      <dgm:t>
        <a:bodyPr/>
        <a:lstStyle/>
        <a:p>
          <a:r>
            <a:rPr lang="zh-CN" altLang="en-US" sz="2800" dirty="0"/>
            <a:t>分治算法</a:t>
          </a:r>
        </a:p>
      </dgm:t>
    </dgm:pt>
    <dgm:pt modelId="{F860C95D-9A02-814D-8008-3E743925EBB4}" type="parTrans" cxnId="{79F4043D-7BED-0A4F-B397-A07A33186D39}">
      <dgm:prSet/>
      <dgm:spPr/>
      <dgm:t>
        <a:bodyPr/>
        <a:lstStyle/>
        <a:p>
          <a:endParaRPr lang="zh-CN" altLang="en-US" sz="3600"/>
        </a:p>
      </dgm:t>
    </dgm:pt>
    <dgm:pt modelId="{EDD725BD-1AE9-F147-A0B7-D6C0C1502527}" type="sibTrans" cxnId="{79F4043D-7BED-0A4F-B397-A07A33186D39}">
      <dgm:prSet/>
      <dgm:spPr/>
      <dgm:t>
        <a:bodyPr/>
        <a:lstStyle/>
        <a:p>
          <a:endParaRPr lang="zh-CN" altLang="en-US" sz="3600"/>
        </a:p>
      </dgm:t>
    </dgm:pt>
    <dgm:pt modelId="{73C0ADB8-33EE-F14C-823E-06F909B733BE}">
      <dgm:prSet phldrT="[文本]" custT="1"/>
      <dgm:spPr/>
      <dgm:t>
        <a:bodyPr/>
        <a:lstStyle/>
        <a:p>
          <a:r>
            <a:rPr lang="zh-CN" altLang="en-US" sz="2400" b="1" dirty="0"/>
            <a:t>递推关系式复杂性分析</a:t>
          </a:r>
        </a:p>
      </dgm:t>
    </dgm:pt>
    <dgm:pt modelId="{36A1D258-EF21-3F49-AF76-37DF58C436AC}" type="parTrans" cxnId="{873125A3-97EA-8E4C-988F-9777426792AF}">
      <dgm:prSet/>
      <dgm:spPr/>
      <dgm:t>
        <a:bodyPr/>
        <a:lstStyle/>
        <a:p>
          <a:endParaRPr lang="zh-CN" altLang="en-US" sz="3600"/>
        </a:p>
      </dgm:t>
    </dgm:pt>
    <dgm:pt modelId="{E77540B6-D7E4-4649-B22F-4C49811E5B11}" type="sibTrans" cxnId="{873125A3-97EA-8E4C-988F-9777426792AF}">
      <dgm:prSet/>
      <dgm:spPr/>
      <dgm:t>
        <a:bodyPr/>
        <a:lstStyle/>
        <a:p>
          <a:endParaRPr lang="zh-CN" altLang="en-US" sz="3600"/>
        </a:p>
      </dgm:t>
    </dgm:pt>
    <dgm:pt modelId="{A466CCCA-B7B8-CB49-9FE0-843159F5F4A5}">
      <dgm:prSet custT="1"/>
      <dgm:spPr/>
      <dgm:t>
        <a:bodyPr/>
        <a:lstStyle/>
        <a:p>
          <a:r>
            <a:rPr lang="zh-CN" altLang="en-US" sz="2800" dirty="0"/>
            <a:t>基于主定理</a:t>
          </a:r>
        </a:p>
      </dgm:t>
    </dgm:pt>
    <dgm:pt modelId="{929588B0-5A13-DF4E-A8FC-8D3830BEB685}" type="parTrans" cxnId="{92F5F38A-8CEB-8345-AE23-C0205A9AF602}">
      <dgm:prSet/>
      <dgm:spPr/>
      <dgm:t>
        <a:bodyPr/>
        <a:lstStyle/>
        <a:p>
          <a:endParaRPr lang="zh-CN" altLang="en-US" sz="3600"/>
        </a:p>
      </dgm:t>
    </dgm:pt>
    <dgm:pt modelId="{EC54A89E-A5BA-0145-BFE7-9B2FEA763EF8}" type="sibTrans" cxnId="{92F5F38A-8CEB-8345-AE23-C0205A9AF602}">
      <dgm:prSet/>
      <dgm:spPr/>
      <dgm:t>
        <a:bodyPr/>
        <a:lstStyle/>
        <a:p>
          <a:endParaRPr lang="zh-CN" altLang="en-US" sz="3600"/>
        </a:p>
      </dgm:t>
    </dgm:pt>
    <dgm:pt modelId="{AFE23014-BE87-4F4C-A07A-2B956C4B9EAD}">
      <dgm:prSet custT="1"/>
      <dgm:spPr/>
      <dgm:t>
        <a:bodyPr/>
        <a:lstStyle/>
        <a:p>
          <a:r>
            <a:rPr lang="zh-CN" altLang="en-US" sz="2800" dirty="0"/>
            <a:t>基于递归树分析</a:t>
          </a:r>
        </a:p>
      </dgm:t>
    </dgm:pt>
    <dgm:pt modelId="{0B6CEE41-D618-4C44-B4DA-6EC35851DCCF}" type="parTrans" cxnId="{45ED752C-17F4-DF42-86EF-5FAEA8551442}">
      <dgm:prSet/>
      <dgm:spPr/>
      <dgm:t>
        <a:bodyPr/>
        <a:lstStyle/>
        <a:p>
          <a:endParaRPr lang="zh-CN" altLang="en-US" sz="3600"/>
        </a:p>
      </dgm:t>
    </dgm:pt>
    <dgm:pt modelId="{B13E5A33-67CB-974C-87E6-51836FF53407}" type="sibTrans" cxnId="{45ED752C-17F4-DF42-86EF-5FAEA8551442}">
      <dgm:prSet/>
      <dgm:spPr/>
      <dgm:t>
        <a:bodyPr/>
        <a:lstStyle/>
        <a:p>
          <a:endParaRPr lang="zh-CN" altLang="en-US" sz="3600"/>
        </a:p>
      </dgm:t>
    </dgm:pt>
    <dgm:pt modelId="{41CF3E46-FC1C-C741-B474-3803B706813E}">
      <dgm:prSet custT="1"/>
      <dgm:spPr/>
      <dgm:t>
        <a:bodyPr/>
        <a:lstStyle/>
        <a:p>
          <a:r>
            <a:rPr lang="zh-CN" altLang="en-US" sz="2800" dirty="0"/>
            <a:t>基于替换法证明</a:t>
          </a:r>
        </a:p>
      </dgm:t>
    </dgm:pt>
    <dgm:pt modelId="{6B817ECC-6DFF-2240-BA26-85E0F435CDB3}" type="parTrans" cxnId="{81930E15-4D13-AC46-8C6E-54952E2A7851}">
      <dgm:prSet/>
      <dgm:spPr/>
      <dgm:t>
        <a:bodyPr/>
        <a:lstStyle/>
        <a:p>
          <a:endParaRPr lang="zh-CN" altLang="en-US" sz="3600"/>
        </a:p>
      </dgm:t>
    </dgm:pt>
    <dgm:pt modelId="{B40FDE98-7B51-8F40-8980-4E3EF6ADD736}" type="sibTrans" cxnId="{81930E15-4D13-AC46-8C6E-54952E2A7851}">
      <dgm:prSet/>
      <dgm:spPr/>
      <dgm:t>
        <a:bodyPr/>
        <a:lstStyle/>
        <a:p>
          <a:endParaRPr lang="zh-CN" altLang="en-US" sz="3600"/>
        </a:p>
      </dgm:t>
    </dgm:pt>
    <dgm:pt modelId="{D05B6D0B-C8FA-AB4C-A26B-55132AA5476F}">
      <dgm:prSet phldrT="[文本]" custT="1"/>
      <dgm:spPr/>
      <dgm:t>
        <a:bodyPr/>
        <a:lstStyle/>
        <a:p>
          <a:r>
            <a:rPr lang="en-US" altLang="zh-CN" sz="2800" dirty="0" err="1"/>
            <a:t>Mergesort</a:t>
          </a:r>
          <a:endParaRPr lang="zh-CN" altLang="en-US" sz="2800" dirty="0"/>
        </a:p>
      </dgm:t>
    </dgm:pt>
    <dgm:pt modelId="{8E5C9B2F-46CF-7848-ABED-3D5ED5FC80AE}" type="parTrans" cxnId="{A3559F84-EB27-2643-BAE7-FF9F369371C0}">
      <dgm:prSet/>
      <dgm:spPr/>
      <dgm:t>
        <a:bodyPr/>
        <a:lstStyle/>
        <a:p>
          <a:endParaRPr lang="zh-CN" altLang="en-US"/>
        </a:p>
      </dgm:t>
    </dgm:pt>
    <dgm:pt modelId="{D65FBF37-18D3-944D-9F19-8F23BBEB0F7A}" type="sibTrans" cxnId="{A3559F84-EB27-2643-BAE7-FF9F369371C0}">
      <dgm:prSet/>
      <dgm:spPr/>
      <dgm:t>
        <a:bodyPr/>
        <a:lstStyle/>
        <a:p>
          <a:endParaRPr lang="zh-CN" altLang="en-US"/>
        </a:p>
      </dgm:t>
    </dgm:pt>
    <dgm:pt modelId="{4F9FBC36-84CF-E44A-A82A-B4C2110B312E}">
      <dgm:prSet phldrT="[文本]" custT="1"/>
      <dgm:spPr/>
      <dgm:t>
        <a:bodyPr/>
        <a:lstStyle/>
        <a:p>
          <a:r>
            <a:rPr lang="zh-CN" altLang="en-US" sz="2800" dirty="0"/>
            <a:t>查找逆序对</a:t>
          </a:r>
        </a:p>
      </dgm:t>
    </dgm:pt>
    <dgm:pt modelId="{9B307C86-7796-0E46-B36D-8094753D68F4}" type="parTrans" cxnId="{E4CDAA5F-7D78-EF4C-87E1-A413DE4CE749}">
      <dgm:prSet/>
      <dgm:spPr/>
      <dgm:t>
        <a:bodyPr/>
        <a:lstStyle/>
        <a:p>
          <a:endParaRPr lang="zh-CN" altLang="en-US"/>
        </a:p>
      </dgm:t>
    </dgm:pt>
    <dgm:pt modelId="{7295E482-01E1-FB43-B321-B4169AEF785D}" type="sibTrans" cxnId="{E4CDAA5F-7D78-EF4C-87E1-A413DE4CE749}">
      <dgm:prSet/>
      <dgm:spPr/>
      <dgm:t>
        <a:bodyPr/>
        <a:lstStyle/>
        <a:p>
          <a:endParaRPr lang="zh-CN" altLang="en-US"/>
        </a:p>
      </dgm:t>
    </dgm:pt>
    <dgm:pt modelId="{42F25DA0-2219-0845-A170-A73D8893ED04}">
      <dgm:prSet custT="1"/>
      <dgm:spPr/>
      <dgm:t>
        <a:bodyPr/>
        <a:lstStyle/>
        <a:p>
          <a:r>
            <a:rPr lang="zh-CN" altLang="en-US" sz="2400" dirty="0"/>
            <a:t>常见的分治递归算法</a:t>
          </a:r>
        </a:p>
      </dgm:t>
    </dgm:pt>
    <dgm:pt modelId="{E96B8756-F9F2-A54D-8109-2D164B3AD239}" type="parTrans" cxnId="{21561A33-5320-EE43-839D-0DB90FB6899B}">
      <dgm:prSet/>
      <dgm:spPr/>
      <dgm:t>
        <a:bodyPr/>
        <a:lstStyle/>
        <a:p>
          <a:endParaRPr lang="zh-CN" altLang="en-US"/>
        </a:p>
      </dgm:t>
    </dgm:pt>
    <dgm:pt modelId="{349CDAA2-D710-FC44-8889-3E9FD826B739}" type="sibTrans" cxnId="{21561A33-5320-EE43-839D-0DB90FB6899B}">
      <dgm:prSet/>
      <dgm:spPr/>
      <dgm:t>
        <a:bodyPr/>
        <a:lstStyle/>
        <a:p>
          <a:endParaRPr lang="zh-CN" altLang="en-US"/>
        </a:p>
      </dgm:t>
    </dgm:pt>
    <dgm:pt modelId="{2A7CB4F4-99C8-6946-89AB-C66FF6E0C785}" type="pres">
      <dgm:prSet presAssocID="{82142E23-9C8A-D848-BDEB-1C25F639EFA1}" presName="linear" presStyleCnt="0">
        <dgm:presLayoutVars>
          <dgm:dir/>
          <dgm:animLvl val="lvl"/>
          <dgm:resizeHandles val="exact"/>
        </dgm:presLayoutVars>
      </dgm:prSet>
      <dgm:spPr/>
    </dgm:pt>
    <dgm:pt modelId="{17761EFD-5676-CB44-B01A-E6CA5E4329A3}" type="pres">
      <dgm:prSet presAssocID="{C4770518-27D1-E04A-BC8B-756DB7AA10E2}" presName="parentLin" presStyleCnt="0"/>
      <dgm:spPr/>
    </dgm:pt>
    <dgm:pt modelId="{2D91E9F9-3A10-7A45-B3E3-2A05FB6E9162}" type="pres">
      <dgm:prSet presAssocID="{C4770518-27D1-E04A-BC8B-756DB7AA10E2}" presName="parentLeftMargin" presStyleLbl="node1" presStyleIdx="0" presStyleCnt="4"/>
      <dgm:spPr/>
    </dgm:pt>
    <dgm:pt modelId="{D1EFD792-338F-A647-94B3-AA6739051C05}" type="pres">
      <dgm:prSet presAssocID="{C4770518-27D1-E04A-BC8B-756DB7AA10E2}" presName="parentText" presStyleLbl="node1" presStyleIdx="0" presStyleCnt="4">
        <dgm:presLayoutVars>
          <dgm:chMax val="0"/>
          <dgm:bulletEnabled val="1"/>
        </dgm:presLayoutVars>
      </dgm:prSet>
      <dgm:spPr/>
    </dgm:pt>
    <dgm:pt modelId="{74478894-1A1A-624B-AF4F-B8FDA3C02F55}" type="pres">
      <dgm:prSet presAssocID="{C4770518-27D1-E04A-BC8B-756DB7AA10E2}" presName="negativeSpace" presStyleCnt="0"/>
      <dgm:spPr/>
    </dgm:pt>
    <dgm:pt modelId="{771AFC4A-488A-4845-9A2F-96AE71572ED7}" type="pres">
      <dgm:prSet presAssocID="{C4770518-27D1-E04A-BC8B-756DB7AA10E2}" presName="childText" presStyleLbl="conFgAcc1" presStyleIdx="0" presStyleCnt="4">
        <dgm:presLayoutVars>
          <dgm:bulletEnabled val="1"/>
        </dgm:presLayoutVars>
      </dgm:prSet>
      <dgm:spPr/>
    </dgm:pt>
    <dgm:pt modelId="{97ACD032-6555-C34E-9701-320543734FE6}" type="pres">
      <dgm:prSet presAssocID="{B2F064AF-4C16-1B41-94A5-D8D8AA083C95}" presName="spaceBetweenRectangles" presStyleCnt="0"/>
      <dgm:spPr/>
    </dgm:pt>
    <dgm:pt modelId="{926C28B1-05CE-E045-A7E1-6D9429EEBD51}" type="pres">
      <dgm:prSet presAssocID="{6FFF6855-E1E5-5949-B112-4C4A99FD4F5C}" presName="parentLin" presStyleCnt="0"/>
      <dgm:spPr/>
    </dgm:pt>
    <dgm:pt modelId="{5260F715-040D-414A-B1D6-D1E02DC86312}" type="pres">
      <dgm:prSet presAssocID="{6FFF6855-E1E5-5949-B112-4C4A99FD4F5C}" presName="parentLeftMargin" presStyleLbl="node1" presStyleIdx="0" presStyleCnt="4"/>
      <dgm:spPr/>
    </dgm:pt>
    <dgm:pt modelId="{BCD2FB60-E653-484B-9F48-974D8DCA85A0}" type="pres">
      <dgm:prSet presAssocID="{6FFF6855-E1E5-5949-B112-4C4A99FD4F5C}" presName="parentText" presStyleLbl="node1" presStyleIdx="1" presStyleCnt="4">
        <dgm:presLayoutVars>
          <dgm:chMax val="0"/>
          <dgm:bulletEnabled val="1"/>
        </dgm:presLayoutVars>
      </dgm:prSet>
      <dgm:spPr/>
    </dgm:pt>
    <dgm:pt modelId="{97255507-29FE-6E4C-8044-E97BCA0A0FCF}" type="pres">
      <dgm:prSet presAssocID="{6FFF6855-E1E5-5949-B112-4C4A99FD4F5C}" presName="negativeSpace" presStyleCnt="0"/>
      <dgm:spPr/>
    </dgm:pt>
    <dgm:pt modelId="{B7EE5C03-CFB7-DD49-A538-2157EBE30B9F}" type="pres">
      <dgm:prSet presAssocID="{6FFF6855-E1E5-5949-B112-4C4A99FD4F5C}" presName="childText" presStyleLbl="conFgAcc1" presStyleIdx="1" presStyleCnt="4">
        <dgm:presLayoutVars>
          <dgm:bulletEnabled val="1"/>
        </dgm:presLayoutVars>
      </dgm:prSet>
      <dgm:spPr/>
    </dgm:pt>
    <dgm:pt modelId="{CCACFF33-3036-0545-979D-278D66376E24}" type="pres">
      <dgm:prSet presAssocID="{EDD725BD-1AE9-F147-A0B7-D6C0C1502527}" presName="spaceBetweenRectangles" presStyleCnt="0"/>
      <dgm:spPr/>
    </dgm:pt>
    <dgm:pt modelId="{B2D718AA-D141-5941-98E8-120834652258}" type="pres">
      <dgm:prSet presAssocID="{73C0ADB8-33EE-F14C-823E-06F909B733BE}" presName="parentLin" presStyleCnt="0"/>
      <dgm:spPr/>
    </dgm:pt>
    <dgm:pt modelId="{66632763-9415-2B44-A6F4-C6E365940317}" type="pres">
      <dgm:prSet presAssocID="{73C0ADB8-33EE-F14C-823E-06F909B733BE}" presName="parentLeftMargin" presStyleLbl="node1" presStyleIdx="1" presStyleCnt="4"/>
      <dgm:spPr/>
    </dgm:pt>
    <dgm:pt modelId="{61377801-4F2D-5841-8BD0-6FFD1A6AC4DA}" type="pres">
      <dgm:prSet presAssocID="{73C0ADB8-33EE-F14C-823E-06F909B733BE}" presName="parentText" presStyleLbl="node1" presStyleIdx="2" presStyleCnt="4" custScaleX="117054">
        <dgm:presLayoutVars>
          <dgm:chMax val="0"/>
          <dgm:bulletEnabled val="1"/>
        </dgm:presLayoutVars>
      </dgm:prSet>
      <dgm:spPr/>
    </dgm:pt>
    <dgm:pt modelId="{7A9DFD24-9012-F140-A631-0742F90A9FE2}" type="pres">
      <dgm:prSet presAssocID="{73C0ADB8-33EE-F14C-823E-06F909B733BE}" presName="negativeSpace" presStyleCnt="0"/>
      <dgm:spPr/>
    </dgm:pt>
    <dgm:pt modelId="{5694EDA9-494A-1944-BC90-4DD73BF97F9A}" type="pres">
      <dgm:prSet presAssocID="{73C0ADB8-33EE-F14C-823E-06F909B733BE}" presName="childText" presStyleLbl="conFgAcc1" presStyleIdx="2" presStyleCnt="4">
        <dgm:presLayoutVars>
          <dgm:bulletEnabled val="1"/>
        </dgm:presLayoutVars>
      </dgm:prSet>
      <dgm:spPr/>
    </dgm:pt>
    <dgm:pt modelId="{A864A058-84AE-6E42-AB2D-C862FA6A5B99}" type="pres">
      <dgm:prSet presAssocID="{E77540B6-D7E4-4649-B22F-4C49811E5B11}" presName="spaceBetweenRectangles" presStyleCnt="0"/>
      <dgm:spPr/>
    </dgm:pt>
    <dgm:pt modelId="{9BDDA191-6815-6F4C-9865-660BE19DDA97}" type="pres">
      <dgm:prSet presAssocID="{42F25DA0-2219-0845-A170-A73D8893ED04}" presName="parentLin" presStyleCnt="0"/>
      <dgm:spPr/>
    </dgm:pt>
    <dgm:pt modelId="{1ADEE19D-7BA1-9644-8051-D1850DEDB012}" type="pres">
      <dgm:prSet presAssocID="{42F25DA0-2219-0845-A170-A73D8893ED04}" presName="parentLeftMargin" presStyleLbl="node1" presStyleIdx="2" presStyleCnt="4"/>
      <dgm:spPr/>
    </dgm:pt>
    <dgm:pt modelId="{14D0388E-713F-F741-BA65-32CDB73013B1}" type="pres">
      <dgm:prSet presAssocID="{42F25DA0-2219-0845-A170-A73D8893ED04}" presName="parentText" presStyleLbl="node1" presStyleIdx="3" presStyleCnt="4">
        <dgm:presLayoutVars>
          <dgm:chMax val="0"/>
          <dgm:bulletEnabled val="1"/>
        </dgm:presLayoutVars>
      </dgm:prSet>
      <dgm:spPr/>
    </dgm:pt>
    <dgm:pt modelId="{2A139980-A584-674A-AAFE-028C4C9038EF}" type="pres">
      <dgm:prSet presAssocID="{42F25DA0-2219-0845-A170-A73D8893ED04}" presName="negativeSpace" presStyleCnt="0"/>
      <dgm:spPr/>
    </dgm:pt>
    <dgm:pt modelId="{57C017A7-DEB1-154D-9C19-684050331D08}" type="pres">
      <dgm:prSet presAssocID="{42F25DA0-2219-0845-A170-A73D8893ED04}" presName="childText" presStyleLbl="conFgAcc1" presStyleIdx="3" presStyleCnt="4">
        <dgm:presLayoutVars>
          <dgm:bulletEnabled val="1"/>
        </dgm:presLayoutVars>
      </dgm:prSet>
      <dgm:spPr/>
    </dgm:pt>
  </dgm:ptLst>
  <dgm:cxnLst>
    <dgm:cxn modelId="{CA5DE70E-0B2B-F041-BC4E-662B8F5C9D03}" type="presOf" srcId="{73C0ADB8-33EE-F14C-823E-06F909B733BE}" destId="{61377801-4F2D-5841-8BD0-6FFD1A6AC4DA}" srcOrd="1" destOrd="0" presId="urn:microsoft.com/office/officeart/2005/8/layout/list1"/>
    <dgm:cxn modelId="{81930E15-4D13-AC46-8C6E-54952E2A7851}" srcId="{73C0ADB8-33EE-F14C-823E-06F909B733BE}" destId="{41CF3E46-FC1C-C741-B474-3803B706813E}" srcOrd="2" destOrd="0" parTransId="{6B817ECC-6DFF-2240-BA26-85E0F435CDB3}" sibTransId="{B40FDE98-7B51-8F40-8980-4E3EF6ADD736}"/>
    <dgm:cxn modelId="{C8433619-3CA5-B242-A28D-D068A2A3D877}" type="presOf" srcId="{C4770518-27D1-E04A-BC8B-756DB7AA10E2}" destId="{2D91E9F9-3A10-7A45-B3E3-2A05FB6E9162}" srcOrd="0" destOrd="0" presId="urn:microsoft.com/office/officeart/2005/8/layout/list1"/>
    <dgm:cxn modelId="{6A50222B-97B3-D347-8CB5-0CD851D1B99B}" type="presOf" srcId="{C4770518-27D1-E04A-BC8B-756DB7AA10E2}" destId="{D1EFD792-338F-A647-94B3-AA6739051C05}" srcOrd="1" destOrd="0" presId="urn:microsoft.com/office/officeart/2005/8/layout/list1"/>
    <dgm:cxn modelId="{45ED752C-17F4-DF42-86EF-5FAEA8551442}" srcId="{73C0ADB8-33EE-F14C-823E-06F909B733BE}" destId="{AFE23014-BE87-4F4C-A07A-2B956C4B9EAD}" srcOrd="0" destOrd="0" parTransId="{0B6CEE41-D618-4C44-B4DA-6EC35851DCCF}" sibTransId="{B13E5A33-67CB-974C-87E6-51836FF53407}"/>
    <dgm:cxn modelId="{2DDBB02F-48AD-0244-8247-70FAEF07053A}" type="presOf" srcId="{4F9FBC36-84CF-E44A-A82A-B4C2110B312E}" destId="{B7EE5C03-CFB7-DD49-A538-2157EBE30B9F}" srcOrd="0" destOrd="1" presId="urn:microsoft.com/office/officeart/2005/8/layout/list1"/>
    <dgm:cxn modelId="{21561A33-5320-EE43-839D-0DB90FB6899B}" srcId="{82142E23-9C8A-D848-BDEB-1C25F639EFA1}" destId="{42F25DA0-2219-0845-A170-A73D8893ED04}" srcOrd="3" destOrd="0" parTransId="{E96B8756-F9F2-A54D-8109-2D164B3AD239}" sibTransId="{349CDAA2-D710-FC44-8889-3E9FD826B739}"/>
    <dgm:cxn modelId="{79F4043D-7BED-0A4F-B397-A07A33186D39}" srcId="{82142E23-9C8A-D848-BDEB-1C25F639EFA1}" destId="{6FFF6855-E1E5-5949-B112-4C4A99FD4F5C}" srcOrd="1" destOrd="0" parTransId="{F860C95D-9A02-814D-8008-3E743925EBB4}" sibTransId="{EDD725BD-1AE9-F147-A0B7-D6C0C1502527}"/>
    <dgm:cxn modelId="{D84BEE4B-EE7F-084B-B42B-CA39C1BD6C79}" type="presOf" srcId="{A466CCCA-B7B8-CB49-9FE0-843159F5F4A5}" destId="{5694EDA9-494A-1944-BC90-4DD73BF97F9A}" srcOrd="0" destOrd="1" presId="urn:microsoft.com/office/officeart/2005/8/layout/list1"/>
    <dgm:cxn modelId="{A0DC2F5A-A212-9041-AB24-D289F9A53652}" type="presOf" srcId="{D05B6D0B-C8FA-AB4C-A26B-55132AA5476F}" destId="{B7EE5C03-CFB7-DD49-A538-2157EBE30B9F}" srcOrd="0" destOrd="0" presId="urn:microsoft.com/office/officeart/2005/8/layout/list1"/>
    <dgm:cxn modelId="{E4CDAA5F-7D78-EF4C-87E1-A413DE4CE749}" srcId="{6FFF6855-E1E5-5949-B112-4C4A99FD4F5C}" destId="{4F9FBC36-84CF-E44A-A82A-B4C2110B312E}" srcOrd="1" destOrd="0" parTransId="{9B307C86-7796-0E46-B36D-8094753D68F4}" sibTransId="{7295E482-01E1-FB43-B321-B4169AEF785D}"/>
    <dgm:cxn modelId="{8761C968-B0D5-C045-AED9-B5CC2CEF1885}" type="presOf" srcId="{41CF3E46-FC1C-C741-B474-3803B706813E}" destId="{5694EDA9-494A-1944-BC90-4DD73BF97F9A}" srcOrd="0" destOrd="2" presId="urn:microsoft.com/office/officeart/2005/8/layout/list1"/>
    <dgm:cxn modelId="{A19B856B-00AC-994B-8550-F8AFF8CA373D}" type="presOf" srcId="{42F25DA0-2219-0845-A170-A73D8893ED04}" destId="{1ADEE19D-7BA1-9644-8051-D1850DEDB012}" srcOrd="0" destOrd="0" presId="urn:microsoft.com/office/officeart/2005/8/layout/list1"/>
    <dgm:cxn modelId="{A3559F84-EB27-2643-BAE7-FF9F369371C0}" srcId="{6FFF6855-E1E5-5949-B112-4C4A99FD4F5C}" destId="{D05B6D0B-C8FA-AB4C-A26B-55132AA5476F}" srcOrd="0" destOrd="0" parTransId="{8E5C9B2F-46CF-7848-ABED-3D5ED5FC80AE}" sibTransId="{D65FBF37-18D3-944D-9F19-8F23BBEB0F7A}"/>
    <dgm:cxn modelId="{ADCBCA85-9124-2F4C-A9A0-9A38E567FBC0}" type="presOf" srcId="{AFE23014-BE87-4F4C-A07A-2B956C4B9EAD}" destId="{5694EDA9-494A-1944-BC90-4DD73BF97F9A}" srcOrd="0" destOrd="0" presId="urn:microsoft.com/office/officeart/2005/8/layout/list1"/>
    <dgm:cxn modelId="{C820F086-9A2F-8140-B66E-D7D3F392FAC8}" type="presOf" srcId="{42F25DA0-2219-0845-A170-A73D8893ED04}" destId="{14D0388E-713F-F741-BA65-32CDB73013B1}" srcOrd="1" destOrd="0" presId="urn:microsoft.com/office/officeart/2005/8/layout/list1"/>
    <dgm:cxn modelId="{92F5F38A-8CEB-8345-AE23-C0205A9AF602}" srcId="{73C0ADB8-33EE-F14C-823E-06F909B733BE}" destId="{A466CCCA-B7B8-CB49-9FE0-843159F5F4A5}" srcOrd="1" destOrd="0" parTransId="{929588B0-5A13-DF4E-A8FC-8D3830BEB685}" sibTransId="{EC54A89E-A5BA-0145-BFE7-9B2FEA763EF8}"/>
    <dgm:cxn modelId="{9F9BDF99-B79D-F548-A9E8-70B4A8936A84}" srcId="{82142E23-9C8A-D848-BDEB-1C25F639EFA1}" destId="{C4770518-27D1-E04A-BC8B-756DB7AA10E2}" srcOrd="0" destOrd="0" parTransId="{BF7DC0D4-9EA8-D44A-B3B8-E0F60F655319}" sibTransId="{B2F064AF-4C16-1B41-94A5-D8D8AA083C95}"/>
    <dgm:cxn modelId="{873125A3-97EA-8E4C-988F-9777426792AF}" srcId="{82142E23-9C8A-D848-BDEB-1C25F639EFA1}" destId="{73C0ADB8-33EE-F14C-823E-06F909B733BE}" srcOrd="2" destOrd="0" parTransId="{36A1D258-EF21-3F49-AF76-37DF58C436AC}" sibTransId="{E77540B6-D7E4-4649-B22F-4C49811E5B11}"/>
    <dgm:cxn modelId="{FB17BEB7-3392-074F-A169-52BB472622C0}" type="presOf" srcId="{73C0ADB8-33EE-F14C-823E-06F909B733BE}" destId="{66632763-9415-2B44-A6F4-C6E365940317}" srcOrd="0" destOrd="0" presId="urn:microsoft.com/office/officeart/2005/8/layout/list1"/>
    <dgm:cxn modelId="{A30EA3B8-7421-824E-81CD-EBE68FAD23C5}" type="presOf" srcId="{6FFF6855-E1E5-5949-B112-4C4A99FD4F5C}" destId="{5260F715-040D-414A-B1D6-D1E02DC86312}" srcOrd="0" destOrd="0" presId="urn:microsoft.com/office/officeart/2005/8/layout/list1"/>
    <dgm:cxn modelId="{6D67E9DB-B49D-3F4B-96BC-417F599C12A1}" type="presOf" srcId="{82142E23-9C8A-D848-BDEB-1C25F639EFA1}" destId="{2A7CB4F4-99C8-6946-89AB-C66FF6E0C785}" srcOrd="0" destOrd="0" presId="urn:microsoft.com/office/officeart/2005/8/layout/list1"/>
    <dgm:cxn modelId="{DEEC5AEC-F349-F340-9EB1-7059F93E1962}" type="presOf" srcId="{6FFF6855-E1E5-5949-B112-4C4A99FD4F5C}" destId="{BCD2FB60-E653-484B-9F48-974D8DCA85A0}" srcOrd="1" destOrd="0" presId="urn:microsoft.com/office/officeart/2005/8/layout/list1"/>
    <dgm:cxn modelId="{D57789D4-C54A-A246-8774-A266C1B8AF57}" type="presParOf" srcId="{2A7CB4F4-99C8-6946-89AB-C66FF6E0C785}" destId="{17761EFD-5676-CB44-B01A-E6CA5E4329A3}" srcOrd="0" destOrd="0" presId="urn:microsoft.com/office/officeart/2005/8/layout/list1"/>
    <dgm:cxn modelId="{91E012F8-683C-A041-92E5-E633D54F6AAD}" type="presParOf" srcId="{17761EFD-5676-CB44-B01A-E6CA5E4329A3}" destId="{2D91E9F9-3A10-7A45-B3E3-2A05FB6E9162}" srcOrd="0" destOrd="0" presId="urn:microsoft.com/office/officeart/2005/8/layout/list1"/>
    <dgm:cxn modelId="{F46EABDB-3BFB-4348-A006-398550A3D447}" type="presParOf" srcId="{17761EFD-5676-CB44-B01A-E6CA5E4329A3}" destId="{D1EFD792-338F-A647-94B3-AA6739051C05}" srcOrd="1" destOrd="0" presId="urn:microsoft.com/office/officeart/2005/8/layout/list1"/>
    <dgm:cxn modelId="{C09DFDDB-AD15-ED41-9622-B93B7D4F452F}" type="presParOf" srcId="{2A7CB4F4-99C8-6946-89AB-C66FF6E0C785}" destId="{74478894-1A1A-624B-AF4F-B8FDA3C02F55}" srcOrd="1" destOrd="0" presId="urn:microsoft.com/office/officeart/2005/8/layout/list1"/>
    <dgm:cxn modelId="{3C01F58F-4E12-FC44-82EA-F790565769FA}" type="presParOf" srcId="{2A7CB4F4-99C8-6946-89AB-C66FF6E0C785}" destId="{771AFC4A-488A-4845-9A2F-96AE71572ED7}" srcOrd="2" destOrd="0" presId="urn:microsoft.com/office/officeart/2005/8/layout/list1"/>
    <dgm:cxn modelId="{1B8429ED-2C00-3D46-8276-336982572717}" type="presParOf" srcId="{2A7CB4F4-99C8-6946-89AB-C66FF6E0C785}" destId="{97ACD032-6555-C34E-9701-320543734FE6}" srcOrd="3" destOrd="0" presId="urn:microsoft.com/office/officeart/2005/8/layout/list1"/>
    <dgm:cxn modelId="{0F127F4D-079F-B340-89F4-E668AB6DC2B6}" type="presParOf" srcId="{2A7CB4F4-99C8-6946-89AB-C66FF6E0C785}" destId="{926C28B1-05CE-E045-A7E1-6D9429EEBD51}" srcOrd="4" destOrd="0" presId="urn:microsoft.com/office/officeart/2005/8/layout/list1"/>
    <dgm:cxn modelId="{0F4A49BB-F187-5342-B9FA-0FCFB8690840}" type="presParOf" srcId="{926C28B1-05CE-E045-A7E1-6D9429EEBD51}" destId="{5260F715-040D-414A-B1D6-D1E02DC86312}" srcOrd="0" destOrd="0" presId="urn:microsoft.com/office/officeart/2005/8/layout/list1"/>
    <dgm:cxn modelId="{19230F77-0DB1-4948-B79F-BEF083B698EE}" type="presParOf" srcId="{926C28B1-05CE-E045-A7E1-6D9429EEBD51}" destId="{BCD2FB60-E653-484B-9F48-974D8DCA85A0}" srcOrd="1" destOrd="0" presId="urn:microsoft.com/office/officeart/2005/8/layout/list1"/>
    <dgm:cxn modelId="{8135DCE1-CF25-7242-934E-AFB0F2F2BE6F}" type="presParOf" srcId="{2A7CB4F4-99C8-6946-89AB-C66FF6E0C785}" destId="{97255507-29FE-6E4C-8044-E97BCA0A0FCF}" srcOrd="5" destOrd="0" presId="urn:microsoft.com/office/officeart/2005/8/layout/list1"/>
    <dgm:cxn modelId="{B995E4B1-E358-E847-9186-4012D6C0AD7D}" type="presParOf" srcId="{2A7CB4F4-99C8-6946-89AB-C66FF6E0C785}" destId="{B7EE5C03-CFB7-DD49-A538-2157EBE30B9F}" srcOrd="6" destOrd="0" presId="urn:microsoft.com/office/officeart/2005/8/layout/list1"/>
    <dgm:cxn modelId="{E57C5EFB-3E75-914A-97C3-29F177E0B8C4}" type="presParOf" srcId="{2A7CB4F4-99C8-6946-89AB-C66FF6E0C785}" destId="{CCACFF33-3036-0545-979D-278D66376E24}" srcOrd="7" destOrd="0" presId="urn:microsoft.com/office/officeart/2005/8/layout/list1"/>
    <dgm:cxn modelId="{6B8120D6-985F-944F-A3A7-4755D19C757B}" type="presParOf" srcId="{2A7CB4F4-99C8-6946-89AB-C66FF6E0C785}" destId="{B2D718AA-D141-5941-98E8-120834652258}" srcOrd="8" destOrd="0" presId="urn:microsoft.com/office/officeart/2005/8/layout/list1"/>
    <dgm:cxn modelId="{DDD110A9-546A-1143-83BA-E199F5E011B1}" type="presParOf" srcId="{B2D718AA-D141-5941-98E8-120834652258}" destId="{66632763-9415-2B44-A6F4-C6E365940317}" srcOrd="0" destOrd="0" presId="urn:microsoft.com/office/officeart/2005/8/layout/list1"/>
    <dgm:cxn modelId="{3D119A95-3380-7844-8BB4-4F6D677299AB}" type="presParOf" srcId="{B2D718AA-D141-5941-98E8-120834652258}" destId="{61377801-4F2D-5841-8BD0-6FFD1A6AC4DA}" srcOrd="1" destOrd="0" presId="urn:microsoft.com/office/officeart/2005/8/layout/list1"/>
    <dgm:cxn modelId="{187C8730-9CFC-D94A-AFF8-138BCDE8769E}" type="presParOf" srcId="{2A7CB4F4-99C8-6946-89AB-C66FF6E0C785}" destId="{7A9DFD24-9012-F140-A631-0742F90A9FE2}" srcOrd="9" destOrd="0" presId="urn:microsoft.com/office/officeart/2005/8/layout/list1"/>
    <dgm:cxn modelId="{73669938-2E96-9A4C-B35E-4D6B38337439}" type="presParOf" srcId="{2A7CB4F4-99C8-6946-89AB-C66FF6E0C785}" destId="{5694EDA9-494A-1944-BC90-4DD73BF97F9A}" srcOrd="10" destOrd="0" presId="urn:microsoft.com/office/officeart/2005/8/layout/list1"/>
    <dgm:cxn modelId="{96BEAEDB-DF6D-4F4C-9D82-938E0089B504}" type="presParOf" srcId="{2A7CB4F4-99C8-6946-89AB-C66FF6E0C785}" destId="{A864A058-84AE-6E42-AB2D-C862FA6A5B99}" srcOrd="11" destOrd="0" presId="urn:microsoft.com/office/officeart/2005/8/layout/list1"/>
    <dgm:cxn modelId="{B7CF759E-6263-6449-8CBF-8587A8A68BE5}" type="presParOf" srcId="{2A7CB4F4-99C8-6946-89AB-C66FF6E0C785}" destId="{9BDDA191-6815-6F4C-9865-660BE19DDA97}" srcOrd="12" destOrd="0" presId="urn:microsoft.com/office/officeart/2005/8/layout/list1"/>
    <dgm:cxn modelId="{C3050FAA-45FA-2C43-9C01-ACACB5B032DB}" type="presParOf" srcId="{9BDDA191-6815-6F4C-9865-660BE19DDA97}" destId="{1ADEE19D-7BA1-9644-8051-D1850DEDB012}" srcOrd="0" destOrd="0" presId="urn:microsoft.com/office/officeart/2005/8/layout/list1"/>
    <dgm:cxn modelId="{500DEB0A-0989-8041-99CA-2D359E61AFDE}" type="presParOf" srcId="{9BDDA191-6815-6F4C-9865-660BE19DDA97}" destId="{14D0388E-713F-F741-BA65-32CDB73013B1}" srcOrd="1" destOrd="0" presId="urn:microsoft.com/office/officeart/2005/8/layout/list1"/>
    <dgm:cxn modelId="{0A92B686-4D36-2248-9278-01C59DA11B70}" type="presParOf" srcId="{2A7CB4F4-99C8-6946-89AB-C66FF6E0C785}" destId="{2A139980-A584-674A-AAFE-028C4C9038EF}" srcOrd="13" destOrd="0" presId="urn:microsoft.com/office/officeart/2005/8/layout/list1"/>
    <dgm:cxn modelId="{0DD1FAAC-C3EE-854A-BE23-AAB73D2C1336}" type="presParOf" srcId="{2A7CB4F4-99C8-6946-89AB-C66FF6E0C785}" destId="{57C017A7-DEB1-154D-9C19-684050331D08}" srcOrd="14"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9B7279-CE2E-8644-8AA0-B6AC78E2AD23}">
      <dsp:nvSpPr>
        <dsp:cNvPr id="0" name=""/>
        <dsp:cNvSpPr/>
      </dsp:nvSpPr>
      <dsp:spPr>
        <a:xfrm>
          <a:off x="0" y="0"/>
          <a:ext cx="5467349"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34738B96-D48C-D348-8E6C-339C8A78A3EF}">
      <dsp:nvSpPr>
        <dsp:cNvPr id="0" name=""/>
        <dsp:cNvSpPr/>
      </dsp:nvSpPr>
      <dsp:spPr>
        <a:xfrm>
          <a:off x="0" y="0"/>
          <a:ext cx="5467349" cy="13833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7640" tIns="167640" rIns="167640" bIns="167640" numCol="1" spcCol="1270" anchor="t" anchorCtr="0">
          <a:noAutofit/>
        </a:bodyPr>
        <a:lstStyle/>
        <a:p>
          <a:pPr marL="0" lvl="0" indent="0" algn="l" defTabSz="1955800">
            <a:lnSpc>
              <a:spcPct val="90000"/>
            </a:lnSpc>
            <a:spcBef>
              <a:spcPct val="0"/>
            </a:spcBef>
            <a:spcAft>
              <a:spcPct val="35000"/>
            </a:spcAft>
            <a:buNone/>
          </a:pPr>
          <a:r>
            <a:rPr lang="zh-CN" altLang="en-US" sz="4400" kern="1200" dirty="0"/>
            <a:t>课程回顾</a:t>
          </a:r>
        </a:p>
      </dsp:txBody>
      <dsp:txXfrm>
        <a:off x="0" y="0"/>
        <a:ext cx="5467349" cy="1383374"/>
      </dsp:txXfrm>
    </dsp:sp>
    <dsp:sp modelId="{6C09F8FE-92DF-0345-9A08-C607E032FA24}">
      <dsp:nvSpPr>
        <dsp:cNvPr id="0" name=""/>
        <dsp:cNvSpPr/>
      </dsp:nvSpPr>
      <dsp:spPr>
        <a:xfrm>
          <a:off x="0" y="1383374"/>
          <a:ext cx="5467349"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6AB1DBFE-6A12-0B43-B7AC-369C0FE72019}">
      <dsp:nvSpPr>
        <dsp:cNvPr id="0" name=""/>
        <dsp:cNvSpPr/>
      </dsp:nvSpPr>
      <dsp:spPr>
        <a:xfrm>
          <a:off x="0" y="1383374"/>
          <a:ext cx="5467349" cy="13833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7640" tIns="167640" rIns="167640" bIns="167640" numCol="1" spcCol="1270" anchor="t" anchorCtr="0">
          <a:noAutofit/>
        </a:bodyPr>
        <a:lstStyle/>
        <a:p>
          <a:pPr marL="0" lvl="0" indent="0" algn="l" defTabSz="1955800">
            <a:lnSpc>
              <a:spcPct val="90000"/>
            </a:lnSpc>
            <a:spcBef>
              <a:spcPct val="0"/>
            </a:spcBef>
            <a:spcAft>
              <a:spcPct val="35000"/>
            </a:spcAft>
            <a:buNone/>
          </a:pPr>
          <a:r>
            <a:rPr lang="zh-CN" altLang="en-US" sz="4400" kern="1200" dirty="0"/>
            <a:t>分治算法</a:t>
          </a:r>
        </a:p>
      </dsp:txBody>
      <dsp:txXfrm>
        <a:off x="0" y="1383374"/>
        <a:ext cx="5467349" cy="1383374"/>
      </dsp:txXfrm>
    </dsp:sp>
    <dsp:sp modelId="{2E8E15A9-A942-8F4F-991E-13A7CA851C21}">
      <dsp:nvSpPr>
        <dsp:cNvPr id="0" name=""/>
        <dsp:cNvSpPr/>
      </dsp:nvSpPr>
      <dsp:spPr>
        <a:xfrm>
          <a:off x="0" y="2766748"/>
          <a:ext cx="5467349"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921CF860-359A-5D46-8D84-C9B49227A6B7}">
      <dsp:nvSpPr>
        <dsp:cNvPr id="0" name=""/>
        <dsp:cNvSpPr/>
      </dsp:nvSpPr>
      <dsp:spPr>
        <a:xfrm>
          <a:off x="0" y="2766748"/>
          <a:ext cx="5467349" cy="13833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7640" tIns="167640" rIns="167640" bIns="167640" numCol="1" spcCol="1270" anchor="t" anchorCtr="0">
          <a:noAutofit/>
        </a:bodyPr>
        <a:lstStyle/>
        <a:p>
          <a:pPr marL="0" lvl="0" indent="0" algn="l" defTabSz="1955800">
            <a:lnSpc>
              <a:spcPct val="90000"/>
            </a:lnSpc>
            <a:spcBef>
              <a:spcPct val="0"/>
            </a:spcBef>
            <a:spcAft>
              <a:spcPct val="35000"/>
            </a:spcAft>
            <a:buNone/>
          </a:pPr>
          <a:r>
            <a:rPr lang="zh-CN" altLang="en-US" sz="4400" kern="1200" dirty="0"/>
            <a:t>递归算法复杂性分析</a:t>
          </a:r>
        </a:p>
      </dsp:txBody>
      <dsp:txXfrm>
        <a:off x="0" y="2766748"/>
        <a:ext cx="5467349" cy="1383374"/>
      </dsp:txXfrm>
    </dsp:sp>
    <dsp:sp modelId="{B14F268C-5CBF-4E44-ACFB-7E62963D4FAD}">
      <dsp:nvSpPr>
        <dsp:cNvPr id="0" name=""/>
        <dsp:cNvSpPr/>
      </dsp:nvSpPr>
      <dsp:spPr>
        <a:xfrm>
          <a:off x="0" y="4150121"/>
          <a:ext cx="5467349"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9A555921-96DF-1748-A8F5-822211564DE4}">
      <dsp:nvSpPr>
        <dsp:cNvPr id="0" name=""/>
        <dsp:cNvSpPr/>
      </dsp:nvSpPr>
      <dsp:spPr>
        <a:xfrm>
          <a:off x="0" y="4150122"/>
          <a:ext cx="5467349" cy="13833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7640" tIns="167640" rIns="167640" bIns="167640" numCol="1" spcCol="1270" anchor="t" anchorCtr="0">
          <a:noAutofit/>
        </a:bodyPr>
        <a:lstStyle/>
        <a:p>
          <a:pPr marL="0" lvl="0" indent="0" algn="l" defTabSz="1955800">
            <a:lnSpc>
              <a:spcPct val="90000"/>
            </a:lnSpc>
            <a:spcBef>
              <a:spcPct val="0"/>
            </a:spcBef>
            <a:spcAft>
              <a:spcPct val="35000"/>
            </a:spcAft>
            <a:buNone/>
          </a:pPr>
          <a:r>
            <a:rPr lang="zh-CN" altLang="en-US" sz="4400" kern="1200" dirty="0"/>
            <a:t>主定理</a:t>
          </a:r>
        </a:p>
      </dsp:txBody>
      <dsp:txXfrm>
        <a:off x="0" y="4150122"/>
        <a:ext cx="5467349" cy="138337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8F7513-B7EF-4670-8578-67ADD19208FB}">
      <dsp:nvSpPr>
        <dsp:cNvPr id="0" name=""/>
        <dsp:cNvSpPr/>
      </dsp:nvSpPr>
      <dsp:spPr>
        <a:xfrm>
          <a:off x="0" y="1805"/>
          <a:ext cx="7886700" cy="91531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DC284A9-BB57-48D5-AAB2-C90CBC4401FB}">
      <dsp:nvSpPr>
        <dsp:cNvPr id="0" name=""/>
        <dsp:cNvSpPr/>
      </dsp:nvSpPr>
      <dsp:spPr>
        <a:xfrm>
          <a:off x="276881" y="207750"/>
          <a:ext cx="503420" cy="50342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8452E4A-A8E7-4BB0-AEF9-2E2F7F5452AD}">
      <dsp:nvSpPr>
        <dsp:cNvPr id="0" name=""/>
        <dsp:cNvSpPr/>
      </dsp:nvSpPr>
      <dsp:spPr>
        <a:xfrm>
          <a:off x="1057183" y="1805"/>
          <a:ext cx="682951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977900">
            <a:lnSpc>
              <a:spcPct val="100000"/>
            </a:lnSpc>
            <a:spcBef>
              <a:spcPct val="0"/>
            </a:spcBef>
            <a:spcAft>
              <a:spcPct val="35000"/>
            </a:spcAft>
            <a:buNone/>
          </a:pPr>
          <a:r>
            <a:rPr kumimoji="1" lang="zh-CN" sz="2200" b="1" kern="1200" dirty="0"/>
            <a:t>基于</a:t>
          </a:r>
          <a:r>
            <a:rPr kumimoji="1" lang="en-US" sz="2200" b="1" kern="1200" dirty="0"/>
            <a:t>f(n)</a:t>
          </a:r>
          <a:r>
            <a:rPr kumimoji="1" lang="zh-CN" sz="2200" b="1" kern="1200" dirty="0"/>
            <a:t>与</a:t>
          </a:r>
          <a:r>
            <a:rPr kumimoji="1" lang="en-US" sz="2200" b="1" kern="1200" dirty="0"/>
            <a:t>g(n)</a:t>
          </a:r>
          <a:r>
            <a:rPr kumimoji="1" lang="zh-CN" sz="2200" b="1" kern="1200" dirty="0"/>
            <a:t>的不等式关系的渐进复杂性证明</a:t>
          </a:r>
          <a:endParaRPr lang="en-US" sz="2200" b="1" kern="1200" dirty="0"/>
        </a:p>
      </dsp:txBody>
      <dsp:txXfrm>
        <a:off x="1057183" y="1805"/>
        <a:ext cx="6829516" cy="915310"/>
      </dsp:txXfrm>
    </dsp:sp>
    <dsp:sp modelId="{A7CC51FC-F1E3-410F-A0C3-519EC46CB809}">
      <dsp:nvSpPr>
        <dsp:cNvPr id="0" name=""/>
        <dsp:cNvSpPr/>
      </dsp:nvSpPr>
      <dsp:spPr>
        <a:xfrm>
          <a:off x="0" y="1145944"/>
          <a:ext cx="7886700" cy="91531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8196B06-B333-4A4A-B6C6-D5CD985ED912}">
      <dsp:nvSpPr>
        <dsp:cNvPr id="0" name=""/>
        <dsp:cNvSpPr/>
      </dsp:nvSpPr>
      <dsp:spPr>
        <a:xfrm>
          <a:off x="276881" y="1351889"/>
          <a:ext cx="503420" cy="50342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0FC10EF-0A0B-473F-9F50-566958D55A38}">
      <dsp:nvSpPr>
        <dsp:cNvPr id="0" name=""/>
        <dsp:cNvSpPr/>
      </dsp:nvSpPr>
      <dsp:spPr>
        <a:xfrm>
          <a:off x="1057183" y="1145944"/>
          <a:ext cx="682951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977900">
            <a:lnSpc>
              <a:spcPct val="100000"/>
            </a:lnSpc>
            <a:spcBef>
              <a:spcPct val="0"/>
            </a:spcBef>
            <a:spcAft>
              <a:spcPct val="35000"/>
            </a:spcAft>
            <a:buNone/>
          </a:pPr>
          <a:r>
            <a:rPr lang="en-US" sz="2200" b="1" kern="1200" dirty="0" err="1"/>
            <a:t>基于分治递归树的复杂性分析</a:t>
          </a:r>
          <a:endParaRPr lang="en-US" sz="2200" b="1" kern="1200" dirty="0"/>
        </a:p>
      </dsp:txBody>
      <dsp:txXfrm>
        <a:off x="1057183" y="1145944"/>
        <a:ext cx="6829516" cy="915310"/>
      </dsp:txXfrm>
    </dsp:sp>
    <dsp:sp modelId="{48306026-5FDB-41DD-847E-893D114EB5FF}">
      <dsp:nvSpPr>
        <dsp:cNvPr id="0" name=""/>
        <dsp:cNvSpPr/>
      </dsp:nvSpPr>
      <dsp:spPr>
        <a:xfrm>
          <a:off x="0" y="2290082"/>
          <a:ext cx="7886700" cy="91531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A3CBDC1-C426-4A3C-BD5F-7F29E5616566}">
      <dsp:nvSpPr>
        <dsp:cNvPr id="0" name=""/>
        <dsp:cNvSpPr/>
      </dsp:nvSpPr>
      <dsp:spPr>
        <a:xfrm>
          <a:off x="276881" y="2496027"/>
          <a:ext cx="503420" cy="50342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CC94F3B-8912-45F6-80D0-F785B831B50F}">
      <dsp:nvSpPr>
        <dsp:cNvPr id="0" name=""/>
        <dsp:cNvSpPr/>
      </dsp:nvSpPr>
      <dsp:spPr>
        <a:xfrm>
          <a:off x="1057183" y="2290082"/>
          <a:ext cx="682951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977900">
            <a:lnSpc>
              <a:spcPct val="100000"/>
            </a:lnSpc>
            <a:spcBef>
              <a:spcPct val="0"/>
            </a:spcBef>
            <a:spcAft>
              <a:spcPct val="35000"/>
            </a:spcAft>
            <a:buNone/>
          </a:pPr>
          <a:r>
            <a:rPr lang="en-US" sz="2200" b="1" kern="1200" dirty="0" err="1"/>
            <a:t>基于主定理</a:t>
          </a:r>
          <a:endParaRPr lang="en-US" sz="2200" b="1" kern="1200" dirty="0"/>
        </a:p>
      </dsp:txBody>
      <dsp:txXfrm>
        <a:off x="1057183" y="2290082"/>
        <a:ext cx="6829516" cy="915310"/>
      </dsp:txXfrm>
    </dsp:sp>
    <dsp:sp modelId="{39FD58D4-E42E-42DF-B692-A0613A73FDEB}">
      <dsp:nvSpPr>
        <dsp:cNvPr id="0" name=""/>
        <dsp:cNvSpPr/>
      </dsp:nvSpPr>
      <dsp:spPr>
        <a:xfrm>
          <a:off x="0" y="3434221"/>
          <a:ext cx="7886700" cy="91531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A75165A-E840-4CB7-9CCF-EB8FFA45BF0D}">
      <dsp:nvSpPr>
        <dsp:cNvPr id="0" name=""/>
        <dsp:cNvSpPr/>
      </dsp:nvSpPr>
      <dsp:spPr>
        <a:xfrm>
          <a:off x="276881" y="3640166"/>
          <a:ext cx="503420" cy="50342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3B6E01C-B170-4EDD-A389-01D14E02224F}">
      <dsp:nvSpPr>
        <dsp:cNvPr id="0" name=""/>
        <dsp:cNvSpPr/>
      </dsp:nvSpPr>
      <dsp:spPr>
        <a:xfrm>
          <a:off x="1057183" y="3434221"/>
          <a:ext cx="682951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977900">
            <a:lnSpc>
              <a:spcPct val="100000"/>
            </a:lnSpc>
            <a:spcBef>
              <a:spcPct val="0"/>
            </a:spcBef>
            <a:spcAft>
              <a:spcPct val="35000"/>
            </a:spcAft>
            <a:buNone/>
          </a:pPr>
          <a:r>
            <a:rPr lang="en-US" sz="2200" b="1" kern="1200" dirty="0" err="1"/>
            <a:t>基于替换法的证明</a:t>
          </a:r>
          <a:endParaRPr lang="en-US" sz="2200" b="1" kern="1200" dirty="0"/>
        </a:p>
      </dsp:txBody>
      <dsp:txXfrm>
        <a:off x="1057183" y="3434221"/>
        <a:ext cx="6829516" cy="91531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1AFC4A-488A-4845-9A2F-96AE71572ED7}">
      <dsp:nvSpPr>
        <dsp:cNvPr id="0" name=""/>
        <dsp:cNvSpPr/>
      </dsp:nvSpPr>
      <dsp:spPr>
        <a:xfrm>
          <a:off x="0" y="340349"/>
          <a:ext cx="4358346" cy="55440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1EFD792-338F-A647-94B3-AA6739051C05}">
      <dsp:nvSpPr>
        <dsp:cNvPr id="0" name=""/>
        <dsp:cNvSpPr/>
      </dsp:nvSpPr>
      <dsp:spPr>
        <a:xfrm>
          <a:off x="217917" y="15629"/>
          <a:ext cx="3050842" cy="64944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5315" tIns="0" rIns="115315" bIns="0" numCol="1" spcCol="1270" anchor="ctr" anchorCtr="0">
          <a:noAutofit/>
        </a:bodyPr>
        <a:lstStyle/>
        <a:p>
          <a:pPr marL="0" lvl="0" indent="0" algn="l" defTabSz="1422400">
            <a:lnSpc>
              <a:spcPct val="90000"/>
            </a:lnSpc>
            <a:spcBef>
              <a:spcPct val="0"/>
            </a:spcBef>
            <a:spcAft>
              <a:spcPct val="35000"/>
            </a:spcAft>
            <a:buNone/>
          </a:pPr>
          <a:r>
            <a:rPr lang="zh-CN" altLang="en-US" sz="3200" kern="1200" dirty="0"/>
            <a:t>课程回顾</a:t>
          </a:r>
        </a:p>
      </dsp:txBody>
      <dsp:txXfrm>
        <a:off x="249620" y="47332"/>
        <a:ext cx="2987436" cy="586034"/>
      </dsp:txXfrm>
    </dsp:sp>
    <dsp:sp modelId="{B7EE5C03-CFB7-DD49-A538-2157EBE30B9F}">
      <dsp:nvSpPr>
        <dsp:cNvPr id="0" name=""/>
        <dsp:cNvSpPr/>
      </dsp:nvSpPr>
      <dsp:spPr>
        <a:xfrm>
          <a:off x="0" y="1338269"/>
          <a:ext cx="4358346" cy="1732500"/>
        </a:xfrm>
        <a:prstGeom prst="rect">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38256" tIns="458216" rIns="338256" bIns="227584" numCol="1" spcCol="1270" anchor="t" anchorCtr="0">
          <a:noAutofit/>
        </a:bodyPr>
        <a:lstStyle/>
        <a:p>
          <a:pPr marL="285750" lvl="1" indent="-285750" algn="l" defTabSz="1422400">
            <a:lnSpc>
              <a:spcPct val="90000"/>
            </a:lnSpc>
            <a:spcBef>
              <a:spcPct val="0"/>
            </a:spcBef>
            <a:spcAft>
              <a:spcPct val="15000"/>
            </a:spcAft>
            <a:buChar char="•"/>
          </a:pPr>
          <a:r>
            <a:rPr lang="en-US" altLang="zh-CN" sz="3200" kern="1200" dirty="0" err="1"/>
            <a:t>Mergesort</a:t>
          </a:r>
          <a:endParaRPr lang="zh-CN" altLang="en-US" sz="3200" kern="1200" dirty="0"/>
        </a:p>
        <a:p>
          <a:pPr marL="285750" lvl="1" indent="-285750" algn="l" defTabSz="1422400">
            <a:lnSpc>
              <a:spcPct val="90000"/>
            </a:lnSpc>
            <a:spcBef>
              <a:spcPct val="0"/>
            </a:spcBef>
            <a:spcAft>
              <a:spcPct val="15000"/>
            </a:spcAft>
            <a:buChar char="•"/>
          </a:pPr>
          <a:r>
            <a:rPr lang="zh-CN" altLang="en-US" sz="3200" kern="1200" dirty="0"/>
            <a:t>查找逆序对</a:t>
          </a:r>
        </a:p>
      </dsp:txBody>
      <dsp:txXfrm>
        <a:off x="0" y="1338269"/>
        <a:ext cx="4358346" cy="1732500"/>
      </dsp:txXfrm>
    </dsp:sp>
    <dsp:sp modelId="{BCD2FB60-E653-484B-9F48-974D8DCA85A0}">
      <dsp:nvSpPr>
        <dsp:cNvPr id="0" name=""/>
        <dsp:cNvSpPr/>
      </dsp:nvSpPr>
      <dsp:spPr>
        <a:xfrm>
          <a:off x="217917" y="1013549"/>
          <a:ext cx="3050842" cy="64944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5315" tIns="0" rIns="115315" bIns="0" numCol="1" spcCol="1270" anchor="ctr" anchorCtr="0">
          <a:noAutofit/>
        </a:bodyPr>
        <a:lstStyle/>
        <a:p>
          <a:pPr marL="0" lvl="0" indent="0" algn="l" defTabSz="1422400">
            <a:lnSpc>
              <a:spcPct val="90000"/>
            </a:lnSpc>
            <a:spcBef>
              <a:spcPct val="0"/>
            </a:spcBef>
            <a:spcAft>
              <a:spcPct val="35000"/>
            </a:spcAft>
            <a:buNone/>
          </a:pPr>
          <a:r>
            <a:rPr lang="zh-CN" altLang="en-US" sz="3200" kern="1200" dirty="0"/>
            <a:t>分治算法</a:t>
          </a:r>
        </a:p>
      </dsp:txBody>
      <dsp:txXfrm>
        <a:off x="249620" y="1045252"/>
        <a:ext cx="2987436" cy="586034"/>
      </dsp:txXfrm>
    </dsp:sp>
    <dsp:sp modelId="{5694EDA9-494A-1944-BC90-4DD73BF97F9A}">
      <dsp:nvSpPr>
        <dsp:cNvPr id="0" name=""/>
        <dsp:cNvSpPr/>
      </dsp:nvSpPr>
      <dsp:spPr>
        <a:xfrm>
          <a:off x="0" y="3514289"/>
          <a:ext cx="4358346" cy="2148300"/>
        </a:xfrm>
        <a:prstGeom prst="rect">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38256" tIns="458216" rIns="338256" bIns="199136" numCol="1" spcCol="1270" anchor="t" anchorCtr="0">
          <a:noAutofit/>
        </a:bodyPr>
        <a:lstStyle/>
        <a:p>
          <a:pPr marL="285750" lvl="1" indent="-285750" algn="l" defTabSz="1244600">
            <a:lnSpc>
              <a:spcPct val="90000"/>
            </a:lnSpc>
            <a:spcBef>
              <a:spcPct val="0"/>
            </a:spcBef>
            <a:spcAft>
              <a:spcPct val="15000"/>
            </a:spcAft>
            <a:buChar char="•"/>
          </a:pPr>
          <a:r>
            <a:rPr lang="zh-CN" altLang="en-US" sz="2800" kern="1200" dirty="0"/>
            <a:t>基于递归树分析</a:t>
          </a:r>
        </a:p>
        <a:p>
          <a:pPr marL="285750" lvl="1" indent="-285750" algn="l" defTabSz="1244600">
            <a:lnSpc>
              <a:spcPct val="90000"/>
            </a:lnSpc>
            <a:spcBef>
              <a:spcPct val="0"/>
            </a:spcBef>
            <a:spcAft>
              <a:spcPct val="15000"/>
            </a:spcAft>
            <a:buChar char="•"/>
          </a:pPr>
          <a:r>
            <a:rPr lang="zh-CN" altLang="en-US" sz="2800" kern="1200" dirty="0"/>
            <a:t>基于主定理</a:t>
          </a:r>
        </a:p>
        <a:p>
          <a:pPr marL="285750" lvl="1" indent="-285750" algn="l" defTabSz="1244600">
            <a:lnSpc>
              <a:spcPct val="90000"/>
            </a:lnSpc>
            <a:spcBef>
              <a:spcPct val="0"/>
            </a:spcBef>
            <a:spcAft>
              <a:spcPct val="15000"/>
            </a:spcAft>
            <a:buChar char="•"/>
          </a:pPr>
          <a:r>
            <a:rPr lang="zh-CN" altLang="en-US" sz="2800" kern="1200" dirty="0"/>
            <a:t>基于替换法证明</a:t>
          </a:r>
        </a:p>
      </dsp:txBody>
      <dsp:txXfrm>
        <a:off x="0" y="3514289"/>
        <a:ext cx="4358346" cy="2148300"/>
      </dsp:txXfrm>
    </dsp:sp>
    <dsp:sp modelId="{61377801-4F2D-5841-8BD0-6FFD1A6AC4DA}">
      <dsp:nvSpPr>
        <dsp:cNvPr id="0" name=""/>
        <dsp:cNvSpPr/>
      </dsp:nvSpPr>
      <dsp:spPr>
        <a:xfrm>
          <a:off x="217917" y="3189569"/>
          <a:ext cx="3050842" cy="649440"/>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5315" tIns="0" rIns="115315" bIns="0" numCol="1" spcCol="1270" anchor="ctr" anchorCtr="0">
          <a:noAutofit/>
        </a:bodyPr>
        <a:lstStyle/>
        <a:p>
          <a:pPr marL="0" lvl="0" indent="0" algn="l" defTabSz="1066800">
            <a:lnSpc>
              <a:spcPct val="90000"/>
            </a:lnSpc>
            <a:spcBef>
              <a:spcPct val="0"/>
            </a:spcBef>
            <a:spcAft>
              <a:spcPct val="35000"/>
            </a:spcAft>
            <a:buNone/>
          </a:pPr>
          <a:r>
            <a:rPr lang="zh-CN" altLang="en-US" sz="2400" b="1" kern="1200" dirty="0"/>
            <a:t>基于递推关系式的复杂性分析</a:t>
          </a:r>
        </a:p>
      </dsp:txBody>
      <dsp:txXfrm>
        <a:off x="249620" y="3221272"/>
        <a:ext cx="2987436" cy="58603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1AFC4A-488A-4845-9A2F-96AE71572ED7}">
      <dsp:nvSpPr>
        <dsp:cNvPr id="0" name=""/>
        <dsp:cNvSpPr/>
      </dsp:nvSpPr>
      <dsp:spPr>
        <a:xfrm>
          <a:off x="0" y="340349"/>
          <a:ext cx="4358346" cy="55440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1EFD792-338F-A647-94B3-AA6739051C05}">
      <dsp:nvSpPr>
        <dsp:cNvPr id="0" name=""/>
        <dsp:cNvSpPr/>
      </dsp:nvSpPr>
      <dsp:spPr>
        <a:xfrm>
          <a:off x="217917" y="15629"/>
          <a:ext cx="3050842" cy="64944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5315" tIns="0" rIns="115315" bIns="0" numCol="1" spcCol="1270" anchor="ctr" anchorCtr="0">
          <a:noAutofit/>
        </a:bodyPr>
        <a:lstStyle/>
        <a:p>
          <a:pPr marL="0" lvl="0" indent="0" algn="l" defTabSz="1422400">
            <a:lnSpc>
              <a:spcPct val="90000"/>
            </a:lnSpc>
            <a:spcBef>
              <a:spcPct val="0"/>
            </a:spcBef>
            <a:spcAft>
              <a:spcPct val="35000"/>
            </a:spcAft>
            <a:buNone/>
          </a:pPr>
          <a:r>
            <a:rPr lang="zh-CN" altLang="en-US" sz="3200" kern="1200" dirty="0"/>
            <a:t>课程回顾</a:t>
          </a:r>
        </a:p>
      </dsp:txBody>
      <dsp:txXfrm>
        <a:off x="249620" y="47332"/>
        <a:ext cx="2987436" cy="586034"/>
      </dsp:txXfrm>
    </dsp:sp>
    <dsp:sp modelId="{B7EE5C03-CFB7-DD49-A538-2157EBE30B9F}">
      <dsp:nvSpPr>
        <dsp:cNvPr id="0" name=""/>
        <dsp:cNvSpPr/>
      </dsp:nvSpPr>
      <dsp:spPr>
        <a:xfrm>
          <a:off x="0" y="1338269"/>
          <a:ext cx="4358346" cy="1732500"/>
        </a:xfrm>
        <a:prstGeom prst="rect">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38256" tIns="458216" rIns="338256" bIns="227584" numCol="1" spcCol="1270" anchor="t" anchorCtr="0">
          <a:noAutofit/>
        </a:bodyPr>
        <a:lstStyle/>
        <a:p>
          <a:pPr marL="285750" lvl="1" indent="-285750" algn="l" defTabSz="1422400">
            <a:lnSpc>
              <a:spcPct val="90000"/>
            </a:lnSpc>
            <a:spcBef>
              <a:spcPct val="0"/>
            </a:spcBef>
            <a:spcAft>
              <a:spcPct val="15000"/>
            </a:spcAft>
            <a:buChar char="•"/>
          </a:pPr>
          <a:r>
            <a:rPr lang="en-US" altLang="zh-CN" sz="3200" kern="1200" dirty="0" err="1"/>
            <a:t>Mergesort</a:t>
          </a:r>
          <a:endParaRPr lang="zh-CN" altLang="en-US" sz="3200" kern="1200" dirty="0"/>
        </a:p>
        <a:p>
          <a:pPr marL="285750" lvl="1" indent="-285750" algn="l" defTabSz="1422400">
            <a:lnSpc>
              <a:spcPct val="90000"/>
            </a:lnSpc>
            <a:spcBef>
              <a:spcPct val="0"/>
            </a:spcBef>
            <a:spcAft>
              <a:spcPct val="15000"/>
            </a:spcAft>
            <a:buChar char="•"/>
          </a:pPr>
          <a:r>
            <a:rPr lang="zh-CN" altLang="en-US" sz="3200" kern="1200" dirty="0"/>
            <a:t>查找逆序对</a:t>
          </a:r>
        </a:p>
      </dsp:txBody>
      <dsp:txXfrm>
        <a:off x="0" y="1338269"/>
        <a:ext cx="4358346" cy="1732500"/>
      </dsp:txXfrm>
    </dsp:sp>
    <dsp:sp modelId="{BCD2FB60-E653-484B-9F48-974D8DCA85A0}">
      <dsp:nvSpPr>
        <dsp:cNvPr id="0" name=""/>
        <dsp:cNvSpPr/>
      </dsp:nvSpPr>
      <dsp:spPr>
        <a:xfrm>
          <a:off x="217917" y="1013549"/>
          <a:ext cx="3050842" cy="64944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5315" tIns="0" rIns="115315" bIns="0" numCol="1" spcCol="1270" anchor="ctr" anchorCtr="0">
          <a:noAutofit/>
        </a:bodyPr>
        <a:lstStyle/>
        <a:p>
          <a:pPr marL="0" lvl="0" indent="0" algn="l" defTabSz="1422400">
            <a:lnSpc>
              <a:spcPct val="90000"/>
            </a:lnSpc>
            <a:spcBef>
              <a:spcPct val="0"/>
            </a:spcBef>
            <a:spcAft>
              <a:spcPct val="35000"/>
            </a:spcAft>
            <a:buNone/>
          </a:pPr>
          <a:r>
            <a:rPr lang="zh-CN" altLang="en-US" sz="3200" kern="1200" dirty="0"/>
            <a:t>分治算法</a:t>
          </a:r>
        </a:p>
      </dsp:txBody>
      <dsp:txXfrm>
        <a:off x="249620" y="1045252"/>
        <a:ext cx="2987436" cy="586034"/>
      </dsp:txXfrm>
    </dsp:sp>
    <dsp:sp modelId="{5694EDA9-494A-1944-BC90-4DD73BF97F9A}">
      <dsp:nvSpPr>
        <dsp:cNvPr id="0" name=""/>
        <dsp:cNvSpPr/>
      </dsp:nvSpPr>
      <dsp:spPr>
        <a:xfrm>
          <a:off x="0" y="3514289"/>
          <a:ext cx="4358346" cy="2148300"/>
        </a:xfrm>
        <a:prstGeom prst="rect">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38256" tIns="458216" rIns="338256" bIns="199136" numCol="1" spcCol="1270" anchor="t" anchorCtr="0">
          <a:noAutofit/>
        </a:bodyPr>
        <a:lstStyle/>
        <a:p>
          <a:pPr marL="285750" lvl="1" indent="-285750" algn="l" defTabSz="1244600">
            <a:lnSpc>
              <a:spcPct val="90000"/>
            </a:lnSpc>
            <a:spcBef>
              <a:spcPct val="0"/>
            </a:spcBef>
            <a:spcAft>
              <a:spcPct val="15000"/>
            </a:spcAft>
            <a:buChar char="•"/>
          </a:pPr>
          <a:r>
            <a:rPr lang="zh-CN" altLang="en-US" sz="2800" kern="1200" dirty="0"/>
            <a:t>基于递归树分析</a:t>
          </a:r>
        </a:p>
        <a:p>
          <a:pPr marL="285750" lvl="1" indent="-285750" algn="l" defTabSz="1244600">
            <a:lnSpc>
              <a:spcPct val="90000"/>
            </a:lnSpc>
            <a:spcBef>
              <a:spcPct val="0"/>
            </a:spcBef>
            <a:spcAft>
              <a:spcPct val="15000"/>
            </a:spcAft>
            <a:buChar char="•"/>
          </a:pPr>
          <a:r>
            <a:rPr lang="zh-CN" altLang="en-US" sz="2800" kern="1200" dirty="0"/>
            <a:t>基于主定理</a:t>
          </a:r>
        </a:p>
        <a:p>
          <a:pPr marL="285750" lvl="1" indent="-285750" algn="l" defTabSz="1244600">
            <a:lnSpc>
              <a:spcPct val="90000"/>
            </a:lnSpc>
            <a:spcBef>
              <a:spcPct val="0"/>
            </a:spcBef>
            <a:spcAft>
              <a:spcPct val="15000"/>
            </a:spcAft>
            <a:buChar char="•"/>
          </a:pPr>
          <a:r>
            <a:rPr lang="zh-CN" altLang="en-US" sz="2800" kern="1200" dirty="0"/>
            <a:t>基于替换法证明</a:t>
          </a:r>
        </a:p>
      </dsp:txBody>
      <dsp:txXfrm>
        <a:off x="0" y="3514289"/>
        <a:ext cx="4358346" cy="2148300"/>
      </dsp:txXfrm>
    </dsp:sp>
    <dsp:sp modelId="{61377801-4F2D-5841-8BD0-6FFD1A6AC4DA}">
      <dsp:nvSpPr>
        <dsp:cNvPr id="0" name=""/>
        <dsp:cNvSpPr/>
      </dsp:nvSpPr>
      <dsp:spPr>
        <a:xfrm>
          <a:off x="217917" y="3189569"/>
          <a:ext cx="3050842" cy="649440"/>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5315" tIns="0" rIns="115315" bIns="0" numCol="1" spcCol="1270" anchor="ctr" anchorCtr="0">
          <a:noAutofit/>
        </a:bodyPr>
        <a:lstStyle/>
        <a:p>
          <a:pPr marL="0" lvl="0" indent="0" algn="l" defTabSz="1066800">
            <a:lnSpc>
              <a:spcPct val="90000"/>
            </a:lnSpc>
            <a:spcBef>
              <a:spcPct val="0"/>
            </a:spcBef>
            <a:spcAft>
              <a:spcPct val="35000"/>
            </a:spcAft>
            <a:buNone/>
          </a:pPr>
          <a:r>
            <a:rPr lang="zh-CN" altLang="en-US" sz="2400" b="1" kern="1200" dirty="0"/>
            <a:t>基于递推关系式的复杂性分析</a:t>
          </a:r>
        </a:p>
      </dsp:txBody>
      <dsp:txXfrm>
        <a:off x="249620" y="3221272"/>
        <a:ext cx="2987436" cy="58603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1AFC4A-488A-4845-9A2F-96AE71572ED7}">
      <dsp:nvSpPr>
        <dsp:cNvPr id="0" name=""/>
        <dsp:cNvSpPr/>
      </dsp:nvSpPr>
      <dsp:spPr>
        <a:xfrm>
          <a:off x="0" y="340349"/>
          <a:ext cx="4358346" cy="55440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1EFD792-338F-A647-94B3-AA6739051C05}">
      <dsp:nvSpPr>
        <dsp:cNvPr id="0" name=""/>
        <dsp:cNvSpPr/>
      </dsp:nvSpPr>
      <dsp:spPr>
        <a:xfrm>
          <a:off x="217917" y="15629"/>
          <a:ext cx="3050842" cy="64944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5315" tIns="0" rIns="115315" bIns="0" numCol="1" spcCol="1270" anchor="ctr" anchorCtr="0">
          <a:noAutofit/>
        </a:bodyPr>
        <a:lstStyle/>
        <a:p>
          <a:pPr marL="0" lvl="0" indent="0" algn="l" defTabSz="1422400">
            <a:lnSpc>
              <a:spcPct val="90000"/>
            </a:lnSpc>
            <a:spcBef>
              <a:spcPct val="0"/>
            </a:spcBef>
            <a:spcAft>
              <a:spcPct val="35000"/>
            </a:spcAft>
            <a:buNone/>
          </a:pPr>
          <a:r>
            <a:rPr lang="zh-CN" altLang="en-US" sz="3200" kern="1200" dirty="0"/>
            <a:t>课程回顾</a:t>
          </a:r>
        </a:p>
      </dsp:txBody>
      <dsp:txXfrm>
        <a:off x="249620" y="47332"/>
        <a:ext cx="2987436" cy="586034"/>
      </dsp:txXfrm>
    </dsp:sp>
    <dsp:sp modelId="{B7EE5C03-CFB7-DD49-A538-2157EBE30B9F}">
      <dsp:nvSpPr>
        <dsp:cNvPr id="0" name=""/>
        <dsp:cNvSpPr/>
      </dsp:nvSpPr>
      <dsp:spPr>
        <a:xfrm>
          <a:off x="0" y="1338269"/>
          <a:ext cx="4358346" cy="1732500"/>
        </a:xfrm>
        <a:prstGeom prst="rect">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38256" tIns="458216" rIns="338256" bIns="227584" numCol="1" spcCol="1270" anchor="t" anchorCtr="0">
          <a:noAutofit/>
        </a:bodyPr>
        <a:lstStyle/>
        <a:p>
          <a:pPr marL="285750" lvl="1" indent="-285750" algn="l" defTabSz="1422400">
            <a:lnSpc>
              <a:spcPct val="90000"/>
            </a:lnSpc>
            <a:spcBef>
              <a:spcPct val="0"/>
            </a:spcBef>
            <a:spcAft>
              <a:spcPct val="15000"/>
            </a:spcAft>
            <a:buChar char="•"/>
          </a:pPr>
          <a:r>
            <a:rPr lang="en-US" altLang="zh-CN" sz="3200" kern="1200" dirty="0" err="1"/>
            <a:t>Mergesort</a:t>
          </a:r>
          <a:endParaRPr lang="zh-CN" altLang="en-US" sz="3200" kern="1200" dirty="0"/>
        </a:p>
        <a:p>
          <a:pPr marL="285750" lvl="1" indent="-285750" algn="l" defTabSz="1422400">
            <a:lnSpc>
              <a:spcPct val="90000"/>
            </a:lnSpc>
            <a:spcBef>
              <a:spcPct val="0"/>
            </a:spcBef>
            <a:spcAft>
              <a:spcPct val="15000"/>
            </a:spcAft>
            <a:buChar char="•"/>
          </a:pPr>
          <a:r>
            <a:rPr lang="zh-CN" altLang="en-US" sz="3200" kern="1200" dirty="0"/>
            <a:t>查找逆序对</a:t>
          </a:r>
        </a:p>
      </dsp:txBody>
      <dsp:txXfrm>
        <a:off x="0" y="1338269"/>
        <a:ext cx="4358346" cy="1732500"/>
      </dsp:txXfrm>
    </dsp:sp>
    <dsp:sp modelId="{BCD2FB60-E653-484B-9F48-974D8DCA85A0}">
      <dsp:nvSpPr>
        <dsp:cNvPr id="0" name=""/>
        <dsp:cNvSpPr/>
      </dsp:nvSpPr>
      <dsp:spPr>
        <a:xfrm>
          <a:off x="217917" y="1013549"/>
          <a:ext cx="3050842" cy="64944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5315" tIns="0" rIns="115315" bIns="0" numCol="1" spcCol="1270" anchor="ctr" anchorCtr="0">
          <a:noAutofit/>
        </a:bodyPr>
        <a:lstStyle/>
        <a:p>
          <a:pPr marL="0" lvl="0" indent="0" algn="l" defTabSz="1422400">
            <a:lnSpc>
              <a:spcPct val="90000"/>
            </a:lnSpc>
            <a:spcBef>
              <a:spcPct val="0"/>
            </a:spcBef>
            <a:spcAft>
              <a:spcPct val="35000"/>
            </a:spcAft>
            <a:buNone/>
          </a:pPr>
          <a:r>
            <a:rPr lang="zh-CN" altLang="en-US" sz="3200" kern="1200" dirty="0"/>
            <a:t>分治算法</a:t>
          </a:r>
        </a:p>
      </dsp:txBody>
      <dsp:txXfrm>
        <a:off x="249620" y="1045252"/>
        <a:ext cx="2987436" cy="586034"/>
      </dsp:txXfrm>
    </dsp:sp>
    <dsp:sp modelId="{5694EDA9-494A-1944-BC90-4DD73BF97F9A}">
      <dsp:nvSpPr>
        <dsp:cNvPr id="0" name=""/>
        <dsp:cNvSpPr/>
      </dsp:nvSpPr>
      <dsp:spPr>
        <a:xfrm>
          <a:off x="0" y="3514289"/>
          <a:ext cx="4358346" cy="2148300"/>
        </a:xfrm>
        <a:prstGeom prst="rect">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38256" tIns="458216" rIns="338256" bIns="199136" numCol="1" spcCol="1270" anchor="t" anchorCtr="0">
          <a:noAutofit/>
        </a:bodyPr>
        <a:lstStyle/>
        <a:p>
          <a:pPr marL="285750" lvl="1" indent="-285750" algn="l" defTabSz="1244600">
            <a:lnSpc>
              <a:spcPct val="90000"/>
            </a:lnSpc>
            <a:spcBef>
              <a:spcPct val="0"/>
            </a:spcBef>
            <a:spcAft>
              <a:spcPct val="15000"/>
            </a:spcAft>
            <a:buChar char="•"/>
          </a:pPr>
          <a:r>
            <a:rPr lang="zh-CN" altLang="en-US" sz="2800" kern="1200" dirty="0"/>
            <a:t>基于递归树分析</a:t>
          </a:r>
        </a:p>
        <a:p>
          <a:pPr marL="285750" lvl="1" indent="-285750" algn="l" defTabSz="1244600">
            <a:lnSpc>
              <a:spcPct val="90000"/>
            </a:lnSpc>
            <a:spcBef>
              <a:spcPct val="0"/>
            </a:spcBef>
            <a:spcAft>
              <a:spcPct val="15000"/>
            </a:spcAft>
            <a:buChar char="•"/>
          </a:pPr>
          <a:r>
            <a:rPr lang="zh-CN" altLang="en-US" sz="2800" kern="1200" dirty="0"/>
            <a:t>基于主定理</a:t>
          </a:r>
        </a:p>
        <a:p>
          <a:pPr marL="285750" lvl="1" indent="-285750" algn="l" defTabSz="1244600">
            <a:lnSpc>
              <a:spcPct val="90000"/>
            </a:lnSpc>
            <a:spcBef>
              <a:spcPct val="0"/>
            </a:spcBef>
            <a:spcAft>
              <a:spcPct val="15000"/>
            </a:spcAft>
            <a:buChar char="•"/>
          </a:pPr>
          <a:r>
            <a:rPr lang="zh-CN" altLang="en-US" sz="2800" kern="1200" dirty="0"/>
            <a:t>基于替换法证明</a:t>
          </a:r>
        </a:p>
      </dsp:txBody>
      <dsp:txXfrm>
        <a:off x="0" y="3514289"/>
        <a:ext cx="4358346" cy="2148300"/>
      </dsp:txXfrm>
    </dsp:sp>
    <dsp:sp modelId="{61377801-4F2D-5841-8BD0-6FFD1A6AC4DA}">
      <dsp:nvSpPr>
        <dsp:cNvPr id="0" name=""/>
        <dsp:cNvSpPr/>
      </dsp:nvSpPr>
      <dsp:spPr>
        <a:xfrm>
          <a:off x="217917" y="3189569"/>
          <a:ext cx="3571132" cy="649440"/>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5315" tIns="0" rIns="115315" bIns="0" numCol="1" spcCol="1270" anchor="ctr" anchorCtr="0">
          <a:noAutofit/>
        </a:bodyPr>
        <a:lstStyle/>
        <a:p>
          <a:pPr marL="0" lvl="0" indent="0" algn="l" defTabSz="1066800">
            <a:lnSpc>
              <a:spcPct val="90000"/>
            </a:lnSpc>
            <a:spcBef>
              <a:spcPct val="0"/>
            </a:spcBef>
            <a:spcAft>
              <a:spcPct val="35000"/>
            </a:spcAft>
            <a:buNone/>
          </a:pPr>
          <a:r>
            <a:rPr lang="zh-CN" altLang="en-US" sz="2400" b="1" kern="1200" dirty="0"/>
            <a:t>递推关系式复杂性分析</a:t>
          </a:r>
        </a:p>
      </dsp:txBody>
      <dsp:txXfrm>
        <a:off x="249620" y="3221272"/>
        <a:ext cx="3507726" cy="58603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1AFC4A-488A-4845-9A2F-96AE71572ED7}">
      <dsp:nvSpPr>
        <dsp:cNvPr id="0" name=""/>
        <dsp:cNvSpPr/>
      </dsp:nvSpPr>
      <dsp:spPr>
        <a:xfrm>
          <a:off x="0" y="268326"/>
          <a:ext cx="4358346" cy="42840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1EFD792-338F-A647-94B3-AA6739051C05}">
      <dsp:nvSpPr>
        <dsp:cNvPr id="0" name=""/>
        <dsp:cNvSpPr/>
      </dsp:nvSpPr>
      <dsp:spPr>
        <a:xfrm>
          <a:off x="217917" y="17406"/>
          <a:ext cx="3050842" cy="50184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5315" tIns="0" rIns="115315" bIns="0" numCol="1" spcCol="1270" anchor="ctr" anchorCtr="0">
          <a:noAutofit/>
        </a:bodyPr>
        <a:lstStyle/>
        <a:p>
          <a:pPr marL="0" lvl="0" indent="0" algn="l" defTabSz="1244600">
            <a:lnSpc>
              <a:spcPct val="90000"/>
            </a:lnSpc>
            <a:spcBef>
              <a:spcPct val="0"/>
            </a:spcBef>
            <a:spcAft>
              <a:spcPct val="35000"/>
            </a:spcAft>
            <a:buNone/>
          </a:pPr>
          <a:r>
            <a:rPr lang="zh-CN" altLang="en-US" sz="2800" kern="1200" dirty="0"/>
            <a:t>课程回顾</a:t>
          </a:r>
        </a:p>
      </dsp:txBody>
      <dsp:txXfrm>
        <a:off x="242415" y="41904"/>
        <a:ext cx="3001846" cy="452844"/>
      </dsp:txXfrm>
    </dsp:sp>
    <dsp:sp modelId="{B7EE5C03-CFB7-DD49-A538-2157EBE30B9F}">
      <dsp:nvSpPr>
        <dsp:cNvPr id="0" name=""/>
        <dsp:cNvSpPr/>
      </dsp:nvSpPr>
      <dsp:spPr>
        <a:xfrm>
          <a:off x="0" y="1039446"/>
          <a:ext cx="4358346" cy="1472625"/>
        </a:xfrm>
        <a:prstGeom prst="rect">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38256" tIns="354076" rIns="338256" bIns="199136" numCol="1" spcCol="1270" anchor="t" anchorCtr="0">
          <a:noAutofit/>
        </a:bodyPr>
        <a:lstStyle/>
        <a:p>
          <a:pPr marL="285750" lvl="1" indent="-285750" algn="l" defTabSz="1244600">
            <a:lnSpc>
              <a:spcPct val="90000"/>
            </a:lnSpc>
            <a:spcBef>
              <a:spcPct val="0"/>
            </a:spcBef>
            <a:spcAft>
              <a:spcPct val="15000"/>
            </a:spcAft>
            <a:buChar char="•"/>
          </a:pPr>
          <a:r>
            <a:rPr lang="en-US" altLang="zh-CN" sz="2800" kern="1200" dirty="0" err="1"/>
            <a:t>Mergesort</a:t>
          </a:r>
          <a:endParaRPr lang="zh-CN" altLang="en-US" sz="2800" kern="1200" dirty="0"/>
        </a:p>
        <a:p>
          <a:pPr marL="285750" lvl="1" indent="-285750" algn="l" defTabSz="1244600">
            <a:lnSpc>
              <a:spcPct val="90000"/>
            </a:lnSpc>
            <a:spcBef>
              <a:spcPct val="0"/>
            </a:spcBef>
            <a:spcAft>
              <a:spcPct val="15000"/>
            </a:spcAft>
            <a:buChar char="•"/>
          </a:pPr>
          <a:r>
            <a:rPr lang="zh-CN" altLang="en-US" sz="2800" kern="1200" dirty="0"/>
            <a:t>查找逆序对</a:t>
          </a:r>
        </a:p>
      </dsp:txBody>
      <dsp:txXfrm>
        <a:off x="0" y="1039446"/>
        <a:ext cx="4358346" cy="1472625"/>
      </dsp:txXfrm>
    </dsp:sp>
    <dsp:sp modelId="{BCD2FB60-E653-484B-9F48-974D8DCA85A0}">
      <dsp:nvSpPr>
        <dsp:cNvPr id="0" name=""/>
        <dsp:cNvSpPr/>
      </dsp:nvSpPr>
      <dsp:spPr>
        <a:xfrm>
          <a:off x="217917" y="788526"/>
          <a:ext cx="3050842" cy="50184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5315" tIns="0" rIns="115315" bIns="0" numCol="1" spcCol="1270" anchor="ctr" anchorCtr="0">
          <a:noAutofit/>
        </a:bodyPr>
        <a:lstStyle/>
        <a:p>
          <a:pPr marL="0" lvl="0" indent="0" algn="l" defTabSz="1244600">
            <a:lnSpc>
              <a:spcPct val="90000"/>
            </a:lnSpc>
            <a:spcBef>
              <a:spcPct val="0"/>
            </a:spcBef>
            <a:spcAft>
              <a:spcPct val="35000"/>
            </a:spcAft>
            <a:buNone/>
          </a:pPr>
          <a:r>
            <a:rPr lang="zh-CN" altLang="en-US" sz="2800" kern="1200" dirty="0"/>
            <a:t>分治算法</a:t>
          </a:r>
        </a:p>
      </dsp:txBody>
      <dsp:txXfrm>
        <a:off x="242415" y="813024"/>
        <a:ext cx="3001846" cy="452844"/>
      </dsp:txXfrm>
    </dsp:sp>
    <dsp:sp modelId="{5694EDA9-494A-1944-BC90-4DD73BF97F9A}">
      <dsp:nvSpPr>
        <dsp:cNvPr id="0" name=""/>
        <dsp:cNvSpPr/>
      </dsp:nvSpPr>
      <dsp:spPr>
        <a:xfrm>
          <a:off x="0" y="2854791"/>
          <a:ext cx="4358346" cy="2034900"/>
        </a:xfrm>
        <a:prstGeom prst="rect">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38256" tIns="354076" rIns="338256" bIns="199136" numCol="1" spcCol="1270" anchor="t" anchorCtr="0">
          <a:noAutofit/>
        </a:bodyPr>
        <a:lstStyle/>
        <a:p>
          <a:pPr marL="285750" lvl="1" indent="-285750" algn="l" defTabSz="1244600">
            <a:lnSpc>
              <a:spcPct val="90000"/>
            </a:lnSpc>
            <a:spcBef>
              <a:spcPct val="0"/>
            </a:spcBef>
            <a:spcAft>
              <a:spcPct val="15000"/>
            </a:spcAft>
            <a:buChar char="•"/>
          </a:pPr>
          <a:r>
            <a:rPr lang="zh-CN" altLang="en-US" sz="2800" kern="1200" dirty="0"/>
            <a:t>基于递归树分析</a:t>
          </a:r>
        </a:p>
        <a:p>
          <a:pPr marL="285750" lvl="1" indent="-285750" algn="l" defTabSz="1244600">
            <a:lnSpc>
              <a:spcPct val="90000"/>
            </a:lnSpc>
            <a:spcBef>
              <a:spcPct val="0"/>
            </a:spcBef>
            <a:spcAft>
              <a:spcPct val="15000"/>
            </a:spcAft>
            <a:buChar char="•"/>
          </a:pPr>
          <a:r>
            <a:rPr lang="zh-CN" altLang="en-US" sz="2800" kern="1200" dirty="0"/>
            <a:t>基于主定理</a:t>
          </a:r>
        </a:p>
        <a:p>
          <a:pPr marL="285750" lvl="1" indent="-285750" algn="l" defTabSz="1244600">
            <a:lnSpc>
              <a:spcPct val="90000"/>
            </a:lnSpc>
            <a:spcBef>
              <a:spcPct val="0"/>
            </a:spcBef>
            <a:spcAft>
              <a:spcPct val="15000"/>
            </a:spcAft>
            <a:buChar char="•"/>
          </a:pPr>
          <a:r>
            <a:rPr lang="zh-CN" altLang="en-US" sz="2800" kern="1200" dirty="0"/>
            <a:t>基于替换法证明</a:t>
          </a:r>
        </a:p>
      </dsp:txBody>
      <dsp:txXfrm>
        <a:off x="0" y="2854791"/>
        <a:ext cx="4358346" cy="2034900"/>
      </dsp:txXfrm>
    </dsp:sp>
    <dsp:sp modelId="{61377801-4F2D-5841-8BD0-6FFD1A6AC4DA}">
      <dsp:nvSpPr>
        <dsp:cNvPr id="0" name=""/>
        <dsp:cNvSpPr/>
      </dsp:nvSpPr>
      <dsp:spPr>
        <a:xfrm>
          <a:off x="217917" y="2603871"/>
          <a:ext cx="3571132" cy="501840"/>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5315" tIns="0" rIns="115315" bIns="0" numCol="1" spcCol="1270" anchor="ctr" anchorCtr="0">
          <a:noAutofit/>
        </a:bodyPr>
        <a:lstStyle/>
        <a:p>
          <a:pPr marL="0" lvl="0" indent="0" algn="l" defTabSz="1066800">
            <a:lnSpc>
              <a:spcPct val="90000"/>
            </a:lnSpc>
            <a:spcBef>
              <a:spcPct val="0"/>
            </a:spcBef>
            <a:spcAft>
              <a:spcPct val="35000"/>
            </a:spcAft>
            <a:buNone/>
          </a:pPr>
          <a:r>
            <a:rPr lang="zh-CN" altLang="en-US" sz="2400" b="1" kern="1200" dirty="0"/>
            <a:t>递推关系式复杂性分析</a:t>
          </a:r>
        </a:p>
      </dsp:txBody>
      <dsp:txXfrm>
        <a:off x="242415" y="2628369"/>
        <a:ext cx="3522136" cy="452844"/>
      </dsp:txXfrm>
    </dsp:sp>
    <dsp:sp modelId="{57C017A7-DEB1-154D-9C19-684050331D08}">
      <dsp:nvSpPr>
        <dsp:cNvPr id="0" name=""/>
        <dsp:cNvSpPr/>
      </dsp:nvSpPr>
      <dsp:spPr>
        <a:xfrm>
          <a:off x="0" y="5232412"/>
          <a:ext cx="4358346" cy="428400"/>
        </a:xfrm>
        <a:prstGeom prst="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4D0388E-713F-F741-BA65-32CDB73013B1}">
      <dsp:nvSpPr>
        <dsp:cNvPr id="0" name=""/>
        <dsp:cNvSpPr/>
      </dsp:nvSpPr>
      <dsp:spPr>
        <a:xfrm>
          <a:off x="217917" y="4981492"/>
          <a:ext cx="3050842" cy="50184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5315" tIns="0" rIns="115315" bIns="0" numCol="1" spcCol="1270" anchor="ctr" anchorCtr="0">
          <a:noAutofit/>
        </a:bodyPr>
        <a:lstStyle/>
        <a:p>
          <a:pPr marL="0" lvl="0" indent="0" algn="l" defTabSz="1066800">
            <a:lnSpc>
              <a:spcPct val="90000"/>
            </a:lnSpc>
            <a:spcBef>
              <a:spcPct val="0"/>
            </a:spcBef>
            <a:spcAft>
              <a:spcPct val="35000"/>
            </a:spcAft>
            <a:buNone/>
          </a:pPr>
          <a:r>
            <a:rPr lang="zh-CN" altLang="en-US" sz="2400" kern="1200" dirty="0"/>
            <a:t>常见的分治递归算法</a:t>
          </a:r>
        </a:p>
      </dsp:txBody>
      <dsp:txXfrm>
        <a:off x="242415" y="5005990"/>
        <a:ext cx="3001846" cy="452844"/>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2"/>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2"/>
            <a:ext cx="2971800" cy="458788"/>
          </a:xfrm>
          <a:prstGeom prst="rect">
            <a:avLst/>
          </a:prstGeom>
        </p:spPr>
        <p:txBody>
          <a:bodyPr vert="horz" lIns="91440" tIns="45720" rIns="91440" bIns="45720" rtlCol="0"/>
          <a:lstStyle>
            <a:lvl1pPr algn="r">
              <a:defRPr sz="1200"/>
            </a:lvl1pPr>
          </a:lstStyle>
          <a:p>
            <a:fld id="{C797F3A1-AF70-BD4C-B756-1DE2338E0B24}" type="datetimeFigureOut">
              <a:rPr kumimoji="1" lang="zh-CN" altLang="en-US" smtClean="0"/>
              <a:t>2024/2/27</a:t>
            </a:fld>
            <a:endParaRPr kumimoji="1"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49"/>
            <a:ext cx="5486400" cy="3600451"/>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460AB5B-E5F0-5B41-BF71-A1F942923685}" type="slidenum">
              <a:rPr kumimoji="1" lang="zh-CN" altLang="en-US" smtClean="0"/>
              <a:t>‹#›</a:t>
            </a:fld>
            <a:endParaRPr kumimoji="1" lang="zh-CN" altLang="en-US"/>
          </a:p>
        </p:txBody>
      </p:sp>
    </p:spTree>
    <p:extLst>
      <p:ext uri="{BB962C8B-B14F-4D97-AF65-F5344CB8AC3E}">
        <p14:creationId xmlns:p14="http://schemas.microsoft.com/office/powerpoint/2010/main" val="18151326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5" name="PlaceHolder 1"/>
          <p:cNvSpPr>
            <a:spLocks noGrp="1" noRot="1" noChangeAspect="1"/>
          </p:cNvSpPr>
          <p:nvPr>
            <p:ph type="sldImg"/>
          </p:nvPr>
        </p:nvSpPr>
        <p:spPr>
          <a:xfrm>
            <a:off x="992188" y="768350"/>
            <a:ext cx="5114925" cy="3836988"/>
          </a:xfrm>
          <a:prstGeom prst="rect">
            <a:avLst/>
          </a:prstGeom>
        </p:spPr>
      </p:sp>
      <p:sp>
        <p:nvSpPr>
          <p:cNvPr id="366" name="PlaceHolder 2"/>
          <p:cNvSpPr>
            <a:spLocks noGrp="1"/>
          </p:cNvSpPr>
          <p:nvPr>
            <p:ph type="body"/>
          </p:nvPr>
        </p:nvSpPr>
        <p:spPr>
          <a:xfrm>
            <a:off x="709920" y="4861440"/>
            <a:ext cx="5679000" cy="4605120"/>
          </a:xfrm>
          <a:prstGeom prst="rect">
            <a:avLst/>
          </a:prstGeom>
        </p:spPr>
        <p:txBody>
          <a:bodyPr lIns="99000" tIns="49680" rIns="99000" bIns="49680"/>
          <a:lstStyle/>
          <a:p>
            <a:endParaRPr lang="en-US" sz="2000" b="0" strike="noStrike" spc="-1">
              <a:latin typeface="Arial" panose="020B0604020202020204"/>
            </a:endParaRPr>
          </a:p>
        </p:txBody>
      </p:sp>
      <p:sp>
        <p:nvSpPr>
          <p:cNvPr id="367" name="TextShape 3"/>
          <p:cNvSpPr txBox="1"/>
          <p:nvPr/>
        </p:nvSpPr>
        <p:spPr>
          <a:xfrm>
            <a:off x="4021200" y="9721080"/>
            <a:ext cx="3075840" cy="511200"/>
          </a:xfrm>
          <a:prstGeom prst="rect">
            <a:avLst/>
          </a:prstGeom>
          <a:noFill/>
          <a:ln>
            <a:noFill/>
          </a:ln>
        </p:spPr>
        <p:txBody>
          <a:bodyPr lIns="99000" tIns="49680" rIns="99000" bIns="49680" anchor="b"/>
          <a:lstStyle/>
          <a:p>
            <a:pPr algn="r">
              <a:lnSpc>
                <a:spcPct val="100000"/>
              </a:lnSpc>
            </a:pPr>
            <a:fld id="{1A4C2E56-843F-4979-85CF-0E161063E7FB}" type="slidenum">
              <a:rPr lang="en-US" sz="1300" b="0" strike="noStrike" spc="-1">
                <a:solidFill>
                  <a:srgbClr val="000000"/>
                </a:solidFill>
                <a:latin typeface="+mn-lt"/>
                <a:ea typeface="+mn-ea"/>
              </a:rPr>
              <a:t>1</a:t>
            </a:fld>
            <a:endParaRPr lang="en-US" sz="1300" b="0" strike="noStrike" spc="-1">
              <a:latin typeface="Times New Roman" panose="02020603050405020304"/>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8460AB5B-E5F0-5B41-BF71-A1F942923685}" type="slidenum">
              <a:rPr kumimoji="1" lang="zh-CN" altLang="en-US" smtClean="0"/>
              <a:t>71</a:t>
            </a:fld>
            <a:endParaRPr kumimoji="1" lang="zh-CN" altLang="en-US"/>
          </a:p>
        </p:txBody>
      </p:sp>
    </p:spTree>
    <p:extLst>
      <p:ext uri="{BB962C8B-B14F-4D97-AF65-F5344CB8AC3E}">
        <p14:creationId xmlns:p14="http://schemas.microsoft.com/office/powerpoint/2010/main" val="26832365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8460AB5B-E5F0-5B41-BF71-A1F942923685}" type="slidenum">
              <a:rPr kumimoji="1" lang="zh-CN" altLang="en-US" smtClean="0"/>
              <a:t>72</a:t>
            </a:fld>
            <a:endParaRPr kumimoji="1" lang="zh-CN" altLang="en-US"/>
          </a:p>
        </p:txBody>
      </p:sp>
    </p:spTree>
    <p:extLst>
      <p:ext uri="{BB962C8B-B14F-4D97-AF65-F5344CB8AC3E}">
        <p14:creationId xmlns:p14="http://schemas.microsoft.com/office/powerpoint/2010/main" val="40450697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08075" y="812800"/>
            <a:ext cx="5343525" cy="4008438"/>
          </a:xfrm>
        </p:spPr>
      </p:sp>
      <p:sp>
        <p:nvSpPr>
          <p:cNvPr id="3" name="备注占位符 2"/>
          <p:cNvSpPr>
            <a:spLocks noGrp="1"/>
          </p:cNvSpPr>
          <p:nvPr>
            <p:ph type="body" idx="1"/>
          </p:nvPr>
        </p:nvSpPr>
        <p:spPr/>
        <p:txBody>
          <a:bodyPr/>
          <a:lstStyle/>
          <a:p>
            <a:r>
              <a:rPr kumimoji="1" lang="en-US" altLang="zh-CN" dirty="0"/>
              <a:t>F=10^(-11n)</a:t>
            </a:r>
            <a:r>
              <a:rPr kumimoji="1" lang="zh-CN" altLang="en-US" dirty="0"/>
              <a:t>  </a:t>
            </a:r>
            <a:r>
              <a:rPr kumimoji="1" lang="en-US" altLang="zh-CN" dirty="0"/>
              <a:t>g=10^n</a:t>
            </a:r>
            <a:endParaRPr kumimoji="1" lang="zh-CN" altLang="en-US" dirty="0"/>
          </a:p>
        </p:txBody>
      </p:sp>
      <p:sp>
        <p:nvSpPr>
          <p:cNvPr id="4" name="灯片编号占位符 3"/>
          <p:cNvSpPr>
            <a:spLocks noGrp="1"/>
          </p:cNvSpPr>
          <p:nvPr>
            <p:ph type="sldNum"/>
          </p:nvPr>
        </p:nvSpPr>
        <p:spPr/>
        <p:txBody>
          <a:bodyPr/>
          <a:lstStyle/>
          <a:p>
            <a:pPr algn="r"/>
            <a:fld id="{1A0E4D9A-8ACD-4E35-BCFC-1B7C3D29EDC9}" type="slidenum">
              <a:rPr lang="en-US" sz="1400" b="0" strike="noStrike" spc="-1" smtClean="0">
                <a:latin typeface="Times New Roman" panose="02020603050405020304"/>
              </a:rPr>
              <a:t>3</a:t>
            </a:fld>
            <a:endParaRPr lang="en-US" sz="1400" b="0" strike="noStrike" spc="-1">
              <a:latin typeface="Times New Roman" panose="02020603050405020304"/>
            </a:endParaRPr>
          </a:p>
        </p:txBody>
      </p:sp>
    </p:spTree>
    <p:extLst>
      <p:ext uri="{BB962C8B-B14F-4D97-AF65-F5344CB8AC3E}">
        <p14:creationId xmlns:p14="http://schemas.microsoft.com/office/powerpoint/2010/main" val="23760068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09663" y="812800"/>
            <a:ext cx="5343525" cy="4008438"/>
          </a:xfrm>
        </p:spPr>
      </p:sp>
      <p:sp>
        <p:nvSpPr>
          <p:cNvPr id="3" name="备注占位符 2"/>
          <p:cNvSpPr>
            <a:spLocks noGrp="1"/>
          </p:cNvSpPr>
          <p:nvPr>
            <p:ph type="body" idx="1"/>
          </p:nvPr>
        </p:nvSpPr>
        <p:spPr/>
        <p:txBody>
          <a:bodyPr/>
          <a:lstStyle/>
          <a:p>
            <a:r>
              <a:rPr kumimoji="1" lang="en-US" altLang="zh-CN" dirty="0"/>
              <a:t>C=2,</a:t>
            </a:r>
            <a:r>
              <a:rPr kumimoji="1" lang="zh-CN" altLang="en-US" dirty="0"/>
              <a:t> </a:t>
            </a:r>
            <a:r>
              <a:rPr kumimoji="1" lang="en-US" altLang="zh-CN" dirty="0"/>
              <a:t>n0=3</a:t>
            </a:r>
          </a:p>
          <a:p>
            <a:r>
              <a:rPr kumimoji="1" lang="en-US" altLang="zh-CN" dirty="0"/>
              <a:t>C=1,</a:t>
            </a:r>
            <a:r>
              <a:rPr kumimoji="1" lang="zh-CN" altLang="en-US" dirty="0"/>
              <a:t> </a:t>
            </a:r>
            <a:r>
              <a:rPr kumimoji="1" lang="en-US" altLang="zh-CN" dirty="0"/>
              <a:t>n0=1;</a:t>
            </a:r>
          </a:p>
          <a:p>
            <a:endParaRPr kumimoji="1" lang="en-US" altLang="zh-CN" dirty="0"/>
          </a:p>
          <a:p>
            <a:r>
              <a:rPr kumimoji="1" lang="en-US" altLang="zh-CN" dirty="0"/>
              <a:t>C=1,</a:t>
            </a:r>
            <a:r>
              <a:rPr kumimoji="1" lang="zh-CN" altLang="en-US" dirty="0"/>
              <a:t> </a:t>
            </a:r>
            <a:r>
              <a:rPr kumimoji="1" lang="en-US" altLang="zh-CN" dirty="0"/>
              <a:t>n0=1</a:t>
            </a:r>
          </a:p>
          <a:p>
            <a:endParaRPr kumimoji="1" lang="zh-CN" altLang="en-US" dirty="0"/>
          </a:p>
        </p:txBody>
      </p:sp>
      <p:sp>
        <p:nvSpPr>
          <p:cNvPr id="4" name="灯片编号占位符 3"/>
          <p:cNvSpPr>
            <a:spLocks noGrp="1"/>
          </p:cNvSpPr>
          <p:nvPr>
            <p:ph type="sldNum"/>
          </p:nvPr>
        </p:nvSpPr>
        <p:spPr/>
        <p:txBody>
          <a:bodyPr/>
          <a:lstStyle/>
          <a:p>
            <a:pPr algn="r"/>
            <a:fld id="{1A0E4D9A-8ACD-4E35-BCFC-1B7C3D29EDC9}" type="slidenum">
              <a:rPr lang="en-US" sz="1400" b="0" strike="noStrike" spc="-1" smtClean="0">
                <a:latin typeface="Times New Roman" panose="02020603050405020304"/>
              </a:rPr>
              <a:t>5</a:t>
            </a:fld>
            <a:endParaRPr lang="en-US" sz="1400" b="0" strike="noStrike" spc="-1">
              <a:latin typeface="Times New Roman" panose="02020603050405020304"/>
            </a:endParaRPr>
          </a:p>
        </p:txBody>
      </p:sp>
    </p:spTree>
    <p:extLst>
      <p:ext uri="{BB962C8B-B14F-4D97-AF65-F5344CB8AC3E}">
        <p14:creationId xmlns:p14="http://schemas.microsoft.com/office/powerpoint/2010/main" val="37781422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9663" y="812800"/>
            <a:ext cx="5343525" cy="4008438"/>
          </a:xfrm>
        </p:spPr>
      </p:sp>
      <p:sp>
        <p:nvSpPr>
          <p:cNvPr id="3" name="Notes Placeholder 2"/>
          <p:cNvSpPr>
            <a:spLocks noGrp="1"/>
          </p:cNvSpPr>
          <p:nvPr>
            <p:ph type="body" idx="1"/>
          </p:nvPr>
        </p:nvSpPr>
        <p:spPr/>
        <p:txBody>
          <a:bodyPr/>
          <a:lstStyle/>
          <a:p>
            <a:r>
              <a:rPr lang="en-US" dirty="0"/>
              <a:t>Okay, this pseudo-code</a:t>
            </a:r>
            <a:r>
              <a:rPr lang="en-US" baseline="0" dirty="0"/>
              <a:t> is actually pretty intuitive, it's follows our </a:t>
            </a:r>
            <a:r>
              <a:rPr lang="en-US" baseline="0" dirty="0" err="1"/>
              <a:t>english</a:t>
            </a:r>
            <a:r>
              <a:rPr lang="en-US" baseline="0" dirty="0"/>
              <a:t> description.</a:t>
            </a:r>
          </a:p>
          <a:p>
            <a:endParaRPr lang="en-US" baseline="0" dirty="0"/>
          </a:p>
          <a:p>
            <a:r>
              <a:rPr lang="en-US" baseline="0" dirty="0"/>
              <a:t>(Question to ponder: what if we wanted to do this in-place?)</a:t>
            </a:r>
            <a:endParaRPr lang="en-US" dirty="0"/>
          </a:p>
        </p:txBody>
      </p:sp>
      <p:sp>
        <p:nvSpPr>
          <p:cNvPr id="4" name="Slide Number Placeholder 3"/>
          <p:cNvSpPr>
            <a:spLocks noGrp="1"/>
          </p:cNvSpPr>
          <p:nvPr>
            <p:ph type="sldNum" sz="quarter" idx="10"/>
          </p:nvPr>
        </p:nvSpPr>
        <p:spPr/>
        <p:txBody>
          <a:bodyPr/>
          <a:lstStyle/>
          <a:p>
            <a:fld id="{726DB9F1-7089-284F-968A-5D7899EE4DC1}" type="slidenum">
              <a:rPr lang="en-US" smtClean="0"/>
              <a:t>9</a:t>
            </a:fld>
            <a:endParaRPr lang="en-US"/>
          </a:p>
        </p:txBody>
      </p:sp>
    </p:spTree>
    <p:extLst>
      <p:ext uri="{BB962C8B-B14F-4D97-AF65-F5344CB8AC3E}">
        <p14:creationId xmlns:p14="http://schemas.microsoft.com/office/powerpoint/2010/main" val="8194113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9663" y="812800"/>
            <a:ext cx="5343525" cy="4008438"/>
          </a:xfrm>
        </p:spPr>
      </p:sp>
      <p:sp>
        <p:nvSpPr>
          <p:cNvPr id="3" name="Notes Placeholder 2"/>
          <p:cNvSpPr>
            <a:spLocks noGrp="1"/>
          </p:cNvSpPr>
          <p:nvPr>
            <p:ph type="body" idx="1"/>
          </p:nvPr>
        </p:nvSpPr>
        <p:spPr/>
        <p:txBody>
          <a:bodyPr/>
          <a:lstStyle/>
          <a:p>
            <a:r>
              <a:rPr lang="en-US" dirty="0"/>
              <a:t>Here's a different way</a:t>
            </a:r>
            <a:r>
              <a:rPr lang="en-US" baseline="0" dirty="0"/>
              <a:t> of looking at merge sort.  Let's take the same example, and think about it in terms of what order the MERGE calls happen in (instead of what order the recursive calls happen in)</a:t>
            </a:r>
            <a:endParaRPr lang="en-US" dirty="0"/>
          </a:p>
        </p:txBody>
      </p:sp>
      <p:sp>
        <p:nvSpPr>
          <p:cNvPr id="4" name="Slide Number Placeholder 3"/>
          <p:cNvSpPr>
            <a:spLocks noGrp="1"/>
          </p:cNvSpPr>
          <p:nvPr>
            <p:ph type="sldNum" sz="quarter" idx="10"/>
          </p:nvPr>
        </p:nvSpPr>
        <p:spPr/>
        <p:txBody>
          <a:bodyPr/>
          <a:lstStyle/>
          <a:p>
            <a:fld id="{726DB9F1-7089-284F-968A-5D7899EE4DC1}" type="slidenum">
              <a:rPr lang="en-US" smtClean="0"/>
              <a:t>12</a:t>
            </a:fld>
            <a:endParaRPr lang="en-US"/>
          </a:p>
        </p:txBody>
      </p:sp>
    </p:spTree>
    <p:extLst>
      <p:ext uri="{BB962C8B-B14F-4D97-AF65-F5344CB8AC3E}">
        <p14:creationId xmlns:p14="http://schemas.microsoft.com/office/powerpoint/2010/main" val="2069147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8460AB5B-E5F0-5B41-BF71-A1F942923685}" type="slidenum">
              <a:rPr kumimoji="1" lang="zh-CN" altLang="en-US" smtClean="0"/>
              <a:t>36</a:t>
            </a:fld>
            <a:endParaRPr kumimoji="1" lang="zh-CN" altLang="en-US"/>
          </a:p>
        </p:txBody>
      </p:sp>
    </p:spTree>
    <p:extLst>
      <p:ext uri="{BB962C8B-B14F-4D97-AF65-F5344CB8AC3E}">
        <p14:creationId xmlns:p14="http://schemas.microsoft.com/office/powerpoint/2010/main" val="10059582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Sum</a:t>
            </a:r>
            <a:r>
              <a:rPr lang="zh-CN" altLang="en-US" dirty="0"/>
              <a:t> </a:t>
            </a:r>
            <a:r>
              <a:rPr lang="en-US" altLang="zh-CN" dirty="0"/>
              <a:t>(</a:t>
            </a:r>
            <a:r>
              <a:rPr lang="en-US" altLang="zh-CN" dirty="0" err="1"/>
              <a:t>q^n</a:t>
            </a:r>
            <a:r>
              <a:rPr lang="en-US" altLang="zh-CN" dirty="0"/>
              <a:t>)=(1-q^n)/(1-q)</a:t>
            </a:r>
            <a:endParaRPr lang="en-US" dirty="0"/>
          </a:p>
        </p:txBody>
      </p:sp>
      <p:sp>
        <p:nvSpPr>
          <p:cNvPr id="4" name="灯片编号占位符 3"/>
          <p:cNvSpPr>
            <a:spLocks noGrp="1"/>
          </p:cNvSpPr>
          <p:nvPr>
            <p:ph type="sldNum" sz="quarter" idx="5"/>
          </p:nvPr>
        </p:nvSpPr>
        <p:spPr/>
        <p:txBody>
          <a:bodyPr/>
          <a:lstStyle/>
          <a:p>
            <a:fld id="{8460AB5B-E5F0-5B41-BF71-A1F942923685}" type="slidenum">
              <a:rPr kumimoji="1" lang="zh-CN" altLang="en-US" smtClean="0"/>
              <a:t>39</a:t>
            </a:fld>
            <a:endParaRPr kumimoji="1" lang="zh-CN" altLang="en-US"/>
          </a:p>
        </p:txBody>
      </p:sp>
    </p:spTree>
    <p:extLst>
      <p:ext uri="{BB962C8B-B14F-4D97-AF65-F5344CB8AC3E}">
        <p14:creationId xmlns:p14="http://schemas.microsoft.com/office/powerpoint/2010/main" val="2023749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8460AB5B-E5F0-5B41-BF71-A1F942923685}" type="slidenum">
              <a:rPr kumimoji="1" lang="zh-CN" altLang="en-US" smtClean="0"/>
              <a:t>48</a:t>
            </a:fld>
            <a:endParaRPr kumimoji="1" lang="zh-CN" altLang="en-US"/>
          </a:p>
        </p:txBody>
      </p:sp>
    </p:spTree>
    <p:extLst>
      <p:ext uri="{BB962C8B-B14F-4D97-AF65-F5344CB8AC3E}">
        <p14:creationId xmlns:p14="http://schemas.microsoft.com/office/powerpoint/2010/main" val="19687317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8460AB5B-E5F0-5B41-BF71-A1F942923685}" type="slidenum">
              <a:rPr kumimoji="1" lang="zh-CN" altLang="en-US" smtClean="0"/>
              <a:t>49</a:t>
            </a:fld>
            <a:endParaRPr kumimoji="1" lang="zh-CN" altLang="en-US"/>
          </a:p>
        </p:txBody>
      </p:sp>
    </p:spTree>
    <p:extLst>
      <p:ext uri="{BB962C8B-B14F-4D97-AF65-F5344CB8AC3E}">
        <p14:creationId xmlns:p14="http://schemas.microsoft.com/office/powerpoint/2010/main" val="40359082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291925BA-3230-7342-8C7C-87109177E366}" type="datetimeFigureOut">
              <a:rPr kumimoji="1" lang="zh-CN" altLang="en-US" smtClean="0"/>
              <a:t>2024/2/27</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BE2A3923-1918-E247-B0F8-E13A50123DCD}" type="slidenum">
              <a:rPr kumimoji="1" lang="zh-CN" altLang="en-US" smtClean="0"/>
              <a:t>‹#›</a:t>
            </a:fld>
            <a:endParaRPr kumimoji="1" lang="zh-CN" altLang="en-US"/>
          </a:p>
        </p:txBody>
      </p:sp>
    </p:spTree>
    <p:extLst>
      <p:ext uri="{BB962C8B-B14F-4D97-AF65-F5344CB8AC3E}">
        <p14:creationId xmlns:p14="http://schemas.microsoft.com/office/powerpoint/2010/main" val="38410626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291925BA-3230-7342-8C7C-87109177E366}" type="datetimeFigureOut">
              <a:rPr kumimoji="1" lang="zh-CN" altLang="en-US" smtClean="0"/>
              <a:t>2024/2/27</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BE2A3923-1918-E247-B0F8-E13A50123DCD}" type="slidenum">
              <a:rPr kumimoji="1" lang="zh-CN" altLang="en-US" smtClean="0"/>
              <a:t>‹#›</a:t>
            </a:fld>
            <a:endParaRPr kumimoji="1" lang="zh-CN" altLang="en-US"/>
          </a:p>
        </p:txBody>
      </p:sp>
    </p:spTree>
    <p:extLst>
      <p:ext uri="{BB962C8B-B14F-4D97-AF65-F5344CB8AC3E}">
        <p14:creationId xmlns:p14="http://schemas.microsoft.com/office/powerpoint/2010/main" val="19382107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291925BA-3230-7342-8C7C-87109177E366}" type="datetimeFigureOut">
              <a:rPr kumimoji="1" lang="zh-CN" altLang="en-US" smtClean="0"/>
              <a:t>2024/2/27</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BE2A3923-1918-E247-B0F8-E13A50123DCD}" type="slidenum">
              <a:rPr kumimoji="1" lang="zh-CN" altLang="en-US" smtClean="0"/>
              <a:t>‹#›</a:t>
            </a:fld>
            <a:endParaRPr kumimoji="1" lang="zh-CN" altLang="en-US"/>
          </a:p>
        </p:txBody>
      </p:sp>
    </p:spTree>
    <p:extLst>
      <p:ext uri="{BB962C8B-B14F-4D97-AF65-F5344CB8AC3E}">
        <p14:creationId xmlns:p14="http://schemas.microsoft.com/office/powerpoint/2010/main" val="409074559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4" name="PlaceHolder 4">
            <a:extLst>
              <a:ext uri="{FF2B5EF4-FFF2-40B4-BE49-F238E27FC236}">
                <a16:creationId xmlns:a16="http://schemas.microsoft.com/office/drawing/2014/main" id="{61775806-1F5B-4E42-BC2D-C9F94E122100}"/>
              </a:ext>
            </a:extLst>
          </p:cNvPr>
          <p:cNvSpPr>
            <a:spLocks noGrp="1"/>
          </p:cNvSpPr>
          <p:nvPr>
            <p:ph type="title"/>
          </p:nvPr>
        </p:nvSpPr>
        <p:spPr>
          <a:xfrm>
            <a:off x="457200" y="404640"/>
            <a:ext cx="8229240" cy="761760"/>
          </a:xfrm>
          <a:prstGeom prst="rect">
            <a:avLst/>
          </a:prstGeom>
        </p:spPr>
        <p:txBody>
          <a:bodyPr/>
          <a:lstStyle/>
          <a:p>
            <a:pPr algn="just">
              <a:lnSpc>
                <a:spcPct val="100000"/>
              </a:lnSpc>
            </a:pPr>
            <a:r>
              <a:rPr lang="zh-CN" sz="3670" b="0" strike="noStrike" spc="-1">
                <a:solidFill>
                  <a:srgbClr val="000000"/>
                </a:solidFill>
                <a:latin typeface="Arial" panose="020B0604020202020204"/>
                <a:ea typeface="黑体"/>
              </a:rPr>
              <a:t>单击此处编辑母版标题样式</a:t>
            </a:r>
            <a:endParaRPr lang="zh-CN" sz="3670" b="0" strike="noStrike" spc="-1">
              <a:solidFill>
                <a:srgbClr val="000000"/>
              </a:solidFill>
              <a:latin typeface="Arial" panose="020B0604020202020204"/>
            </a:endParaRPr>
          </a:p>
        </p:txBody>
      </p:sp>
      <p:sp>
        <p:nvSpPr>
          <p:cNvPr id="5" name="PlaceHolder 5">
            <a:extLst>
              <a:ext uri="{FF2B5EF4-FFF2-40B4-BE49-F238E27FC236}">
                <a16:creationId xmlns:a16="http://schemas.microsoft.com/office/drawing/2014/main" id="{EAC6814B-9C40-8C46-991E-D39D455551B9}"/>
              </a:ext>
            </a:extLst>
          </p:cNvPr>
          <p:cNvSpPr>
            <a:spLocks noGrp="1"/>
          </p:cNvSpPr>
          <p:nvPr>
            <p:ph idx="10"/>
          </p:nvPr>
        </p:nvSpPr>
        <p:spPr>
          <a:xfrm>
            <a:off x="457200" y="1411357"/>
            <a:ext cx="8229240" cy="4834643"/>
          </a:xfrm>
          <a:prstGeom prst="rect">
            <a:avLst/>
          </a:prstGeom>
        </p:spPr>
        <p:txBody>
          <a:bodyPr/>
          <a:lstStyle/>
          <a:p>
            <a:pPr marL="5080" indent="-3810" algn="just">
              <a:lnSpc>
                <a:spcPct val="130000"/>
              </a:lnSpc>
              <a:spcBef>
                <a:spcPts val="80"/>
              </a:spcBef>
            </a:pPr>
            <a:r>
              <a:rPr lang="zh-CN" sz="2000" b="0" strike="noStrike" spc="-1">
                <a:solidFill>
                  <a:srgbClr val="000000"/>
                </a:solidFill>
                <a:latin typeface="Arial" panose="020B0604020202020204"/>
                <a:ea typeface="黑体"/>
              </a:rPr>
              <a:t>单击此处编辑母版文本样式</a:t>
            </a:r>
            <a:endParaRPr lang="zh-CN" sz="2000" b="0" strike="noStrike" spc="-1">
              <a:solidFill>
                <a:srgbClr val="000000"/>
              </a:solidFill>
              <a:latin typeface="Arial" panose="020B0604020202020204"/>
            </a:endParaRPr>
          </a:p>
          <a:p>
            <a:pPr marL="619760" indent="-237490" algn="just">
              <a:lnSpc>
                <a:spcPct val="130000"/>
              </a:lnSpc>
              <a:spcBef>
                <a:spcPts val="80"/>
              </a:spcBef>
            </a:pPr>
            <a:r>
              <a:rPr lang="zh-CN" sz="1670" b="0" strike="noStrike" spc="-1">
                <a:solidFill>
                  <a:srgbClr val="000000"/>
                </a:solidFill>
                <a:latin typeface="Arial" panose="020B0604020202020204"/>
                <a:ea typeface="黑体"/>
              </a:rPr>
              <a:t>第二级</a:t>
            </a:r>
            <a:endParaRPr lang="zh-CN" sz="1670" b="0" strike="noStrike" spc="-1">
              <a:solidFill>
                <a:srgbClr val="000000"/>
              </a:solidFill>
              <a:latin typeface="Arial" panose="020B0604020202020204"/>
            </a:endParaRPr>
          </a:p>
          <a:p>
            <a:pPr marL="953135" indent="-189230" algn="just">
              <a:lnSpc>
                <a:spcPct val="130000"/>
              </a:lnSpc>
              <a:spcBef>
                <a:spcPts val="80"/>
              </a:spcBef>
            </a:pPr>
            <a:r>
              <a:rPr lang="zh-CN" sz="1800" b="0" strike="noStrike" spc="-1">
                <a:solidFill>
                  <a:srgbClr val="000000"/>
                </a:solidFill>
                <a:latin typeface="Arial" panose="020B0604020202020204"/>
                <a:ea typeface="黑体"/>
              </a:rPr>
              <a:t>第三级</a:t>
            </a:r>
            <a:endParaRPr lang="zh-CN" sz="1800" b="0" strike="noStrike" spc="-1">
              <a:solidFill>
                <a:srgbClr val="000000"/>
              </a:solidFill>
              <a:latin typeface="Arial" panose="020B0604020202020204"/>
            </a:endParaRPr>
          </a:p>
          <a:p>
            <a:pPr marL="1334770" indent="-189230" algn="just">
              <a:lnSpc>
                <a:spcPct val="130000"/>
              </a:lnSpc>
              <a:spcBef>
                <a:spcPts val="80"/>
              </a:spcBef>
            </a:pPr>
            <a:r>
              <a:rPr lang="zh-CN" sz="1800" b="0" strike="noStrike" spc="-1">
                <a:solidFill>
                  <a:srgbClr val="000000"/>
                </a:solidFill>
                <a:latin typeface="Arial" panose="020B0604020202020204"/>
                <a:ea typeface="黑体"/>
              </a:rPr>
              <a:t>第四级</a:t>
            </a:r>
            <a:endParaRPr lang="zh-CN" sz="1800" b="0" strike="noStrike" spc="-1">
              <a:solidFill>
                <a:srgbClr val="000000"/>
              </a:solidFill>
              <a:latin typeface="Arial" panose="020B0604020202020204"/>
            </a:endParaRPr>
          </a:p>
          <a:p>
            <a:pPr marL="1716405" indent="-189230" algn="just">
              <a:lnSpc>
                <a:spcPct val="130000"/>
              </a:lnSpc>
              <a:spcBef>
                <a:spcPts val="80"/>
              </a:spcBef>
            </a:pPr>
            <a:r>
              <a:rPr lang="zh-CN" sz="1800" b="0" strike="noStrike" spc="-1">
                <a:solidFill>
                  <a:srgbClr val="000000"/>
                </a:solidFill>
                <a:latin typeface="Arial" panose="020B0604020202020204"/>
                <a:ea typeface="黑体"/>
              </a:rPr>
              <a:t>第五级</a:t>
            </a:r>
            <a:endParaRPr lang="zh-CN" sz="1800" b="0" strike="noStrike" spc="-1">
              <a:solidFill>
                <a:srgbClr val="000000"/>
              </a:solidFill>
              <a:latin typeface="Arial" panose="020B0604020202020204"/>
            </a:endParaRPr>
          </a:p>
        </p:txBody>
      </p:sp>
      <p:sp>
        <p:nvSpPr>
          <p:cNvPr id="6" name="PlaceHolder 6">
            <a:extLst>
              <a:ext uri="{FF2B5EF4-FFF2-40B4-BE49-F238E27FC236}">
                <a16:creationId xmlns:a16="http://schemas.microsoft.com/office/drawing/2014/main" id="{28E58360-F888-DB4E-988C-EDC1DBF05106}"/>
              </a:ext>
            </a:extLst>
          </p:cNvPr>
          <p:cNvSpPr>
            <a:spLocks noGrp="1"/>
          </p:cNvSpPr>
          <p:nvPr>
            <p:ph type="dt" idx="11"/>
          </p:nvPr>
        </p:nvSpPr>
        <p:spPr>
          <a:xfrm>
            <a:off x="457200" y="6246000"/>
            <a:ext cx="2133360" cy="475920"/>
          </a:xfrm>
          <a:prstGeom prst="rect">
            <a:avLst/>
          </a:prstGeom>
        </p:spPr>
        <p:txBody>
          <a:bodyPr/>
          <a:lstStyle>
            <a:lvl1pPr>
              <a:defRPr sz="1800"/>
            </a:lvl1pPr>
          </a:lstStyle>
          <a:p>
            <a:endParaRPr lang="en-US" spc="-1">
              <a:latin typeface="Times New Roman" panose="02020603050405020304"/>
            </a:endParaRPr>
          </a:p>
        </p:txBody>
      </p:sp>
      <p:sp>
        <p:nvSpPr>
          <p:cNvPr id="7" name="PlaceHolder 7">
            <a:extLst>
              <a:ext uri="{FF2B5EF4-FFF2-40B4-BE49-F238E27FC236}">
                <a16:creationId xmlns:a16="http://schemas.microsoft.com/office/drawing/2014/main" id="{EAFE1A3D-6EFA-D848-9504-705F5F9E0BAA}"/>
              </a:ext>
            </a:extLst>
          </p:cNvPr>
          <p:cNvSpPr>
            <a:spLocks noGrp="1"/>
          </p:cNvSpPr>
          <p:nvPr>
            <p:ph type="ftr" idx="12"/>
          </p:nvPr>
        </p:nvSpPr>
        <p:spPr>
          <a:xfrm>
            <a:off x="3124080" y="6246000"/>
            <a:ext cx="2895120" cy="475920"/>
          </a:xfrm>
          <a:prstGeom prst="rect">
            <a:avLst/>
          </a:prstGeom>
        </p:spPr>
        <p:txBody>
          <a:bodyPr/>
          <a:lstStyle>
            <a:lvl1pPr>
              <a:defRPr sz="1800"/>
            </a:lvl1pPr>
          </a:lstStyle>
          <a:p>
            <a:endParaRPr lang="en-US" spc="-1">
              <a:latin typeface="Times New Roman" panose="02020603050405020304"/>
            </a:endParaRPr>
          </a:p>
        </p:txBody>
      </p:sp>
      <p:sp>
        <p:nvSpPr>
          <p:cNvPr id="8" name="PlaceHolder 8">
            <a:extLst>
              <a:ext uri="{FF2B5EF4-FFF2-40B4-BE49-F238E27FC236}">
                <a16:creationId xmlns:a16="http://schemas.microsoft.com/office/drawing/2014/main" id="{227A81DD-DCA2-5744-89BD-C972DD54ADC1}"/>
              </a:ext>
            </a:extLst>
          </p:cNvPr>
          <p:cNvSpPr>
            <a:spLocks noGrp="1"/>
          </p:cNvSpPr>
          <p:nvPr>
            <p:ph type="sldNum" idx="13"/>
          </p:nvPr>
        </p:nvSpPr>
        <p:spPr>
          <a:xfrm>
            <a:off x="6553080" y="6246000"/>
            <a:ext cx="2133360" cy="475920"/>
          </a:xfrm>
          <a:prstGeom prst="rect">
            <a:avLst/>
          </a:prstGeom>
        </p:spPr>
        <p:txBody>
          <a:bodyPr/>
          <a:lstStyle>
            <a:lvl1pPr>
              <a:defRPr sz="1050"/>
            </a:lvl1pPr>
          </a:lstStyle>
          <a:p>
            <a:pPr algn="r"/>
            <a:fld id="{1B29CBD5-544F-453B-9E54-1A33C15A89A4}" type="slidenum">
              <a:rPr lang="en-US" spc="-1" smtClean="0">
                <a:solidFill>
                  <a:srgbClr val="000000"/>
                </a:solidFill>
                <a:ea typeface="黑体"/>
              </a:rPr>
              <a:pPr algn="r"/>
              <a:t>‹#›</a:t>
            </a:fld>
            <a:endParaRPr lang="en-US" spc="-1">
              <a:latin typeface="Times New Roman" panose="02020603050405020304"/>
            </a:endParaRPr>
          </a:p>
        </p:txBody>
      </p:sp>
    </p:spTree>
    <p:extLst>
      <p:ext uri="{BB962C8B-B14F-4D97-AF65-F5344CB8AC3E}">
        <p14:creationId xmlns:p14="http://schemas.microsoft.com/office/powerpoint/2010/main" val="10119610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291925BA-3230-7342-8C7C-87109177E366}" type="datetimeFigureOut">
              <a:rPr kumimoji="1" lang="zh-CN" altLang="en-US" smtClean="0"/>
              <a:t>2024/2/27</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BE2A3923-1918-E247-B0F8-E13A50123DCD}" type="slidenum">
              <a:rPr kumimoji="1" lang="zh-CN" altLang="en-US" smtClean="0"/>
              <a:t>‹#›</a:t>
            </a:fld>
            <a:endParaRPr kumimoji="1" lang="zh-CN" altLang="en-US"/>
          </a:p>
        </p:txBody>
      </p:sp>
    </p:spTree>
    <p:extLst>
      <p:ext uri="{BB962C8B-B14F-4D97-AF65-F5344CB8AC3E}">
        <p14:creationId xmlns:p14="http://schemas.microsoft.com/office/powerpoint/2010/main" val="2302198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291925BA-3230-7342-8C7C-87109177E366}" type="datetimeFigureOut">
              <a:rPr kumimoji="1" lang="zh-CN" altLang="en-US" smtClean="0"/>
              <a:t>2024/2/27</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BE2A3923-1918-E247-B0F8-E13A50123DCD}" type="slidenum">
              <a:rPr kumimoji="1" lang="zh-CN" altLang="en-US" smtClean="0"/>
              <a:t>‹#›</a:t>
            </a:fld>
            <a:endParaRPr kumimoji="1" lang="zh-CN" altLang="en-US"/>
          </a:p>
        </p:txBody>
      </p:sp>
    </p:spTree>
    <p:extLst>
      <p:ext uri="{BB962C8B-B14F-4D97-AF65-F5344CB8AC3E}">
        <p14:creationId xmlns:p14="http://schemas.microsoft.com/office/powerpoint/2010/main" val="30003935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291925BA-3230-7342-8C7C-87109177E366}" type="datetimeFigureOut">
              <a:rPr kumimoji="1" lang="zh-CN" altLang="en-US" smtClean="0"/>
              <a:t>2024/2/27</a:t>
            </a:fld>
            <a:endParaRPr kumimoji="1" lang="zh-CN" altLang="en-US"/>
          </a:p>
        </p:txBody>
      </p:sp>
      <p:sp>
        <p:nvSpPr>
          <p:cNvPr id="6" name="Footer Placeholder 5"/>
          <p:cNvSpPr>
            <a:spLocks noGrp="1"/>
          </p:cNvSpPr>
          <p:nvPr>
            <p:ph type="ftr" sz="quarter" idx="11"/>
          </p:nvPr>
        </p:nvSpPr>
        <p:spPr/>
        <p:txBody>
          <a:bodyPr/>
          <a:lstStyle/>
          <a:p>
            <a:endParaRPr kumimoji="1" lang="zh-CN" altLang="en-US"/>
          </a:p>
        </p:txBody>
      </p:sp>
      <p:sp>
        <p:nvSpPr>
          <p:cNvPr id="7" name="Slide Number Placeholder 6"/>
          <p:cNvSpPr>
            <a:spLocks noGrp="1"/>
          </p:cNvSpPr>
          <p:nvPr>
            <p:ph type="sldNum" sz="quarter" idx="12"/>
          </p:nvPr>
        </p:nvSpPr>
        <p:spPr/>
        <p:txBody>
          <a:bodyPr/>
          <a:lstStyle/>
          <a:p>
            <a:fld id="{BE2A3923-1918-E247-B0F8-E13A50123DCD}" type="slidenum">
              <a:rPr kumimoji="1" lang="zh-CN" altLang="en-US" smtClean="0"/>
              <a:t>‹#›</a:t>
            </a:fld>
            <a:endParaRPr kumimoji="1" lang="zh-CN" altLang="en-US"/>
          </a:p>
        </p:txBody>
      </p:sp>
    </p:spTree>
    <p:extLst>
      <p:ext uri="{BB962C8B-B14F-4D97-AF65-F5344CB8AC3E}">
        <p14:creationId xmlns:p14="http://schemas.microsoft.com/office/powerpoint/2010/main" val="19313746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629842" y="2505075"/>
            <a:ext cx="386834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4629150" y="2505075"/>
            <a:ext cx="3887391"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291925BA-3230-7342-8C7C-87109177E366}" type="datetimeFigureOut">
              <a:rPr kumimoji="1" lang="zh-CN" altLang="en-US" smtClean="0"/>
              <a:t>2024/2/27</a:t>
            </a:fld>
            <a:endParaRPr kumimoji="1" lang="zh-CN" altLang="en-US"/>
          </a:p>
        </p:txBody>
      </p:sp>
      <p:sp>
        <p:nvSpPr>
          <p:cNvPr id="8" name="Footer Placeholder 7"/>
          <p:cNvSpPr>
            <a:spLocks noGrp="1"/>
          </p:cNvSpPr>
          <p:nvPr>
            <p:ph type="ftr" sz="quarter" idx="11"/>
          </p:nvPr>
        </p:nvSpPr>
        <p:spPr/>
        <p:txBody>
          <a:bodyPr/>
          <a:lstStyle/>
          <a:p>
            <a:endParaRPr kumimoji="1" lang="zh-CN" altLang="en-US"/>
          </a:p>
        </p:txBody>
      </p:sp>
      <p:sp>
        <p:nvSpPr>
          <p:cNvPr id="9" name="Slide Number Placeholder 8"/>
          <p:cNvSpPr>
            <a:spLocks noGrp="1"/>
          </p:cNvSpPr>
          <p:nvPr>
            <p:ph type="sldNum" sz="quarter" idx="12"/>
          </p:nvPr>
        </p:nvSpPr>
        <p:spPr/>
        <p:txBody>
          <a:bodyPr/>
          <a:lstStyle/>
          <a:p>
            <a:fld id="{BE2A3923-1918-E247-B0F8-E13A50123DCD}" type="slidenum">
              <a:rPr kumimoji="1" lang="zh-CN" altLang="en-US" smtClean="0"/>
              <a:t>‹#›</a:t>
            </a:fld>
            <a:endParaRPr kumimoji="1" lang="zh-CN" altLang="en-US"/>
          </a:p>
        </p:txBody>
      </p:sp>
    </p:spTree>
    <p:extLst>
      <p:ext uri="{BB962C8B-B14F-4D97-AF65-F5344CB8AC3E}">
        <p14:creationId xmlns:p14="http://schemas.microsoft.com/office/powerpoint/2010/main" val="6788362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291925BA-3230-7342-8C7C-87109177E366}" type="datetimeFigureOut">
              <a:rPr kumimoji="1" lang="zh-CN" altLang="en-US" smtClean="0"/>
              <a:t>2024/2/27</a:t>
            </a:fld>
            <a:endParaRPr kumimoji="1" lang="zh-CN" altLang="en-US"/>
          </a:p>
        </p:txBody>
      </p:sp>
      <p:sp>
        <p:nvSpPr>
          <p:cNvPr id="4" name="Footer Placeholder 3"/>
          <p:cNvSpPr>
            <a:spLocks noGrp="1"/>
          </p:cNvSpPr>
          <p:nvPr>
            <p:ph type="ftr" sz="quarter" idx="11"/>
          </p:nvPr>
        </p:nvSpPr>
        <p:spPr/>
        <p:txBody>
          <a:bodyPr/>
          <a:lstStyle/>
          <a:p>
            <a:endParaRPr kumimoji="1" lang="zh-CN" altLang="en-US"/>
          </a:p>
        </p:txBody>
      </p:sp>
      <p:sp>
        <p:nvSpPr>
          <p:cNvPr id="5" name="Slide Number Placeholder 4"/>
          <p:cNvSpPr>
            <a:spLocks noGrp="1"/>
          </p:cNvSpPr>
          <p:nvPr>
            <p:ph type="sldNum" sz="quarter" idx="12"/>
          </p:nvPr>
        </p:nvSpPr>
        <p:spPr/>
        <p:txBody>
          <a:bodyPr/>
          <a:lstStyle/>
          <a:p>
            <a:fld id="{BE2A3923-1918-E247-B0F8-E13A50123DCD}" type="slidenum">
              <a:rPr kumimoji="1" lang="zh-CN" altLang="en-US" smtClean="0"/>
              <a:t>‹#›</a:t>
            </a:fld>
            <a:endParaRPr kumimoji="1" lang="zh-CN" altLang="en-US"/>
          </a:p>
        </p:txBody>
      </p:sp>
    </p:spTree>
    <p:extLst>
      <p:ext uri="{BB962C8B-B14F-4D97-AF65-F5344CB8AC3E}">
        <p14:creationId xmlns:p14="http://schemas.microsoft.com/office/powerpoint/2010/main" val="28062025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91925BA-3230-7342-8C7C-87109177E366}" type="datetimeFigureOut">
              <a:rPr kumimoji="1" lang="zh-CN" altLang="en-US" smtClean="0"/>
              <a:t>2024/2/27</a:t>
            </a:fld>
            <a:endParaRPr kumimoji="1" lang="zh-CN" altLang="en-US"/>
          </a:p>
        </p:txBody>
      </p:sp>
      <p:sp>
        <p:nvSpPr>
          <p:cNvPr id="3" name="Footer Placeholder 2"/>
          <p:cNvSpPr>
            <a:spLocks noGrp="1"/>
          </p:cNvSpPr>
          <p:nvPr>
            <p:ph type="ftr" sz="quarter" idx="11"/>
          </p:nvPr>
        </p:nvSpPr>
        <p:spPr/>
        <p:txBody>
          <a:bodyPr/>
          <a:lstStyle/>
          <a:p>
            <a:endParaRPr kumimoji="1" lang="zh-CN" altLang="en-US"/>
          </a:p>
        </p:txBody>
      </p:sp>
      <p:sp>
        <p:nvSpPr>
          <p:cNvPr id="4" name="Slide Number Placeholder 3"/>
          <p:cNvSpPr>
            <a:spLocks noGrp="1"/>
          </p:cNvSpPr>
          <p:nvPr>
            <p:ph type="sldNum" sz="quarter" idx="12"/>
          </p:nvPr>
        </p:nvSpPr>
        <p:spPr/>
        <p:txBody>
          <a:bodyPr/>
          <a:lstStyle/>
          <a:p>
            <a:fld id="{BE2A3923-1918-E247-B0F8-E13A50123DCD}" type="slidenum">
              <a:rPr kumimoji="1" lang="zh-CN" altLang="en-US" smtClean="0"/>
              <a:t>‹#›</a:t>
            </a:fld>
            <a:endParaRPr kumimoji="1" lang="zh-CN" altLang="en-US"/>
          </a:p>
        </p:txBody>
      </p:sp>
    </p:spTree>
    <p:extLst>
      <p:ext uri="{BB962C8B-B14F-4D97-AF65-F5344CB8AC3E}">
        <p14:creationId xmlns:p14="http://schemas.microsoft.com/office/powerpoint/2010/main" val="24808830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291925BA-3230-7342-8C7C-87109177E366}" type="datetimeFigureOut">
              <a:rPr kumimoji="1" lang="zh-CN" altLang="en-US" smtClean="0"/>
              <a:t>2024/2/27</a:t>
            </a:fld>
            <a:endParaRPr kumimoji="1" lang="zh-CN" altLang="en-US"/>
          </a:p>
        </p:txBody>
      </p:sp>
      <p:sp>
        <p:nvSpPr>
          <p:cNvPr id="6" name="Footer Placeholder 5"/>
          <p:cNvSpPr>
            <a:spLocks noGrp="1"/>
          </p:cNvSpPr>
          <p:nvPr>
            <p:ph type="ftr" sz="quarter" idx="11"/>
          </p:nvPr>
        </p:nvSpPr>
        <p:spPr/>
        <p:txBody>
          <a:bodyPr/>
          <a:lstStyle/>
          <a:p>
            <a:endParaRPr kumimoji="1" lang="zh-CN" altLang="en-US"/>
          </a:p>
        </p:txBody>
      </p:sp>
      <p:sp>
        <p:nvSpPr>
          <p:cNvPr id="7" name="Slide Number Placeholder 6"/>
          <p:cNvSpPr>
            <a:spLocks noGrp="1"/>
          </p:cNvSpPr>
          <p:nvPr>
            <p:ph type="sldNum" sz="quarter" idx="12"/>
          </p:nvPr>
        </p:nvSpPr>
        <p:spPr/>
        <p:txBody>
          <a:bodyPr/>
          <a:lstStyle/>
          <a:p>
            <a:fld id="{BE2A3923-1918-E247-B0F8-E13A50123DCD}" type="slidenum">
              <a:rPr kumimoji="1" lang="zh-CN" altLang="en-US" smtClean="0"/>
              <a:t>‹#›</a:t>
            </a:fld>
            <a:endParaRPr kumimoji="1" lang="zh-CN" altLang="en-US"/>
          </a:p>
        </p:txBody>
      </p:sp>
    </p:spTree>
    <p:extLst>
      <p:ext uri="{BB962C8B-B14F-4D97-AF65-F5344CB8AC3E}">
        <p14:creationId xmlns:p14="http://schemas.microsoft.com/office/powerpoint/2010/main" val="31671565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291925BA-3230-7342-8C7C-87109177E366}" type="datetimeFigureOut">
              <a:rPr kumimoji="1" lang="zh-CN" altLang="en-US" smtClean="0"/>
              <a:t>2024/2/27</a:t>
            </a:fld>
            <a:endParaRPr kumimoji="1" lang="zh-CN" altLang="en-US"/>
          </a:p>
        </p:txBody>
      </p:sp>
      <p:sp>
        <p:nvSpPr>
          <p:cNvPr id="6" name="Footer Placeholder 5"/>
          <p:cNvSpPr>
            <a:spLocks noGrp="1"/>
          </p:cNvSpPr>
          <p:nvPr>
            <p:ph type="ftr" sz="quarter" idx="11"/>
          </p:nvPr>
        </p:nvSpPr>
        <p:spPr/>
        <p:txBody>
          <a:bodyPr/>
          <a:lstStyle/>
          <a:p>
            <a:endParaRPr kumimoji="1" lang="zh-CN" altLang="en-US"/>
          </a:p>
        </p:txBody>
      </p:sp>
      <p:sp>
        <p:nvSpPr>
          <p:cNvPr id="7" name="Slide Number Placeholder 6"/>
          <p:cNvSpPr>
            <a:spLocks noGrp="1"/>
          </p:cNvSpPr>
          <p:nvPr>
            <p:ph type="sldNum" sz="quarter" idx="12"/>
          </p:nvPr>
        </p:nvSpPr>
        <p:spPr/>
        <p:txBody>
          <a:bodyPr/>
          <a:lstStyle/>
          <a:p>
            <a:fld id="{BE2A3923-1918-E247-B0F8-E13A50123DCD}" type="slidenum">
              <a:rPr kumimoji="1" lang="zh-CN" altLang="en-US" smtClean="0"/>
              <a:t>‹#›</a:t>
            </a:fld>
            <a:endParaRPr kumimoji="1" lang="zh-CN" altLang="en-US"/>
          </a:p>
        </p:txBody>
      </p:sp>
    </p:spTree>
    <p:extLst>
      <p:ext uri="{BB962C8B-B14F-4D97-AF65-F5344CB8AC3E}">
        <p14:creationId xmlns:p14="http://schemas.microsoft.com/office/powerpoint/2010/main" val="4907633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91925BA-3230-7342-8C7C-87109177E366}" type="datetimeFigureOut">
              <a:rPr kumimoji="1" lang="zh-CN" altLang="en-US" smtClean="0"/>
              <a:t>2024/2/27</a:t>
            </a:fld>
            <a:endParaRPr kumimoji="1" lang="zh-CN"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E2A3923-1918-E247-B0F8-E13A50123DCD}" type="slidenum">
              <a:rPr kumimoji="1" lang="zh-CN" altLang="en-US" smtClean="0"/>
              <a:t>‹#›</a:t>
            </a:fld>
            <a:endParaRPr kumimoji="1" lang="zh-CN" altLang="en-US"/>
          </a:p>
        </p:txBody>
      </p:sp>
    </p:spTree>
    <p:extLst>
      <p:ext uri="{BB962C8B-B14F-4D97-AF65-F5344CB8AC3E}">
        <p14:creationId xmlns:p14="http://schemas.microsoft.com/office/powerpoint/2010/main" val="356980883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17.tiff"/><Relationship Id="rId4" Type="http://schemas.openxmlformats.org/officeDocument/2006/relationships/image" Target="../media/image24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1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7.png"/><Relationship Id="rId4" Type="http://schemas.openxmlformats.org/officeDocument/2006/relationships/image" Target="../media/image210.png"/></Relationships>
</file>

<file path=ppt/slides/_rels/slide3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image" Target="../media/image47.png"/><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122.png"/></Relationships>
</file>

<file path=ppt/slides/_rels/slide4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0.png"/><Relationship Id="rId1" Type="http://schemas.openxmlformats.org/officeDocument/2006/relationships/slideLayout" Target="../slideLayouts/slideLayout2.xml"/><Relationship Id="rId4" Type="http://schemas.openxmlformats.org/officeDocument/2006/relationships/image" Target="../media/image26.tiff"/></Relationships>
</file>

<file path=ppt/slides/_rels/slide45.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 Id="rId5" Type="http://schemas.openxmlformats.org/officeDocument/2006/relationships/image" Target="../media/image150.png"/><Relationship Id="rId4" Type="http://schemas.openxmlformats.org/officeDocument/2006/relationships/image" Target="../media/image241.png"/></Relationships>
</file>

<file path=ppt/slides/_rels/slide46.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image" Target="../media/image100.png"/><Relationship Id="rId1" Type="http://schemas.openxmlformats.org/officeDocument/2006/relationships/slideLayout" Target="../slideLayouts/slideLayout2.xml"/><Relationship Id="rId5" Type="http://schemas.openxmlformats.org/officeDocument/2006/relationships/image" Target="../media/image28.tiff"/><Relationship Id="rId4" Type="http://schemas.openxmlformats.org/officeDocument/2006/relationships/image" Target="../media/image35.png"/></Relationships>
</file>

<file path=ppt/slides/_rels/slide47.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8" Type="http://schemas.openxmlformats.org/officeDocument/2006/relationships/image" Target="../media/image201.png"/><Relationship Id="rId3" Type="http://schemas.openxmlformats.org/officeDocument/2006/relationships/image" Target="../media/image120.png"/><Relationship Id="rId7" Type="http://schemas.openxmlformats.org/officeDocument/2006/relationships/image" Target="../media/image182.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71.png"/><Relationship Id="rId11" Type="http://schemas.openxmlformats.org/officeDocument/2006/relationships/image" Target="../media/image301.png"/><Relationship Id="rId5" Type="http://schemas.openxmlformats.org/officeDocument/2006/relationships/image" Target="../media/image160.png"/><Relationship Id="rId10" Type="http://schemas.openxmlformats.org/officeDocument/2006/relationships/image" Target="../media/image29.tiff"/><Relationship Id="rId4" Type="http://schemas.openxmlformats.org/officeDocument/2006/relationships/image" Target="../media/image111.png"/><Relationship Id="rId9" Type="http://schemas.openxmlformats.org/officeDocument/2006/relationships/image" Target="../media/image26.png"/></Relationships>
</file>

<file path=ppt/slides/_rels/slide49.xml.rels><?xml version="1.0" encoding="UTF-8" standalone="yes"?>
<Relationships xmlns="http://schemas.openxmlformats.org/package/2006/relationships"><Relationship Id="rId8" Type="http://schemas.openxmlformats.org/officeDocument/2006/relationships/image" Target="../media/image330.png"/><Relationship Id="rId3" Type="http://schemas.openxmlformats.org/officeDocument/2006/relationships/image" Target="../media/image120.png"/><Relationship Id="rId7"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310.png"/><Relationship Id="rId5" Type="http://schemas.openxmlformats.org/officeDocument/2006/relationships/image" Target="../media/image300.png"/><Relationship Id="rId10" Type="http://schemas.openxmlformats.org/officeDocument/2006/relationships/image" Target="../media/image21.png"/><Relationship Id="rId4" Type="http://schemas.openxmlformats.org/officeDocument/2006/relationships/image" Target="../media/image290.png"/><Relationship Id="rId9" Type="http://schemas.openxmlformats.org/officeDocument/2006/relationships/image" Target="../media/image110.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0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51.png"/><Relationship Id="rId2" Type="http://schemas.openxmlformats.org/officeDocument/2006/relationships/image" Target="../media/image34.png"/><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52.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170.png"/><Relationship Id="rId9" Type="http://schemas.openxmlformats.org/officeDocument/2006/relationships/image" Target="../media/image44.png"/></Relationships>
</file>

<file path=ppt/slides/_rels/slide53.xml.rels><?xml version="1.0" encoding="UTF-8" standalone="yes"?>
<Relationships xmlns="http://schemas.openxmlformats.org/package/2006/relationships"><Relationship Id="rId3" Type="http://schemas.openxmlformats.org/officeDocument/2006/relationships/image" Target="../media/image271.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54.xml.rels><?xml version="1.0" encoding="UTF-8" standalone="yes"?>
<Relationships xmlns="http://schemas.openxmlformats.org/package/2006/relationships"><Relationship Id="rId3" Type="http://schemas.openxmlformats.org/officeDocument/2006/relationships/image" Target="../media/image411.png"/><Relationship Id="rId7" Type="http://schemas.openxmlformats.org/officeDocument/2006/relationships/image" Target="../media/image45.png"/><Relationship Id="rId2" Type="http://schemas.openxmlformats.org/officeDocument/2006/relationships/image" Target="../media/image400.png"/><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0.tiff"/><Relationship Id="rId4" Type="http://schemas.openxmlformats.org/officeDocument/2006/relationships/image" Target="../media/image23.png"/></Relationships>
</file>

<file path=ppt/slides/_rels/slide55.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image" Target="../media/image20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image" Target="../media/image32.tiff"/><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21.png"/><Relationship Id="rId2" Type="http://schemas.openxmlformats.org/officeDocument/2006/relationships/image" Target="../media/image180.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4.tiff"/><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35.tiff"/><Relationship Id="rId2" Type="http://schemas.openxmlformats.org/officeDocument/2006/relationships/image" Target="../media/image26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0.xml.rels><?xml version="1.0" encoding="UTF-8" standalone="yes"?>
<Relationships xmlns="http://schemas.openxmlformats.org/package/2006/relationships"><Relationship Id="rId3" Type="http://schemas.openxmlformats.org/officeDocument/2006/relationships/image" Target="../media/image35.tiff"/><Relationship Id="rId2" Type="http://schemas.openxmlformats.org/officeDocument/2006/relationships/image" Target="../media/image270.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35.tiff"/><Relationship Id="rId2" Type="http://schemas.openxmlformats.org/officeDocument/2006/relationships/image" Target="../media/image280.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diagramLayout" Target="../diagrams/layout5.xml"/><Relationship Id="rId7" Type="http://schemas.openxmlformats.org/officeDocument/2006/relationships/image" Target="../media/image11.jpeg"/><Relationship Id="rId2" Type="http://schemas.openxmlformats.org/officeDocument/2006/relationships/diagramData" Target="../diagrams/data5.xml"/><Relationship Id="rId1" Type="http://schemas.openxmlformats.org/officeDocument/2006/relationships/slideLayout" Target="../slideLayouts/slideLayout1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340.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360.png"/><Relationship Id="rId7" Type="http://schemas.openxmlformats.org/officeDocument/2006/relationships/image" Target="../media/image36.tiff"/><Relationship Id="rId2" Type="http://schemas.openxmlformats.org/officeDocument/2006/relationships/image" Target="../media/image3500.png"/><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380.png"/><Relationship Id="rId4" Type="http://schemas.openxmlformats.org/officeDocument/2006/relationships/image" Target="../media/image370.png"/></Relationships>
</file>

<file path=ppt/slides/_rels/slide67.xml.rels><?xml version="1.0" encoding="UTF-8" standalone="yes"?>
<Relationships xmlns="http://schemas.openxmlformats.org/package/2006/relationships"><Relationship Id="rId3" Type="http://schemas.openxmlformats.org/officeDocument/2006/relationships/image" Target="../media/image420.png"/><Relationship Id="rId2" Type="http://schemas.openxmlformats.org/officeDocument/2006/relationships/image" Target="../media/image350.png"/><Relationship Id="rId1" Type="http://schemas.openxmlformats.org/officeDocument/2006/relationships/slideLayout" Target="../slideLayouts/slideLayout2.xml"/><Relationship Id="rId4" Type="http://schemas.openxmlformats.org/officeDocument/2006/relationships/image" Target="../media/image37.tiff"/></Relationships>
</file>

<file path=ppt/slides/_rels/slide6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3.xml"/><Relationship Id="rId7" Type="http://schemas.openxmlformats.org/officeDocument/2006/relationships/image" Target="../media/image11.jpeg"/><Relationship Id="rId2" Type="http://schemas.openxmlformats.org/officeDocument/2006/relationships/diagramData" Target="../diagrams/data3.xml"/><Relationship Id="rId1" Type="http://schemas.openxmlformats.org/officeDocument/2006/relationships/slideLayout" Target="../slideLayouts/slideLayout1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7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530.png"/><Relationship Id="rId2" Type="http://schemas.openxmlformats.org/officeDocument/2006/relationships/image" Target="../media/image61.png"/><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74.xml.rels><?xml version="1.0" encoding="UTF-8" standalone="yes"?>
<Relationships xmlns="http://schemas.openxmlformats.org/package/2006/relationships"><Relationship Id="rId3" Type="http://schemas.openxmlformats.org/officeDocument/2006/relationships/image" Target="../media/image530.png"/><Relationship Id="rId2" Type="http://schemas.openxmlformats.org/officeDocument/2006/relationships/image" Target="../media/image490.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38.tiff"/><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79.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65.png"/><Relationship Id="rId1" Type="http://schemas.openxmlformats.org/officeDocument/2006/relationships/slideLayout" Target="../slideLayouts/slideLayout2.xml"/><Relationship Id="rId5" Type="http://schemas.openxmlformats.org/officeDocument/2006/relationships/image" Target="../media/image1000.png"/><Relationship Id="rId4" Type="http://schemas.openxmlformats.org/officeDocument/2006/relationships/image" Target="../media/image46.png"/></Relationships>
</file>

<file path=ppt/slides/_rels/slide8.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210.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1300.png"/></Relationships>
</file>

<file path=ppt/slides/_rels/slide8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39.emf"/><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1.png"/></Relationships>
</file>

<file path=ppt/slides/_rels/slide82.xml.rels><?xml version="1.0" encoding="UTF-8" standalone="yes"?>
<Relationships xmlns="http://schemas.openxmlformats.org/package/2006/relationships"><Relationship Id="rId3" Type="http://schemas.openxmlformats.org/officeDocument/2006/relationships/image" Target="../media/image140.png"/><Relationship Id="rId7" Type="http://schemas.openxmlformats.org/officeDocument/2006/relationships/image" Target="../media/image181.png"/><Relationship Id="rId2" Type="http://schemas.openxmlformats.org/officeDocument/2006/relationships/image" Target="../media/image131.png"/><Relationship Id="rId1" Type="http://schemas.openxmlformats.org/officeDocument/2006/relationships/slideLayout" Target="../slideLayouts/slideLayout2.xml"/><Relationship Id="rId6" Type="http://schemas.openxmlformats.org/officeDocument/2006/relationships/image" Target="../media/image172.png"/><Relationship Id="rId5" Type="http://schemas.openxmlformats.org/officeDocument/2006/relationships/image" Target="../media/image161.png"/><Relationship Id="rId4" Type="http://schemas.openxmlformats.org/officeDocument/2006/relationships/image" Target="../media/image151.png"/></Relationships>
</file>

<file path=ppt/slides/_rels/slide83.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31.png"/><Relationship Id="rId5" Type="http://schemas.openxmlformats.org/officeDocument/2006/relationships/image" Target="../media/image22.png"/><Relationship Id="rId4" Type="http://schemas.openxmlformats.org/officeDocument/2006/relationships/image" Target="../media/image211.png"/></Relationships>
</file>

<file path=ppt/slides/_rels/slide8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85.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diagramLayout" Target="../diagrams/layout6.xml"/><Relationship Id="rId7" Type="http://schemas.openxmlformats.org/officeDocument/2006/relationships/image" Target="../media/image11.jpeg"/><Relationship Id="rId2" Type="http://schemas.openxmlformats.org/officeDocument/2006/relationships/diagramData" Target="../diagrams/data6.xml"/><Relationship Id="rId1" Type="http://schemas.openxmlformats.org/officeDocument/2006/relationships/slideLayout" Target="../slideLayouts/slideLayout1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8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0.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8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11" name="Picture 94" descr="相机镜头特写">
            <a:extLst>
              <a:ext uri="{FF2B5EF4-FFF2-40B4-BE49-F238E27FC236}">
                <a16:creationId xmlns:a16="http://schemas.microsoft.com/office/drawing/2014/main" id="{47AC48B5-BA9D-4F72-953C-F84878CE4205}"/>
              </a:ext>
            </a:extLst>
          </p:cNvPr>
          <p:cNvPicPr>
            <a:picLocks noChangeAspect="1"/>
          </p:cNvPicPr>
          <p:nvPr/>
        </p:nvPicPr>
        <p:blipFill rotWithShape="1">
          <a:blip r:embed="rId3">
            <a:alphaModFix amt="50000"/>
          </a:blip>
          <a:srcRect l="11356"/>
          <a:stretch/>
        </p:blipFill>
        <p:spPr>
          <a:xfrm>
            <a:off x="20" y="10"/>
            <a:ext cx="9141692" cy="6857990"/>
          </a:xfrm>
          <a:prstGeom prst="rect">
            <a:avLst/>
          </a:prstGeom>
        </p:spPr>
      </p:pic>
      <p:sp>
        <p:nvSpPr>
          <p:cNvPr id="93" name="TextShape 1"/>
          <p:cNvSpPr txBox="1"/>
          <p:nvPr/>
        </p:nvSpPr>
        <p:spPr>
          <a:xfrm>
            <a:off x="1143000" y="1122363"/>
            <a:ext cx="6858000" cy="3063240"/>
          </a:xfrm>
          <a:prstGeom prst="rect">
            <a:avLst/>
          </a:prstGeom>
        </p:spPr>
        <p:txBody>
          <a:bodyPr vert="horz" lIns="91440" tIns="45720" rIns="91440" bIns="45720" rtlCol="0" anchor="b">
            <a:normAutofit fontScale="92500" lnSpcReduction="10000"/>
          </a:bodyPr>
          <a:lstStyle/>
          <a:p>
            <a:pPr algn="ctr">
              <a:lnSpc>
                <a:spcPct val="90000"/>
              </a:lnSpc>
              <a:spcBef>
                <a:spcPct val="0"/>
              </a:spcBef>
              <a:spcAft>
                <a:spcPts val="600"/>
              </a:spcAft>
            </a:pPr>
            <a:r>
              <a:rPr lang="zh-CN" altLang="en-US" sz="5400" b="0" strike="noStrike" spc="49" dirty="0">
                <a:solidFill>
                  <a:srgbClr val="FFFFFF"/>
                </a:solidFill>
                <a:latin typeface="+mj-lt"/>
                <a:ea typeface="+mj-ea"/>
                <a:cs typeface="+mj-cs"/>
              </a:rPr>
              <a:t>算法设计与分析</a:t>
            </a:r>
            <a:br>
              <a:rPr lang="zh-CN" altLang="en-US" sz="5400" b="0" strike="noStrike" spc="49" dirty="0">
                <a:solidFill>
                  <a:srgbClr val="FFFFFF"/>
                </a:solidFill>
                <a:latin typeface="+mj-lt"/>
                <a:ea typeface="+mj-ea"/>
                <a:cs typeface="+mj-cs"/>
              </a:rPr>
            </a:br>
            <a:r>
              <a:rPr lang="en-US" altLang="zh-CN" sz="5400" b="0" strike="noStrike" spc="49" dirty="0">
                <a:solidFill>
                  <a:srgbClr val="FFFFFF"/>
                </a:solidFill>
                <a:latin typeface="+mj-lt"/>
                <a:ea typeface="+mj-ea"/>
                <a:cs typeface="+mj-cs"/>
              </a:rPr>
              <a:t>(Algorithm</a:t>
            </a:r>
            <a:r>
              <a:rPr lang="zh-CN" altLang="en-US" sz="5400" b="0" strike="noStrike" spc="49" dirty="0">
                <a:solidFill>
                  <a:srgbClr val="FFFFFF"/>
                </a:solidFill>
                <a:latin typeface="+mj-lt"/>
                <a:ea typeface="+mj-ea"/>
                <a:cs typeface="+mj-cs"/>
              </a:rPr>
              <a:t> </a:t>
            </a:r>
            <a:r>
              <a:rPr lang="en-US" altLang="zh-CN" sz="5400" b="0" strike="noStrike" spc="49" dirty="0">
                <a:solidFill>
                  <a:srgbClr val="FFFFFF"/>
                </a:solidFill>
                <a:latin typeface="+mj-lt"/>
                <a:ea typeface="+mj-ea"/>
                <a:cs typeface="+mj-cs"/>
              </a:rPr>
              <a:t>Design</a:t>
            </a:r>
            <a:r>
              <a:rPr lang="zh-CN" altLang="en-US" sz="5400" b="0" strike="noStrike" spc="49" dirty="0">
                <a:solidFill>
                  <a:srgbClr val="FFFFFF"/>
                </a:solidFill>
                <a:latin typeface="+mj-lt"/>
                <a:ea typeface="+mj-ea"/>
                <a:cs typeface="+mj-cs"/>
              </a:rPr>
              <a:t> </a:t>
            </a:r>
            <a:r>
              <a:rPr lang="en-US" altLang="zh-CN" sz="5400" b="0" strike="noStrike" spc="49" dirty="0">
                <a:solidFill>
                  <a:srgbClr val="FFFFFF"/>
                </a:solidFill>
                <a:latin typeface="+mj-lt"/>
                <a:ea typeface="+mj-ea"/>
                <a:cs typeface="+mj-cs"/>
              </a:rPr>
              <a:t>and</a:t>
            </a:r>
            <a:r>
              <a:rPr lang="zh-CN" altLang="en-US" sz="5400" b="0" strike="noStrike" spc="49" dirty="0">
                <a:solidFill>
                  <a:srgbClr val="FFFFFF"/>
                </a:solidFill>
                <a:latin typeface="+mj-lt"/>
                <a:ea typeface="+mj-ea"/>
                <a:cs typeface="+mj-cs"/>
              </a:rPr>
              <a:t> </a:t>
            </a:r>
            <a:r>
              <a:rPr lang="en-US" altLang="zh-CN" sz="5400" b="0" strike="noStrike" spc="49" dirty="0">
                <a:solidFill>
                  <a:srgbClr val="FFFFFF"/>
                </a:solidFill>
                <a:latin typeface="+mj-lt"/>
                <a:ea typeface="+mj-ea"/>
                <a:cs typeface="+mj-cs"/>
              </a:rPr>
              <a:t>Analysis)</a:t>
            </a:r>
            <a:br>
              <a:rPr lang="en-US" altLang="zh-CN" sz="5400" b="0" strike="noStrike" spc="49" dirty="0">
                <a:solidFill>
                  <a:srgbClr val="FFFFFF"/>
                </a:solidFill>
                <a:latin typeface="+mj-lt"/>
                <a:ea typeface="+mj-ea"/>
                <a:cs typeface="+mj-cs"/>
              </a:rPr>
            </a:br>
            <a:br>
              <a:rPr lang="en-US" altLang="zh-CN" sz="5400" b="0" strike="noStrike" spc="49" dirty="0">
                <a:solidFill>
                  <a:srgbClr val="FFFFFF"/>
                </a:solidFill>
                <a:latin typeface="+mj-lt"/>
                <a:ea typeface="+mj-ea"/>
                <a:cs typeface="+mj-cs"/>
              </a:rPr>
            </a:br>
            <a:r>
              <a:rPr lang="zh-CN" altLang="en-US" sz="4000" b="0" strike="noStrike" spc="49" dirty="0">
                <a:solidFill>
                  <a:srgbClr val="FFFFFF"/>
                </a:solidFill>
                <a:latin typeface="+mj-lt"/>
                <a:ea typeface="+mj-ea"/>
                <a:cs typeface="+mj-cs"/>
              </a:rPr>
              <a:t>王永才</a:t>
            </a:r>
            <a:endParaRPr lang="en-US" altLang="zh-CN" sz="5400" b="0" strike="noStrike" spc="-1" dirty="0">
              <a:solidFill>
                <a:srgbClr val="FFFFFF"/>
              </a:solidFill>
              <a:latin typeface="+mj-lt"/>
              <a:ea typeface="+mj-ea"/>
              <a:cs typeface="+mj-c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D88865-A992-4342-86AB-E66E33A77712}"/>
              </a:ext>
            </a:extLst>
          </p:cNvPr>
          <p:cNvSpPr>
            <a:spLocks noGrp="1"/>
          </p:cNvSpPr>
          <p:nvPr>
            <p:ph type="title"/>
          </p:nvPr>
        </p:nvSpPr>
        <p:spPr>
          <a:xfrm>
            <a:off x="628650" y="365127"/>
            <a:ext cx="7886700" cy="960240"/>
          </a:xfrm>
        </p:spPr>
        <p:txBody>
          <a:bodyPr/>
          <a:lstStyle/>
          <a:p>
            <a:r>
              <a:rPr kumimoji="1" lang="en-US" altLang="zh-CN" dirty="0"/>
              <a:t>The</a:t>
            </a:r>
            <a:r>
              <a:rPr kumimoji="1" lang="zh-CN" altLang="en-US" dirty="0"/>
              <a:t> </a:t>
            </a:r>
            <a:r>
              <a:rPr kumimoji="1" lang="en-US" altLang="zh-CN" dirty="0"/>
              <a:t>Merge(L,</a:t>
            </a:r>
            <a:r>
              <a:rPr kumimoji="1" lang="zh-CN" altLang="en-US" dirty="0"/>
              <a:t> </a:t>
            </a:r>
            <a:r>
              <a:rPr kumimoji="1" lang="en-US" altLang="zh-CN" dirty="0"/>
              <a:t>R)</a:t>
            </a:r>
            <a:r>
              <a:rPr kumimoji="1" lang="zh-CN" altLang="en-US" dirty="0"/>
              <a:t> </a:t>
            </a:r>
            <a:r>
              <a:rPr kumimoji="1" lang="en-US" altLang="zh-CN" dirty="0"/>
              <a:t>step</a:t>
            </a:r>
            <a:endParaRPr kumimoji="1" lang="zh-CN" altLang="en-US" dirty="0"/>
          </a:p>
        </p:txBody>
      </p:sp>
      <p:pic>
        <p:nvPicPr>
          <p:cNvPr id="4" name="图片 3">
            <a:extLst>
              <a:ext uri="{FF2B5EF4-FFF2-40B4-BE49-F238E27FC236}">
                <a16:creationId xmlns:a16="http://schemas.microsoft.com/office/drawing/2014/main" id="{D9BCBC1D-D276-9B4B-AC39-CF72D81A2C42}"/>
              </a:ext>
            </a:extLst>
          </p:cNvPr>
          <p:cNvPicPr>
            <a:picLocks noChangeAspect="1"/>
          </p:cNvPicPr>
          <p:nvPr/>
        </p:nvPicPr>
        <p:blipFill>
          <a:blip r:embed="rId2"/>
          <a:stretch>
            <a:fillRect/>
          </a:stretch>
        </p:blipFill>
        <p:spPr>
          <a:xfrm>
            <a:off x="416637" y="1538603"/>
            <a:ext cx="8310726" cy="4155363"/>
          </a:xfrm>
          <a:prstGeom prst="rect">
            <a:avLst/>
          </a:prstGeom>
        </p:spPr>
      </p:pic>
      <p:sp>
        <p:nvSpPr>
          <p:cNvPr id="5" name="文本框 4">
            <a:extLst>
              <a:ext uri="{FF2B5EF4-FFF2-40B4-BE49-F238E27FC236}">
                <a16:creationId xmlns:a16="http://schemas.microsoft.com/office/drawing/2014/main" id="{74FA0ED5-805D-FA4E-A8B3-A4B562B4B958}"/>
              </a:ext>
            </a:extLst>
          </p:cNvPr>
          <p:cNvSpPr txBox="1"/>
          <p:nvPr/>
        </p:nvSpPr>
        <p:spPr>
          <a:xfrm>
            <a:off x="729465" y="5882488"/>
            <a:ext cx="5125699" cy="461665"/>
          </a:xfrm>
          <a:prstGeom prst="rect">
            <a:avLst/>
          </a:prstGeom>
          <a:noFill/>
        </p:spPr>
        <p:txBody>
          <a:bodyPr wrap="none" rtlCol="0">
            <a:spAutoFit/>
          </a:bodyPr>
          <a:lstStyle/>
          <a:p>
            <a:r>
              <a:rPr kumimoji="1" lang="en-US" altLang="zh-CN" sz="2400" dirty="0"/>
              <a:t>What</a:t>
            </a:r>
            <a:r>
              <a:rPr kumimoji="1" lang="zh-CN" altLang="en-US" sz="2400" dirty="0"/>
              <a:t> </a:t>
            </a:r>
            <a:r>
              <a:rPr kumimoji="1" lang="en-US" altLang="zh-CN" sz="2400" dirty="0"/>
              <a:t>the</a:t>
            </a:r>
            <a:r>
              <a:rPr kumimoji="1" lang="zh-CN" altLang="en-US" sz="2400" dirty="0"/>
              <a:t> </a:t>
            </a:r>
            <a:r>
              <a:rPr kumimoji="1" lang="en-US" altLang="zh-CN" sz="2400" dirty="0"/>
              <a:t>complexity</a:t>
            </a:r>
            <a:r>
              <a:rPr kumimoji="1" lang="zh-CN" altLang="en-US" sz="2400" dirty="0"/>
              <a:t> </a:t>
            </a:r>
            <a:r>
              <a:rPr kumimoji="1" lang="en-US" altLang="zh-CN" sz="2400" dirty="0"/>
              <a:t>of</a:t>
            </a:r>
            <a:r>
              <a:rPr kumimoji="1" lang="zh-CN" altLang="en-US" sz="2400" dirty="0"/>
              <a:t> </a:t>
            </a:r>
            <a:r>
              <a:rPr kumimoji="1" lang="en-US" altLang="zh-CN" sz="2400" dirty="0"/>
              <a:t>this</a:t>
            </a:r>
            <a:r>
              <a:rPr kumimoji="1" lang="zh-CN" altLang="en-US" sz="2400" dirty="0"/>
              <a:t> </a:t>
            </a:r>
            <a:r>
              <a:rPr kumimoji="1" lang="en-US" altLang="zh-CN" sz="2400" dirty="0"/>
              <a:t>algorithm?</a:t>
            </a:r>
            <a:r>
              <a:rPr kumimoji="1" lang="zh-CN" altLang="en-US" sz="2400" dirty="0"/>
              <a:t> </a:t>
            </a:r>
          </a:p>
        </p:txBody>
      </p:sp>
    </p:spTree>
    <p:extLst>
      <p:ext uri="{BB962C8B-B14F-4D97-AF65-F5344CB8AC3E}">
        <p14:creationId xmlns:p14="http://schemas.microsoft.com/office/powerpoint/2010/main" val="12075637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2964" y="101701"/>
            <a:ext cx="7886700" cy="1325563"/>
          </a:xfrm>
        </p:spPr>
        <p:txBody>
          <a:bodyPr>
            <a:normAutofit fontScale="90000"/>
          </a:bodyPr>
          <a:lstStyle/>
          <a:p>
            <a:r>
              <a:rPr lang="en-US" dirty="0"/>
              <a:t>What actually happens?</a:t>
            </a:r>
            <a:br>
              <a:rPr lang="en-US" sz="2800" dirty="0"/>
            </a:br>
            <a:r>
              <a:rPr lang="en-US" sz="2800" dirty="0"/>
              <a:t>First, recursively break up the array all the way down to the base cases</a:t>
            </a:r>
            <a:endParaRPr lang="en-US" dirty="0"/>
          </a:p>
        </p:txBody>
      </p:sp>
      <p:grpSp>
        <p:nvGrpSpPr>
          <p:cNvPr id="4" name="Group 3"/>
          <p:cNvGrpSpPr/>
          <p:nvPr/>
        </p:nvGrpSpPr>
        <p:grpSpPr>
          <a:xfrm>
            <a:off x="1688675" y="1690689"/>
            <a:ext cx="5766649" cy="705201"/>
            <a:chOff x="1573619" y="3296093"/>
            <a:chExt cx="5766649" cy="705201"/>
          </a:xfrm>
        </p:grpSpPr>
        <p:sp>
          <p:nvSpPr>
            <p:cNvPr id="5" name="Rectangle 4"/>
            <p:cNvSpPr/>
            <p:nvPr/>
          </p:nvSpPr>
          <p:spPr>
            <a:xfrm>
              <a:off x="1573619"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6</a:t>
              </a:r>
              <a:endParaRPr lang="en-US" dirty="0">
                <a:solidFill>
                  <a:schemeClr val="tx1"/>
                </a:solidFill>
              </a:endParaRPr>
            </a:p>
          </p:txBody>
        </p:sp>
        <p:sp>
          <p:nvSpPr>
            <p:cNvPr id="6" name="Rectangle 5"/>
            <p:cNvSpPr/>
            <p:nvPr/>
          </p:nvSpPr>
          <p:spPr>
            <a:xfrm>
              <a:off x="2303538"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4</a:t>
              </a:r>
              <a:endParaRPr lang="en-US" dirty="0">
                <a:solidFill>
                  <a:schemeClr val="tx1"/>
                </a:solidFill>
              </a:endParaRPr>
            </a:p>
          </p:txBody>
        </p:sp>
        <p:sp>
          <p:nvSpPr>
            <p:cNvPr id="7" name="Rectangle 6"/>
            <p:cNvSpPr/>
            <p:nvPr/>
          </p:nvSpPr>
          <p:spPr>
            <a:xfrm>
              <a:off x="3012192"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3</a:t>
              </a:r>
              <a:endParaRPr lang="en-US" dirty="0">
                <a:solidFill>
                  <a:schemeClr val="tx1"/>
                </a:solidFill>
              </a:endParaRPr>
            </a:p>
          </p:txBody>
        </p:sp>
        <p:sp>
          <p:nvSpPr>
            <p:cNvPr id="8" name="Rectangle 7"/>
            <p:cNvSpPr/>
            <p:nvPr/>
          </p:nvSpPr>
          <p:spPr>
            <a:xfrm>
              <a:off x="3738658"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8</a:t>
              </a:r>
              <a:endParaRPr lang="en-US" dirty="0">
                <a:solidFill>
                  <a:schemeClr val="tx1"/>
                </a:solidFill>
              </a:endParaRPr>
            </a:p>
          </p:txBody>
        </p:sp>
        <p:sp>
          <p:nvSpPr>
            <p:cNvPr id="9" name="Rectangle 8"/>
            <p:cNvSpPr/>
            <p:nvPr/>
          </p:nvSpPr>
          <p:spPr>
            <a:xfrm>
              <a:off x="4470028"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1</a:t>
              </a:r>
              <a:endParaRPr lang="en-US" dirty="0">
                <a:solidFill>
                  <a:schemeClr val="tx1"/>
                </a:solidFill>
              </a:endParaRPr>
            </a:p>
          </p:txBody>
        </p:sp>
        <p:sp>
          <p:nvSpPr>
            <p:cNvPr id="10" name="Rectangle 9"/>
            <p:cNvSpPr/>
            <p:nvPr/>
          </p:nvSpPr>
          <p:spPr>
            <a:xfrm>
              <a:off x="5178682"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5</a:t>
              </a:r>
              <a:endParaRPr lang="en-US" dirty="0">
                <a:solidFill>
                  <a:schemeClr val="tx1"/>
                </a:solidFill>
              </a:endParaRPr>
            </a:p>
          </p:txBody>
        </p:sp>
        <p:sp>
          <p:nvSpPr>
            <p:cNvPr id="11" name="Rectangle 10"/>
            <p:cNvSpPr/>
            <p:nvPr/>
          </p:nvSpPr>
          <p:spPr>
            <a:xfrm>
              <a:off x="5908601"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2</a:t>
              </a:r>
              <a:endParaRPr lang="en-US" dirty="0">
                <a:solidFill>
                  <a:schemeClr val="tx1"/>
                </a:solidFill>
              </a:endParaRPr>
            </a:p>
          </p:txBody>
        </p:sp>
        <p:sp>
          <p:nvSpPr>
            <p:cNvPr id="12" name="Rectangle 11"/>
            <p:cNvSpPr/>
            <p:nvPr/>
          </p:nvSpPr>
          <p:spPr>
            <a:xfrm>
              <a:off x="6635067"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7</a:t>
              </a:r>
              <a:endParaRPr lang="en-US" dirty="0">
                <a:solidFill>
                  <a:schemeClr val="tx1"/>
                </a:solidFill>
              </a:endParaRPr>
            </a:p>
          </p:txBody>
        </p:sp>
      </p:grpSp>
      <p:grpSp>
        <p:nvGrpSpPr>
          <p:cNvPr id="13" name="Group 12"/>
          <p:cNvGrpSpPr/>
          <p:nvPr/>
        </p:nvGrpSpPr>
        <p:grpSpPr>
          <a:xfrm>
            <a:off x="878618" y="2833449"/>
            <a:ext cx="7159338" cy="705201"/>
            <a:chOff x="180930" y="3296093"/>
            <a:chExt cx="7159338" cy="705201"/>
          </a:xfrm>
        </p:grpSpPr>
        <p:sp>
          <p:nvSpPr>
            <p:cNvPr id="14" name="Rectangle 13"/>
            <p:cNvSpPr/>
            <p:nvPr/>
          </p:nvSpPr>
          <p:spPr>
            <a:xfrm>
              <a:off x="180930"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6</a:t>
              </a:r>
              <a:endParaRPr lang="en-US" dirty="0">
                <a:solidFill>
                  <a:schemeClr val="tx1"/>
                </a:solidFill>
              </a:endParaRPr>
            </a:p>
          </p:txBody>
        </p:sp>
        <p:sp>
          <p:nvSpPr>
            <p:cNvPr id="15" name="Rectangle 14"/>
            <p:cNvSpPr/>
            <p:nvPr/>
          </p:nvSpPr>
          <p:spPr>
            <a:xfrm>
              <a:off x="910849"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4</a:t>
              </a:r>
              <a:endParaRPr lang="en-US" dirty="0">
                <a:solidFill>
                  <a:schemeClr val="tx1"/>
                </a:solidFill>
              </a:endParaRPr>
            </a:p>
          </p:txBody>
        </p:sp>
        <p:sp>
          <p:nvSpPr>
            <p:cNvPr id="16" name="Rectangle 15"/>
            <p:cNvSpPr/>
            <p:nvPr/>
          </p:nvSpPr>
          <p:spPr>
            <a:xfrm>
              <a:off x="1619503"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3</a:t>
              </a:r>
              <a:endParaRPr lang="en-US" dirty="0">
                <a:solidFill>
                  <a:schemeClr val="tx1"/>
                </a:solidFill>
              </a:endParaRPr>
            </a:p>
          </p:txBody>
        </p:sp>
        <p:sp>
          <p:nvSpPr>
            <p:cNvPr id="17" name="Rectangle 16"/>
            <p:cNvSpPr/>
            <p:nvPr/>
          </p:nvSpPr>
          <p:spPr>
            <a:xfrm>
              <a:off x="2345969"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8</a:t>
              </a:r>
              <a:endParaRPr lang="en-US" dirty="0">
                <a:solidFill>
                  <a:schemeClr val="tx1"/>
                </a:solidFill>
              </a:endParaRPr>
            </a:p>
          </p:txBody>
        </p:sp>
        <p:sp>
          <p:nvSpPr>
            <p:cNvPr id="18" name="Rectangle 17"/>
            <p:cNvSpPr/>
            <p:nvPr/>
          </p:nvSpPr>
          <p:spPr>
            <a:xfrm>
              <a:off x="4470028"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1</a:t>
              </a:r>
              <a:endParaRPr lang="en-US" dirty="0">
                <a:solidFill>
                  <a:schemeClr val="tx1"/>
                </a:solidFill>
              </a:endParaRPr>
            </a:p>
          </p:txBody>
        </p:sp>
        <p:sp>
          <p:nvSpPr>
            <p:cNvPr id="19" name="Rectangle 18"/>
            <p:cNvSpPr/>
            <p:nvPr/>
          </p:nvSpPr>
          <p:spPr>
            <a:xfrm>
              <a:off x="5178682"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5</a:t>
              </a:r>
              <a:endParaRPr lang="en-US" dirty="0">
                <a:solidFill>
                  <a:schemeClr val="tx1"/>
                </a:solidFill>
              </a:endParaRPr>
            </a:p>
          </p:txBody>
        </p:sp>
        <p:sp>
          <p:nvSpPr>
            <p:cNvPr id="20" name="Rectangle 19"/>
            <p:cNvSpPr/>
            <p:nvPr/>
          </p:nvSpPr>
          <p:spPr>
            <a:xfrm>
              <a:off x="5908601"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2</a:t>
              </a:r>
              <a:endParaRPr lang="en-US" dirty="0">
                <a:solidFill>
                  <a:schemeClr val="tx1"/>
                </a:solidFill>
              </a:endParaRPr>
            </a:p>
          </p:txBody>
        </p:sp>
        <p:sp>
          <p:nvSpPr>
            <p:cNvPr id="21" name="Rectangle 20"/>
            <p:cNvSpPr/>
            <p:nvPr/>
          </p:nvSpPr>
          <p:spPr>
            <a:xfrm>
              <a:off x="6635067"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7</a:t>
              </a:r>
              <a:endParaRPr lang="en-US" dirty="0">
                <a:solidFill>
                  <a:schemeClr val="tx1"/>
                </a:solidFill>
              </a:endParaRPr>
            </a:p>
          </p:txBody>
        </p:sp>
      </p:grpSp>
      <p:grpSp>
        <p:nvGrpSpPr>
          <p:cNvPr id="22" name="Group 21"/>
          <p:cNvGrpSpPr/>
          <p:nvPr/>
        </p:nvGrpSpPr>
        <p:grpSpPr>
          <a:xfrm>
            <a:off x="615565" y="3984878"/>
            <a:ext cx="7577544" cy="713871"/>
            <a:chOff x="-64368" y="3317365"/>
            <a:chExt cx="7577544" cy="713871"/>
          </a:xfrm>
        </p:grpSpPr>
        <p:sp>
          <p:nvSpPr>
            <p:cNvPr id="23" name="Rectangle 22"/>
            <p:cNvSpPr/>
            <p:nvPr/>
          </p:nvSpPr>
          <p:spPr>
            <a:xfrm>
              <a:off x="-64368" y="3318947"/>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6</a:t>
              </a:r>
              <a:endParaRPr lang="en-US" dirty="0">
                <a:solidFill>
                  <a:schemeClr val="tx1"/>
                </a:solidFill>
              </a:endParaRPr>
            </a:p>
          </p:txBody>
        </p:sp>
        <p:sp>
          <p:nvSpPr>
            <p:cNvPr id="24" name="Rectangle 23"/>
            <p:cNvSpPr/>
            <p:nvPr/>
          </p:nvSpPr>
          <p:spPr>
            <a:xfrm>
              <a:off x="665551" y="3318947"/>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4</a:t>
              </a:r>
              <a:endParaRPr lang="en-US" dirty="0">
                <a:solidFill>
                  <a:schemeClr val="tx1"/>
                </a:solidFill>
              </a:endParaRPr>
            </a:p>
          </p:txBody>
        </p:sp>
        <p:sp>
          <p:nvSpPr>
            <p:cNvPr id="25" name="Rectangle 24"/>
            <p:cNvSpPr/>
            <p:nvPr/>
          </p:nvSpPr>
          <p:spPr>
            <a:xfrm>
              <a:off x="1972103" y="3326035"/>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3</a:t>
              </a:r>
              <a:endParaRPr lang="en-US" dirty="0">
                <a:solidFill>
                  <a:schemeClr val="tx1"/>
                </a:solidFill>
              </a:endParaRPr>
            </a:p>
          </p:txBody>
        </p:sp>
        <p:sp>
          <p:nvSpPr>
            <p:cNvPr id="26" name="Rectangle 25"/>
            <p:cNvSpPr/>
            <p:nvPr/>
          </p:nvSpPr>
          <p:spPr>
            <a:xfrm>
              <a:off x="2698569" y="3326035"/>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8</a:t>
              </a:r>
              <a:endParaRPr lang="en-US" dirty="0">
                <a:solidFill>
                  <a:schemeClr val="tx1"/>
                </a:solidFill>
              </a:endParaRPr>
            </a:p>
          </p:txBody>
        </p:sp>
        <p:sp>
          <p:nvSpPr>
            <p:cNvPr id="27" name="Rectangle 26"/>
            <p:cNvSpPr/>
            <p:nvPr/>
          </p:nvSpPr>
          <p:spPr>
            <a:xfrm>
              <a:off x="4113974" y="3326035"/>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1</a:t>
              </a:r>
              <a:endParaRPr lang="en-US" dirty="0">
                <a:solidFill>
                  <a:schemeClr val="tx1"/>
                </a:solidFill>
              </a:endParaRPr>
            </a:p>
          </p:txBody>
        </p:sp>
        <p:sp>
          <p:nvSpPr>
            <p:cNvPr id="28" name="Rectangle 27"/>
            <p:cNvSpPr/>
            <p:nvPr/>
          </p:nvSpPr>
          <p:spPr>
            <a:xfrm>
              <a:off x="4822628" y="3326035"/>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5</a:t>
              </a:r>
              <a:endParaRPr lang="en-US" dirty="0">
                <a:solidFill>
                  <a:schemeClr val="tx1"/>
                </a:solidFill>
              </a:endParaRPr>
            </a:p>
          </p:txBody>
        </p:sp>
        <p:sp>
          <p:nvSpPr>
            <p:cNvPr id="29" name="Rectangle 28"/>
            <p:cNvSpPr/>
            <p:nvPr/>
          </p:nvSpPr>
          <p:spPr>
            <a:xfrm>
              <a:off x="6081509" y="3317365"/>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2</a:t>
              </a:r>
              <a:endParaRPr lang="en-US" dirty="0">
                <a:solidFill>
                  <a:schemeClr val="tx1"/>
                </a:solidFill>
              </a:endParaRPr>
            </a:p>
          </p:txBody>
        </p:sp>
        <p:sp>
          <p:nvSpPr>
            <p:cNvPr id="30" name="Rectangle 29"/>
            <p:cNvSpPr/>
            <p:nvPr/>
          </p:nvSpPr>
          <p:spPr>
            <a:xfrm>
              <a:off x="6807975" y="3317365"/>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7</a:t>
              </a:r>
              <a:endParaRPr lang="en-US" dirty="0">
                <a:solidFill>
                  <a:schemeClr val="tx1"/>
                </a:solidFill>
              </a:endParaRPr>
            </a:p>
          </p:txBody>
        </p:sp>
      </p:grpSp>
      <p:grpSp>
        <p:nvGrpSpPr>
          <p:cNvPr id="31" name="Group 30"/>
          <p:cNvGrpSpPr/>
          <p:nvPr/>
        </p:nvGrpSpPr>
        <p:grpSpPr>
          <a:xfrm>
            <a:off x="394841" y="5153647"/>
            <a:ext cx="8018991" cy="713871"/>
            <a:chOff x="-285092" y="3317365"/>
            <a:chExt cx="8018991" cy="713871"/>
          </a:xfrm>
        </p:grpSpPr>
        <p:sp>
          <p:nvSpPr>
            <p:cNvPr id="32" name="Rectangle 31"/>
            <p:cNvSpPr/>
            <p:nvPr/>
          </p:nvSpPr>
          <p:spPr>
            <a:xfrm>
              <a:off x="-285092" y="3318947"/>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6</a:t>
              </a:r>
              <a:endParaRPr lang="en-US" dirty="0">
                <a:solidFill>
                  <a:schemeClr val="tx1"/>
                </a:solidFill>
              </a:endParaRPr>
            </a:p>
          </p:txBody>
        </p:sp>
        <p:sp>
          <p:nvSpPr>
            <p:cNvPr id="33" name="Rectangle 32"/>
            <p:cNvSpPr/>
            <p:nvPr/>
          </p:nvSpPr>
          <p:spPr>
            <a:xfrm>
              <a:off x="665551" y="3318947"/>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4</a:t>
              </a:r>
              <a:endParaRPr lang="en-US" dirty="0">
                <a:solidFill>
                  <a:schemeClr val="tx1"/>
                </a:solidFill>
              </a:endParaRPr>
            </a:p>
          </p:txBody>
        </p:sp>
        <p:sp>
          <p:nvSpPr>
            <p:cNvPr id="34" name="Rectangle 33"/>
            <p:cNvSpPr/>
            <p:nvPr/>
          </p:nvSpPr>
          <p:spPr>
            <a:xfrm>
              <a:off x="1845975" y="3326035"/>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3</a:t>
              </a:r>
              <a:endParaRPr lang="en-US" dirty="0">
                <a:solidFill>
                  <a:schemeClr val="tx1"/>
                </a:solidFill>
              </a:endParaRPr>
            </a:p>
          </p:txBody>
        </p:sp>
        <p:sp>
          <p:nvSpPr>
            <p:cNvPr id="35" name="Rectangle 34"/>
            <p:cNvSpPr/>
            <p:nvPr/>
          </p:nvSpPr>
          <p:spPr>
            <a:xfrm>
              <a:off x="2793165" y="3326035"/>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8</a:t>
              </a:r>
              <a:endParaRPr lang="en-US" dirty="0">
                <a:solidFill>
                  <a:schemeClr val="tx1"/>
                </a:solidFill>
              </a:endParaRPr>
            </a:p>
          </p:txBody>
        </p:sp>
        <p:sp>
          <p:nvSpPr>
            <p:cNvPr id="36" name="Rectangle 35"/>
            <p:cNvSpPr/>
            <p:nvPr/>
          </p:nvSpPr>
          <p:spPr>
            <a:xfrm>
              <a:off x="4050910" y="3326035"/>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1</a:t>
              </a:r>
              <a:endParaRPr lang="en-US" dirty="0">
                <a:solidFill>
                  <a:schemeClr val="tx1"/>
                </a:solidFill>
              </a:endParaRPr>
            </a:p>
          </p:txBody>
        </p:sp>
        <p:sp>
          <p:nvSpPr>
            <p:cNvPr id="37" name="Rectangle 36"/>
            <p:cNvSpPr/>
            <p:nvPr/>
          </p:nvSpPr>
          <p:spPr>
            <a:xfrm>
              <a:off x="5059113" y="3326035"/>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5</a:t>
              </a:r>
              <a:endParaRPr lang="en-US" dirty="0">
                <a:solidFill>
                  <a:schemeClr val="tx1"/>
                </a:solidFill>
              </a:endParaRPr>
            </a:p>
          </p:txBody>
        </p:sp>
        <p:sp>
          <p:nvSpPr>
            <p:cNvPr id="38" name="Rectangle 37"/>
            <p:cNvSpPr/>
            <p:nvPr/>
          </p:nvSpPr>
          <p:spPr>
            <a:xfrm>
              <a:off x="6081509" y="3317365"/>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2</a:t>
              </a:r>
              <a:endParaRPr lang="en-US" dirty="0">
                <a:solidFill>
                  <a:schemeClr val="tx1"/>
                </a:solidFill>
              </a:endParaRPr>
            </a:p>
          </p:txBody>
        </p:sp>
        <p:sp>
          <p:nvSpPr>
            <p:cNvPr id="39" name="Rectangle 38"/>
            <p:cNvSpPr/>
            <p:nvPr/>
          </p:nvSpPr>
          <p:spPr>
            <a:xfrm>
              <a:off x="7028698" y="3317365"/>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7</a:t>
              </a:r>
              <a:endParaRPr lang="en-US" dirty="0">
                <a:solidFill>
                  <a:schemeClr val="tx1"/>
                </a:solidFill>
              </a:endParaRPr>
            </a:p>
          </p:txBody>
        </p:sp>
      </p:grpSp>
      <p:cxnSp>
        <p:nvCxnSpPr>
          <p:cNvPr id="40" name="Straight Arrow Connector 39"/>
          <p:cNvCxnSpPr>
            <a:stCxn id="9" idx="2"/>
          </p:cNvCxnSpPr>
          <p:nvPr/>
        </p:nvCxnSpPr>
        <p:spPr>
          <a:xfrm>
            <a:off x="4937685" y="2395890"/>
            <a:ext cx="1668604" cy="437559"/>
          </a:xfrm>
          <a:prstGeom prst="straightConnector1">
            <a:avLst/>
          </a:prstGeom>
          <a:ln w="25400">
            <a:tailEnd type="stealth" w="lg" len="lg"/>
          </a:ln>
        </p:spPr>
        <p:style>
          <a:lnRef idx="3">
            <a:schemeClr val="dk1"/>
          </a:lnRef>
          <a:fillRef idx="0">
            <a:schemeClr val="dk1"/>
          </a:fillRef>
          <a:effectRef idx="2">
            <a:schemeClr val="dk1"/>
          </a:effectRef>
          <a:fontRef idx="minor">
            <a:schemeClr val="tx1"/>
          </a:fontRef>
        </p:style>
      </p:cxnSp>
      <p:cxnSp>
        <p:nvCxnSpPr>
          <p:cNvPr id="43" name="Straight Arrow Connector 42"/>
          <p:cNvCxnSpPr>
            <a:stCxn id="7" idx="2"/>
          </p:cNvCxnSpPr>
          <p:nvPr/>
        </p:nvCxnSpPr>
        <p:spPr>
          <a:xfrm flipH="1">
            <a:off x="2050685" y="2395890"/>
            <a:ext cx="1429164" cy="437559"/>
          </a:xfrm>
          <a:prstGeom prst="straightConnector1">
            <a:avLst/>
          </a:prstGeom>
          <a:ln w="25400">
            <a:tailEnd type="stealth" w="lg" len="lg"/>
          </a:ln>
        </p:spPr>
        <p:style>
          <a:lnRef idx="3">
            <a:schemeClr val="dk1"/>
          </a:lnRef>
          <a:fillRef idx="0">
            <a:schemeClr val="dk1"/>
          </a:fillRef>
          <a:effectRef idx="2">
            <a:schemeClr val="dk1"/>
          </a:effectRef>
          <a:fontRef idx="minor">
            <a:schemeClr val="tx1"/>
          </a:fontRef>
        </p:style>
      </p:cxnSp>
      <p:cxnSp>
        <p:nvCxnSpPr>
          <p:cNvPr id="46" name="Straight Arrow Connector 45"/>
          <p:cNvCxnSpPr/>
          <p:nvPr/>
        </p:nvCxnSpPr>
        <p:spPr>
          <a:xfrm flipH="1">
            <a:off x="1128364" y="3522892"/>
            <a:ext cx="560311" cy="479326"/>
          </a:xfrm>
          <a:prstGeom prst="straightConnector1">
            <a:avLst/>
          </a:prstGeom>
          <a:ln w="25400">
            <a:tailEnd type="stealth" w="lg" len="lg"/>
          </a:ln>
        </p:spPr>
        <p:style>
          <a:lnRef idx="3">
            <a:schemeClr val="dk1"/>
          </a:lnRef>
          <a:fillRef idx="0">
            <a:schemeClr val="dk1"/>
          </a:fillRef>
          <a:effectRef idx="2">
            <a:schemeClr val="dk1"/>
          </a:effectRef>
          <a:fontRef idx="minor">
            <a:schemeClr val="tx1"/>
          </a:fontRef>
        </p:style>
      </p:cxnSp>
      <p:cxnSp>
        <p:nvCxnSpPr>
          <p:cNvPr id="49" name="Straight Arrow Connector 48"/>
          <p:cNvCxnSpPr>
            <a:stCxn id="23" idx="2"/>
            <a:endCxn id="32" idx="0"/>
          </p:cNvCxnSpPr>
          <p:nvPr/>
        </p:nvCxnSpPr>
        <p:spPr>
          <a:xfrm flipH="1">
            <a:off x="747442" y="4691661"/>
            <a:ext cx="220724" cy="463568"/>
          </a:xfrm>
          <a:prstGeom prst="straightConnector1">
            <a:avLst/>
          </a:prstGeom>
          <a:ln w="25400">
            <a:tailEnd type="stealth" w="lg" len="lg"/>
          </a:ln>
        </p:spPr>
        <p:style>
          <a:lnRef idx="3">
            <a:schemeClr val="dk1"/>
          </a:lnRef>
          <a:fillRef idx="0">
            <a:schemeClr val="dk1"/>
          </a:fillRef>
          <a:effectRef idx="2">
            <a:schemeClr val="dk1"/>
          </a:effectRef>
          <a:fontRef idx="minor">
            <a:schemeClr val="tx1"/>
          </a:fontRef>
        </p:style>
      </p:cxnSp>
      <p:cxnSp>
        <p:nvCxnSpPr>
          <p:cNvPr id="54" name="Straight Arrow Connector 53"/>
          <p:cNvCxnSpPr/>
          <p:nvPr/>
        </p:nvCxnSpPr>
        <p:spPr>
          <a:xfrm flipH="1">
            <a:off x="5436044" y="3529980"/>
            <a:ext cx="560311" cy="479326"/>
          </a:xfrm>
          <a:prstGeom prst="straightConnector1">
            <a:avLst/>
          </a:prstGeom>
          <a:ln w="25400">
            <a:tailEnd type="stealth" w="lg" len="lg"/>
          </a:ln>
        </p:spPr>
        <p:style>
          <a:lnRef idx="3">
            <a:schemeClr val="dk1"/>
          </a:lnRef>
          <a:fillRef idx="0">
            <a:schemeClr val="dk1"/>
          </a:fillRef>
          <a:effectRef idx="2">
            <a:schemeClr val="dk1"/>
          </a:effectRef>
          <a:fontRef idx="minor">
            <a:schemeClr val="tx1"/>
          </a:fontRef>
        </p:style>
      </p:cxnSp>
      <p:cxnSp>
        <p:nvCxnSpPr>
          <p:cNvPr id="55" name="Straight Arrow Connector 54"/>
          <p:cNvCxnSpPr/>
          <p:nvPr/>
        </p:nvCxnSpPr>
        <p:spPr>
          <a:xfrm flipH="1">
            <a:off x="2809056" y="4698749"/>
            <a:ext cx="220724" cy="463568"/>
          </a:xfrm>
          <a:prstGeom prst="straightConnector1">
            <a:avLst/>
          </a:prstGeom>
          <a:ln w="25400">
            <a:tailEnd type="stealth" w="lg" len="lg"/>
          </a:ln>
        </p:spPr>
        <p:style>
          <a:lnRef idx="3">
            <a:schemeClr val="dk1"/>
          </a:lnRef>
          <a:fillRef idx="0">
            <a:schemeClr val="dk1"/>
          </a:fillRef>
          <a:effectRef idx="2">
            <a:schemeClr val="dk1"/>
          </a:effectRef>
          <a:fontRef idx="minor">
            <a:schemeClr val="tx1"/>
          </a:fontRef>
        </p:style>
      </p:cxnSp>
      <p:cxnSp>
        <p:nvCxnSpPr>
          <p:cNvPr id="56" name="Straight Arrow Connector 55"/>
          <p:cNvCxnSpPr/>
          <p:nvPr/>
        </p:nvCxnSpPr>
        <p:spPr>
          <a:xfrm flipH="1">
            <a:off x="5012878" y="4751480"/>
            <a:ext cx="220724" cy="463568"/>
          </a:xfrm>
          <a:prstGeom prst="straightConnector1">
            <a:avLst/>
          </a:prstGeom>
          <a:ln w="25400">
            <a:tailEnd type="stealth" w="lg" len="lg"/>
          </a:ln>
        </p:spPr>
        <p:style>
          <a:lnRef idx="3">
            <a:schemeClr val="dk1"/>
          </a:lnRef>
          <a:fillRef idx="0">
            <a:schemeClr val="dk1"/>
          </a:fillRef>
          <a:effectRef idx="2">
            <a:schemeClr val="dk1"/>
          </a:effectRef>
          <a:fontRef idx="minor">
            <a:schemeClr val="tx1"/>
          </a:fontRef>
        </p:style>
      </p:cxnSp>
      <p:cxnSp>
        <p:nvCxnSpPr>
          <p:cNvPr id="57" name="Straight Arrow Connector 56"/>
          <p:cNvCxnSpPr/>
          <p:nvPr/>
        </p:nvCxnSpPr>
        <p:spPr>
          <a:xfrm flipH="1">
            <a:off x="6958217" y="4698749"/>
            <a:ext cx="220724" cy="463568"/>
          </a:xfrm>
          <a:prstGeom prst="straightConnector1">
            <a:avLst/>
          </a:prstGeom>
          <a:ln w="25400">
            <a:tailEnd type="stealth" w="lg" len="lg"/>
          </a:ln>
        </p:spPr>
        <p:style>
          <a:lnRef idx="3">
            <a:schemeClr val="dk1"/>
          </a:lnRef>
          <a:fillRef idx="0">
            <a:schemeClr val="dk1"/>
          </a:fillRef>
          <a:effectRef idx="2">
            <a:schemeClr val="dk1"/>
          </a:effectRef>
          <a:fontRef idx="minor">
            <a:schemeClr val="tx1"/>
          </a:fontRef>
        </p:style>
      </p:cxnSp>
      <p:cxnSp>
        <p:nvCxnSpPr>
          <p:cNvPr id="58" name="Straight Arrow Connector 57"/>
          <p:cNvCxnSpPr>
            <a:stCxn id="30" idx="2"/>
            <a:endCxn id="39" idx="0"/>
          </p:cNvCxnSpPr>
          <p:nvPr/>
        </p:nvCxnSpPr>
        <p:spPr>
          <a:xfrm>
            <a:off x="7840509" y="4690079"/>
            <a:ext cx="220723" cy="463568"/>
          </a:xfrm>
          <a:prstGeom prst="straightConnector1">
            <a:avLst/>
          </a:prstGeom>
          <a:ln w="25400">
            <a:tailEnd type="stealth" w="lg" len="lg"/>
          </a:ln>
        </p:spPr>
        <p:style>
          <a:lnRef idx="3">
            <a:schemeClr val="dk1"/>
          </a:lnRef>
          <a:fillRef idx="0">
            <a:schemeClr val="dk1"/>
          </a:fillRef>
          <a:effectRef idx="2">
            <a:schemeClr val="dk1"/>
          </a:effectRef>
          <a:fontRef idx="minor">
            <a:schemeClr val="tx1"/>
          </a:fontRef>
        </p:style>
      </p:cxnSp>
      <p:cxnSp>
        <p:nvCxnSpPr>
          <p:cNvPr id="61" name="Straight Arrow Connector 60"/>
          <p:cNvCxnSpPr/>
          <p:nvPr/>
        </p:nvCxnSpPr>
        <p:spPr>
          <a:xfrm>
            <a:off x="5895170" y="4705837"/>
            <a:ext cx="220723" cy="463568"/>
          </a:xfrm>
          <a:prstGeom prst="straightConnector1">
            <a:avLst/>
          </a:prstGeom>
          <a:ln w="25400">
            <a:tailEnd type="stealth" w="lg" len="lg"/>
          </a:ln>
        </p:spPr>
        <p:style>
          <a:lnRef idx="3">
            <a:schemeClr val="dk1"/>
          </a:lnRef>
          <a:fillRef idx="0">
            <a:schemeClr val="dk1"/>
          </a:fillRef>
          <a:effectRef idx="2">
            <a:schemeClr val="dk1"/>
          </a:effectRef>
          <a:fontRef idx="minor">
            <a:schemeClr val="tx1"/>
          </a:fontRef>
        </p:style>
      </p:cxnSp>
      <p:cxnSp>
        <p:nvCxnSpPr>
          <p:cNvPr id="62" name="Straight Arrow Connector 61"/>
          <p:cNvCxnSpPr/>
          <p:nvPr/>
        </p:nvCxnSpPr>
        <p:spPr>
          <a:xfrm>
            <a:off x="3626762" y="4698749"/>
            <a:ext cx="220723" cy="463568"/>
          </a:xfrm>
          <a:prstGeom prst="straightConnector1">
            <a:avLst/>
          </a:prstGeom>
          <a:ln w="25400">
            <a:tailEnd type="stealth" w="lg" len="lg"/>
          </a:ln>
        </p:spPr>
        <p:style>
          <a:lnRef idx="3">
            <a:schemeClr val="dk1"/>
          </a:lnRef>
          <a:fillRef idx="0">
            <a:schemeClr val="dk1"/>
          </a:fillRef>
          <a:effectRef idx="2">
            <a:schemeClr val="dk1"/>
          </a:effectRef>
          <a:fontRef idx="minor">
            <a:schemeClr val="tx1"/>
          </a:fontRef>
        </p:style>
      </p:cxnSp>
      <p:cxnSp>
        <p:nvCxnSpPr>
          <p:cNvPr id="63" name="Straight Arrow Connector 62"/>
          <p:cNvCxnSpPr/>
          <p:nvPr/>
        </p:nvCxnSpPr>
        <p:spPr>
          <a:xfrm>
            <a:off x="1608537" y="4698749"/>
            <a:ext cx="220723" cy="463568"/>
          </a:xfrm>
          <a:prstGeom prst="straightConnector1">
            <a:avLst/>
          </a:prstGeom>
          <a:ln w="25400">
            <a:tailEnd type="stealth" w="lg" len="lg"/>
          </a:ln>
        </p:spPr>
        <p:style>
          <a:lnRef idx="3">
            <a:schemeClr val="dk1"/>
          </a:lnRef>
          <a:fillRef idx="0">
            <a:schemeClr val="dk1"/>
          </a:fillRef>
          <a:effectRef idx="2">
            <a:schemeClr val="dk1"/>
          </a:effectRef>
          <a:fontRef idx="minor">
            <a:schemeClr val="tx1"/>
          </a:fontRef>
        </p:style>
      </p:cxnSp>
      <p:cxnSp>
        <p:nvCxnSpPr>
          <p:cNvPr id="65" name="Straight Arrow Connector 64"/>
          <p:cNvCxnSpPr>
            <a:stCxn id="20" idx="2"/>
          </p:cNvCxnSpPr>
          <p:nvPr/>
        </p:nvCxnSpPr>
        <p:spPr>
          <a:xfrm>
            <a:off x="6958890" y="3538650"/>
            <a:ext cx="601213" cy="507393"/>
          </a:xfrm>
          <a:prstGeom prst="straightConnector1">
            <a:avLst/>
          </a:prstGeom>
          <a:ln w="25400">
            <a:tailEnd type="stealth" w="lg" len="lg"/>
          </a:ln>
        </p:spPr>
        <p:style>
          <a:lnRef idx="3">
            <a:schemeClr val="dk1"/>
          </a:lnRef>
          <a:fillRef idx="0">
            <a:schemeClr val="dk1"/>
          </a:fillRef>
          <a:effectRef idx="2">
            <a:schemeClr val="dk1"/>
          </a:effectRef>
          <a:fontRef idx="minor">
            <a:schemeClr val="tx1"/>
          </a:fontRef>
        </p:style>
      </p:cxnSp>
      <p:cxnSp>
        <p:nvCxnSpPr>
          <p:cNvPr id="68" name="Straight Arrow Connector 67"/>
          <p:cNvCxnSpPr/>
          <p:nvPr/>
        </p:nvCxnSpPr>
        <p:spPr>
          <a:xfrm>
            <a:off x="2775562" y="3517251"/>
            <a:ext cx="601213" cy="507393"/>
          </a:xfrm>
          <a:prstGeom prst="straightConnector1">
            <a:avLst/>
          </a:prstGeom>
          <a:ln w="25400">
            <a:tailEnd type="stealth" w="lg" len="lg"/>
          </a:ln>
        </p:spPr>
        <p:style>
          <a:lnRef idx="3">
            <a:schemeClr val="dk1"/>
          </a:lnRef>
          <a:fillRef idx="0">
            <a:schemeClr val="dk1"/>
          </a:fillRef>
          <a:effectRef idx="2">
            <a:schemeClr val="dk1"/>
          </a:effectRef>
          <a:fontRef idx="minor">
            <a:schemeClr val="tx1"/>
          </a:fontRef>
        </p:style>
      </p:cxnSp>
      <p:sp>
        <p:nvSpPr>
          <p:cNvPr id="69" name="TextBox 68"/>
          <p:cNvSpPr txBox="1"/>
          <p:nvPr/>
        </p:nvSpPr>
        <p:spPr>
          <a:xfrm>
            <a:off x="7708631" y="5867518"/>
            <a:ext cx="1546786" cy="923330"/>
          </a:xfrm>
          <a:prstGeom prst="rect">
            <a:avLst/>
          </a:prstGeom>
          <a:noFill/>
        </p:spPr>
        <p:txBody>
          <a:bodyPr wrap="square" rtlCol="0">
            <a:spAutoFit/>
          </a:bodyPr>
          <a:lstStyle/>
          <a:p>
            <a:r>
              <a:rPr lang="en-US" dirty="0">
                <a:solidFill>
                  <a:srgbClr val="DE6769"/>
                </a:solidFill>
              </a:rPr>
              <a:t>This array of length 1 is sorted!</a:t>
            </a:r>
          </a:p>
        </p:txBody>
      </p:sp>
    </p:spTree>
    <p:extLst>
      <p:ext uri="{BB962C8B-B14F-4D97-AF65-F5344CB8AC3E}">
        <p14:creationId xmlns:p14="http://schemas.microsoft.com/office/powerpoint/2010/main" val="17918158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285" y="66414"/>
            <a:ext cx="7886700" cy="847448"/>
          </a:xfrm>
        </p:spPr>
        <p:txBody>
          <a:bodyPr/>
          <a:lstStyle/>
          <a:p>
            <a:r>
              <a:rPr lang="en-US" sz="3200" dirty="0"/>
              <a:t>Then, merge them all back up!</a:t>
            </a:r>
          </a:p>
        </p:txBody>
      </p:sp>
      <p:grpSp>
        <p:nvGrpSpPr>
          <p:cNvPr id="95" name="Group 94"/>
          <p:cNvGrpSpPr/>
          <p:nvPr/>
        </p:nvGrpSpPr>
        <p:grpSpPr>
          <a:xfrm>
            <a:off x="779114" y="4076075"/>
            <a:ext cx="7544910" cy="725081"/>
            <a:chOff x="779114" y="4076075"/>
            <a:chExt cx="7544910" cy="725081"/>
          </a:xfrm>
        </p:grpSpPr>
        <p:grpSp>
          <p:nvGrpSpPr>
            <p:cNvPr id="22" name="Group 21"/>
            <p:cNvGrpSpPr/>
            <p:nvPr/>
          </p:nvGrpSpPr>
          <p:grpSpPr>
            <a:xfrm>
              <a:off x="779114" y="4091783"/>
              <a:ext cx="1410402" cy="709373"/>
              <a:chOff x="779114" y="3893003"/>
              <a:chExt cx="1410402" cy="709373"/>
            </a:xfrm>
          </p:grpSpPr>
          <p:sp>
            <p:nvSpPr>
              <p:cNvPr id="5" name="Rectangle 4"/>
              <p:cNvSpPr/>
              <p:nvPr/>
            </p:nvSpPr>
            <p:spPr>
              <a:xfrm>
                <a:off x="1484315" y="3897175"/>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6</a:t>
                </a:r>
                <a:endParaRPr lang="en-US" dirty="0">
                  <a:solidFill>
                    <a:schemeClr val="tx1"/>
                  </a:solidFill>
                </a:endParaRPr>
              </a:p>
            </p:txBody>
          </p:sp>
          <p:sp>
            <p:nvSpPr>
              <p:cNvPr id="14" name="Rectangle 13"/>
              <p:cNvSpPr/>
              <p:nvPr/>
            </p:nvSpPr>
            <p:spPr>
              <a:xfrm>
                <a:off x="779114" y="389300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4</a:t>
                </a:r>
                <a:endParaRPr lang="en-US" dirty="0">
                  <a:solidFill>
                    <a:schemeClr val="tx1"/>
                  </a:solidFill>
                </a:endParaRPr>
              </a:p>
            </p:txBody>
          </p:sp>
        </p:grpSp>
        <p:grpSp>
          <p:nvGrpSpPr>
            <p:cNvPr id="23" name="Group 22"/>
            <p:cNvGrpSpPr/>
            <p:nvPr/>
          </p:nvGrpSpPr>
          <p:grpSpPr>
            <a:xfrm>
              <a:off x="2621337" y="4076075"/>
              <a:ext cx="1410402" cy="705202"/>
              <a:chOff x="2621337" y="3877295"/>
              <a:chExt cx="1410402" cy="705202"/>
            </a:xfrm>
          </p:grpSpPr>
          <p:sp>
            <p:nvSpPr>
              <p:cNvPr id="15" name="Rectangle 14"/>
              <p:cNvSpPr/>
              <p:nvPr/>
            </p:nvSpPr>
            <p:spPr>
              <a:xfrm>
                <a:off x="2621337" y="3877296"/>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3</a:t>
                </a:r>
                <a:endParaRPr lang="en-US" dirty="0">
                  <a:solidFill>
                    <a:schemeClr val="tx1"/>
                  </a:solidFill>
                </a:endParaRPr>
              </a:p>
            </p:txBody>
          </p:sp>
          <p:sp>
            <p:nvSpPr>
              <p:cNvPr id="17" name="Rectangle 16"/>
              <p:cNvSpPr/>
              <p:nvPr/>
            </p:nvSpPr>
            <p:spPr>
              <a:xfrm>
                <a:off x="3326538" y="3877295"/>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8</a:t>
                </a:r>
                <a:endParaRPr lang="en-US" dirty="0">
                  <a:solidFill>
                    <a:schemeClr val="tx1"/>
                  </a:solidFill>
                </a:endParaRPr>
              </a:p>
            </p:txBody>
          </p:sp>
        </p:grpSp>
        <p:grpSp>
          <p:nvGrpSpPr>
            <p:cNvPr id="24" name="Group 23"/>
            <p:cNvGrpSpPr/>
            <p:nvPr/>
          </p:nvGrpSpPr>
          <p:grpSpPr>
            <a:xfrm>
              <a:off x="4816160" y="4091783"/>
              <a:ext cx="1406102" cy="705201"/>
              <a:chOff x="4816160" y="3893003"/>
              <a:chExt cx="1406102" cy="705201"/>
            </a:xfrm>
          </p:grpSpPr>
          <p:sp>
            <p:nvSpPr>
              <p:cNvPr id="18" name="Rectangle 17"/>
              <p:cNvSpPr/>
              <p:nvPr/>
            </p:nvSpPr>
            <p:spPr>
              <a:xfrm>
                <a:off x="4816160" y="389300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1</a:t>
                </a:r>
                <a:endParaRPr lang="en-US" dirty="0">
                  <a:solidFill>
                    <a:schemeClr val="tx1"/>
                  </a:solidFill>
                </a:endParaRPr>
              </a:p>
            </p:txBody>
          </p:sp>
          <p:sp>
            <p:nvSpPr>
              <p:cNvPr id="19" name="Rectangle 18"/>
              <p:cNvSpPr/>
              <p:nvPr/>
            </p:nvSpPr>
            <p:spPr>
              <a:xfrm>
                <a:off x="5517061" y="389300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5</a:t>
                </a:r>
                <a:endParaRPr lang="en-US" dirty="0">
                  <a:solidFill>
                    <a:schemeClr val="tx1"/>
                  </a:solidFill>
                </a:endParaRPr>
              </a:p>
            </p:txBody>
          </p:sp>
        </p:grpSp>
        <p:grpSp>
          <p:nvGrpSpPr>
            <p:cNvPr id="26" name="Group 25"/>
            <p:cNvGrpSpPr/>
            <p:nvPr/>
          </p:nvGrpSpPr>
          <p:grpSpPr>
            <a:xfrm>
              <a:off x="6878419" y="4091783"/>
              <a:ext cx="1445605" cy="705201"/>
              <a:chOff x="6878419" y="3893003"/>
              <a:chExt cx="1445605" cy="705201"/>
            </a:xfrm>
          </p:grpSpPr>
          <p:sp>
            <p:nvSpPr>
              <p:cNvPr id="20" name="Rectangle 19"/>
              <p:cNvSpPr/>
              <p:nvPr/>
            </p:nvSpPr>
            <p:spPr>
              <a:xfrm>
                <a:off x="6878419" y="389300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2</a:t>
                </a:r>
                <a:endParaRPr lang="en-US" dirty="0">
                  <a:solidFill>
                    <a:schemeClr val="tx1"/>
                  </a:solidFill>
                </a:endParaRPr>
              </a:p>
            </p:txBody>
          </p:sp>
          <p:sp>
            <p:nvSpPr>
              <p:cNvPr id="21" name="Rectangle 20"/>
              <p:cNvSpPr/>
              <p:nvPr/>
            </p:nvSpPr>
            <p:spPr>
              <a:xfrm>
                <a:off x="7618823" y="389300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7</a:t>
                </a:r>
                <a:endParaRPr lang="en-US" dirty="0">
                  <a:solidFill>
                    <a:schemeClr val="tx1"/>
                  </a:solidFill>
                </a:endParaRPr>
              </a:p>
            </p:txBody>
          </p:sp>
        </p:grpSp>
      </p:grpSp>
      <p:grpSp>
        <p:nvGrpSpPr>
          <p:cNvPr id="36" name="Group 35"/>
          <p:cNvGrpSpPr/>
          <p:nvPr/>
        </p:nvGrpSpPr>
        <p:grpSpPr>
          <a:xfrm>
            <a:off x="5189911" y="2688756"/>
            <a:ext cx="2820074" cy="712577"/>
            <a:chOff x="5189911" y="2489976"/>
            <a:chExt cx="2820074" cy="712577"/>
          </a:xfrm>
        </p:grpSpPr>
        <p:sp>
          <p:nvSpPr>
            <p:cNvPr id="27" name="Rectangle 26"/>
            <p:cNvSpPr/>
            <p:nvPr/>
          </p:nvSpPr>
          <p:spPr>
            <a:xfrm>
              <a:off x="5189911" y="2497352"/>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1</a:t>
              </a:r>
              <a:endParaRPr lang="en-US" dirty="0">
                <a:solidFill>
                  <a:schemeClr val="tx1"/>
                </a:solidFill>
              </a:endParaRPr>
            </a:p>
          </p:txBody>
        </p:sp>
        <p:sp>
          <p:nvSpPr>
            <p:cNvPr id="28" name="Rectangle 27"/>
            <p:cNvSpPr/>
            <p:nvPr/>
          </p:nvSpPr>
          <p:spPr>
            <a:xfrm>
              <a:off x="5905115" y="2489977"/>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2</a:t>
              </a:r>
              <a:endParaRPr lang="en-US" dirty="0">
                <a:solidFill>
                  <a:schemeClr val="tx1"/>
                </a:solidFill>
              </a:endParaRPr>
            </a:p>
          </p:txBody>
        </p:sp>
        <p:sp>
          <p:nvSpPr>
            <p:cNvPr id="29" name="Rectangle 28"/>
            <p:cNvSpPr/>
            <p:nvPr/>
          </p:nvSpPr>
          <p:spPr>
            <a:xfrm>
              <a:off x="6599583" y="2489976"/>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5</a:t>
              </a:r>
              <a:endParaRPr lang="en-US" dirty="0">
                <a:solidFill>
                  <a:schemeClr val="tx1"/>
                </a:solidFill>
              </a:endParaRPr>
            </a:p>
          </p:txBody>
        </p:sp>
        <p:sp>
          <p:nvSpPr>
            <p:cNvPr id="30" name="Rectangle 29"/>
            <p:cNvSpPr/>
            <p:nvPr/>
          </p:nvSpPr>
          <p:spPr>
            <a:xfrm>
              <a:off x="7304784" y="2497352"/>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7</a:t>
              </a:r>
              <a:endParaRPr lang="en-US" dirty="0">
                <a:solidFill>
                  <a:schemeClr val="tx1"/>
                </a:solidFill>
              </a:endParaRPr>
            </a:p>
          </p:txBody>
        </p:sp>
      </p:grpSp>
      <p:grpSp>
        <p:nvGrpSpPr>
          <p:cNvPr id="35" name="Group 34"/>
          <p:cNvGrpSpPr/>
          <p:nvPr/>
        </p:nvGrpSpPr>
        <p:grpSpPr>
          <a:xfrm>
            <a:off x="1175797" y="2696132"/>
            <a:ext cx="2800196" cy="705201"/>
            <a:chOff x="1175797" y="2497352"/>
            <a:chExt cx="2800196" cy="705201"/>
          </a:xfrm>
        </p:grpSpPr>
        <p:sp>
          <p:nvSpPr>
            <p:cNvPr id="31" name="Rectangle 30"/>
            <p:cNvSpPr/>
            <p:nvPr/>
          </p:nvSpPr>
          <p:spPr>
            <a:xfrm>
              <a:off x="1175797" y="2497352"/>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3</a:t>
              </a:r>
              <a:endParaRPr lang="en-US" dirty="0">
                <a:solidFill>
                  <a:schemeClr val="tx1"/>
                </a:solidFill>
              </a:endParaRPr>
            </a:p>
          </p:txBody>
        </p:sp>
        <p:sp>
          <p:nvSpPr>
            <p:cNvPr id="32" name="Rectangle 31"/>
            <p:cNvSpPr/>
            <p:nvPr/>
          </p:nvSpPr>
          <p:spPr>
            <a:xfrm>
              <a:off x="1893051" y="2497352"/>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4</a:t>
              </a:r>
              <a:endParaRPr lang="en-US" dirty="0">
                <a:solidFill>
                  <a:schemeClr val="tx1"/>
                </a:solidFill>
              </a:endParaRPr>
            </a:p>
          </p:txBody>
        </p:sp>
        <p:sp>
          <p:nvSpPr>
            <p:cNvPr id="33" name="Rectangle 32"/>
            <p:cNvSpPr/>
            <p:nvPr/>
          </p:nvSpPr>
          <p:spPr>
            <a:xfrm>
              <a:off x="2575466" y="2497352"/>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6</a:t>
              </a:r>
              <a:endParaRPr lang="en-US" dirty="0">
                <a:solidFill>
                  <a:schemeClr val="tx1"/>
                </a:solidFill>
              </a:endParaRPr>
            </a:p>
          </p:txBody>
        </p:sp>
        <p:sp>
          <p:nvSpPr>
            <p:cNvPr id="34" name="Rectangle 33"/>
            <p:cNvSpPr/>
            <p:nvPr/>
          </p:nvSpPr>
          <p:spPr>
            <a:xfrm>
              <a:off x="3270792" y="2497352"/>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8</a:t>
              </a:r>
              <a:endParaRPr lang="en-US" dirty="0">
                <a:solidFill>
                  <a:schemeClr val="tx1"/>
                </a:solidFill>
              </a:endParaRPr>
            </a:p>
          </p:txBody>
        </p:sp>
      </p:grpSp>
      <p:grpSp>
        <p:nvGrpSpPr>
          <p:cNvPr id="54" name="Group 53"/>
          <p:cNvGrpSpPr/>
          <p:nvPr/>
        </p:nvGrpSpPr>
        <p:grpSpPr>
          <a:xfrm>
            <a:off x="1553712" y="1419768"/>
            <a:ext cx="5766649" cy="705201"/>
            <a:chOff x="1553712" y="1220988"/>
            <a:chExt cx="5766649" cy="705201"/>
          </a:xfrm>
        </p:grpSpPr>
        <p:grpSp>
          <p:nvGrpSpPr>
            <p:cNvPr id="37" name="Group 36"/>
            <p:cNvGrpSpPr/>
            <p:nvPr/>
          </p:nvGrpSpPr>
          <p:grpSpPr>
            <a:xfrm>
              <a:off x="1553712" y="1220988"/>
              <a:ext cx="5766649" cy="705201"/>
              <a:chOff x="1573619" y="3296093"/>
              <a:chExt cx="5766649" cy="705201"/>
            </a:xfrm>
            <a:solidFill>
              <a:schemeClr val="accent4">
                <a:lumMod val="20000"/>
                <a:lumOff val="80000"/>
              </a:schemeClr>
            </a:solidFill>
          </p:grpSpPr>
          <p:sp>
            <p:nvSpPr>
              <p:cNvPr id="38" name="Rectangle 37"/>
              <p:cNvSpPr/>
              <p:nvPr/>
            </p:nvSpPr>
            <p:spPr>
              <a:xfrm>
                <a:off x="1573619" y="3296093"/>
                <a:ext cx="705201" cy="705201"/>
              </a:xfrm>
              <a:prstGeom prst="rect">
                <a:avLst/>
              </a:prstGeom>
              <a:grp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tx1"/>
                  </a:solidFill>
                </a:endParaRPr>
              </a:p>
            </p:txBody>
          </p:sp>
          <p:sp>
            <p:nvSpPr>
              <p:cNvPr id="39" name="Rectangle 38"/>
              <p:cNvSpPr/>
              <p:nvPr/>
            </p:nvSpPr>
            <p:spPr>
              <a:xfrm>
                <a:off x="2303538" y="3296093"/>
                <a:ext cx="705201" cy="705201"/>
              </a:xfrm>
              <a:prstGeom prst="rect">
                <a:avLst/>
              </a:prstGeom>
              <a:grp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tx1"/>
                  </a:solidFill>
                </a:endParaRPr>
              </a:p>
            </p:txBody>
          </p:sp>
          <p:sp>
            <p:nvSpPr>
              <p:cNvPr id="40" name="Rectangle 39"/>
              <p:cNvSpPr/>
              <p:nvPr/>
            </p:nvSpPr>
            <p:spPr>
              <a:xfrm>
                <a:off x="3012192" y="3296093"/>
                <a:ext cx="705201" cy="705201"/>
              </a:xfrm>
              <a:prstGeom prst="rect">
                <a:avLst/>
              </a:prstGeom>
              <a:grp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tx1"/>
                  </a:solidFill>
                </a:endParaRPr>
              </a:p>
            </p:txBody>
          </p:sp>
          <p:sp>
            <p:nvSpPr>
              <p:cNvPr id="41" name="Rectangle 40"/>
              <p:cNvSpPr/>
              <p:nvPr/>
            </p:nvSpPr>
            <p:spPr>
              <a:xfrm>
                <a:off x="3738658" y="3296093"/>
                <a:ext cx="705201" cy="705201"/>
              </a:xfrm>
              <a:prstGeom prst="rect">
                <a:avLst/>
              </a:prstGeom>
              <a:grp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tx1"/>
                  </a:solidFill>
                </a:endParaRPr>
              </a:p>
            </p:txBody>
          </p:sp>
          <p:sp>
            <p:nvSpPr>
              <p:cNvPr id="42" name="Rectangle 41"/>
              <p:cNvSpPr/>
              <p:nvPr/>
            </p:nvSpPr>
            <p:spPr>
              <a:xfrm>
                <a:off x="4470028" y="3296093"/>
                <a:ext cx="705201" cy="705201"/>
              </a:xfrm>
              <a:prstGeom prst="rect">
                <a:avLst/>
              </a:prstGeom>
              <a:grp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tx1"/>
                  </a:solidFill>
                </a:endParaRPr>
              </a:p>
            </p:txBody>
          </p:sp>
          <p:sp>
            <p:nvSpPr>
              <p:cNvPr id="43" name="Rectangle 42"/>
              <p:cNvSpPr/>
              <p:nvPr/>
            </p:nvSpPr>
            <p:spPr>
              <a:xfrm>
                <a:off x="5178682" y="3296093"/>
                <a:ext cx="705201" cy="705201"/>
              </a:xfrm>
              <a:prstGeom prst="rect">
                <a:avLst/>
              </a:prstGeom>
              <a:grp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tx1"/>
                  </a:solidFill>
                </a:endParaRPr>
              </a:p>
            </p:txBody>
          </p:sp>
          <p:sp>
            <p:nvSpPr>
              <p:cNvPr id="44" name="Rectangle 43"/>
              <p:cNvSpPr/>
              <p:nvPr/>
            </p:nvSpPr>
            <p:spPr>
              <a:xfrm>
                <a:off x="5908601" y="3296093"/>
                <a:ext cx="705201" cy="705201"/>
              </a:xfrm>
              <a:prstGeom prst="rect">
                <a:avLst/>
              </a:prstGeom>
              <a:grp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tx1"/>
                  </a:solidFill>
                </a:endParaRPr>
              </a:p>
            </p:txBody>
          </p:sp>
          <p:sp>
            <p:nvSpPr>
              <p:cNvPr id="45" name="Rectangle 44"/>
              <p:cNvSpPr/>
              <p:nvPr/>
            </p:nvSpPr>
            <p:spPr>
              <a:xfrm>
                <a:off x="6635067" y="3296093"/>
                <a:ext cx="705201" cy="705201"/>
              </a:xfrm>
              <a:prstGeom prst="rect">
                <a:avLst/>
              </a:prstGeom>
              <a:grp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tx1"/>
                  </a:solidFill>
                </a:endParaRPr>
              </a:p>
            </p:txBody>
          </p:sp>
        </p:grpSp>
        <p:sp>
          <p:nvSpPr>
            <p:cNvPr id="46" name="Rectangle 45"/>
            <p:cNvSpPr/>
            <p:nvPr/>
          </p:nvSpPr>
          <p:spPr>
            <a:xfrm>
              <a:off x="1554075" y="1220988"/>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1</a:t>
              </a:r>
            </a:p>
          </p:txBody>
        </p:sp>
        <p:sp>
          <p:nvSpPr>
            <p:cNvPr id="47" name="Rectangle 46"/>
            <p:cNvSpPr/>
            <p:nvPr/>
          </p:nvSpPr>
          <p:spPr>
            <a:xfrm>
              <a:off x="2283631" y="1220988"/>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solidFill>
                    <a:schemeClr val="tx1"/>
                  </a:solidFill>
                </a:rPr>
                <a:t>2</a:t>
              </a:r>
              <a:endParaRPr lang="en-US" sz="3200" dirty="0">
                <a:solidFill>
                  <a:schemeClr val="tx1"/>
                </a:solidFill>
              </a:endParaRPr>
            </a:p>
          </p:txBody>
        </p:sp>
        <p:sp>
          <p:nvSpPr>
            <p:cNvPr id="48" name="Rectangle 47"/>
            <p:cNvSpPr/>
            <p:nvPr/>
          </p:nvSpPr>
          <p:spPr>
            <a:xfrm>
              <a:off x="2992285" y="1220988"/>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3</a:t>
              </a:r>
            </a:p>
          </p:txBody>
        </p:sp>
        <p:sp>
          <p:nvSpPr>
            <p:cNvPr id="49" name="Rectangle 48"/>
            <p:cNvSpPr/>
            <p:nvPr/>
          </p:nvSpPr>
          <p:spPr>
            <a:xfrm>
              <a:off x="3718751" y="1220988"/>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4</a:t>
              </a:r>
            </a:p>
          </p:txBody>
        </p:sp>
        <p:sp>
          <p:nvSpPr>
            <p:cNvPr id="50" name="Rectangle 49"/>
            <p:cNvSpPr/>
            <p:nvPr/>
          </p:nvSpPr>
          <p:spPr>
            <a:xfrm>
              <a:off x="4450121" y="1220988"/>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5</a:t>
              </a:r>
            </a:p>
          </p:txBody>
        </p:sp>
        <p:sp>
          <p:nvSpPr>
            <p:cNvPr id="51" name="Rectangle 50"/>
            <p:cNvSpPr/>
            <p:nvPr/>
          </p:nvSpPr>
          <p:spPr>
            <a:xfrm>
              <a:off x="5158775" y="1220988"/>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6</a:t>
              </a:r>
            </a:p>
          </p:txBody>
        </p:sp>
        <p:sp>
          <p:nvSpPr>
            <p:cNvPr id="52" name="Rectangle 51"/>
            <p:cNvSpPr/>
            <p:nvPr/>
          </p:nvSpPr>
          <p:spPr>
            <a:xfrm>
              <a:off x="5888694" y="1220988"/>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7</a:t>
              </a:r>
            </a:p>
          </p:txBody>
        </p:sp>
        <p:sp>
          <p:nvSpPr>
            <p:cNvPr id="53" name="Rectangle 52"/>
            <p:cNvSpPr/>
            <p:nvPr/>
          </p:nvSpPr>
          <p:spPr>
            <a:xfrm>
              <a:off x="6615160" y="1220988"/>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8</a:t>
              </a:r>
            </a:p>
          </p:txBody>
        </p:sp>
      </p:grpSp>
      <p:cxnSp>
        <p:nvCxnSpPr>
          <p:cNvPr id="62" name="Straight Arrow Connector 61"/>
          <p:cNvCxnSpPr>
            <a:endCxn id="29" idx="2"/>
          </p:cNvCxnSpPr>
          <p:nvPr/>
        </p:nvCxnSpPr>
        <p:spPr>
          <a:xfrm flipH="1" flipV="1">
            <a:off x="6952184" y="3393957"/>
            <a:ext cx="666639" cy="714150"/>
          </a:xfrm>
          <a:prstGeom prst="straightConnector1">
            <a:avLst/>
          </a:prstGeom>
          <a:ln w="25400">
            <a:tailEnd type="stealth" w="lg" len="lg"/>
          </a:ln>
        </p:spPr>
        <p:style>
          <a:lnRef idx="3">
            <a:schemeClr val="dk1"/>
          </a:lnRef>
          <a:fillRef idx="0">
            <a:schemeClr val="dk1"/>
          </a:fillRef>
          <a:effectRef idx="2">
            <a:schemeClr val="dk1"/>
          </a:effectRef>
          <a:fontRef idx="minor">
            <a:schemeClr val="tx1"/>
          </a:fontRef>
        </p:style>
      </p:cxnSp>
      <p:cxnSp>
        <p:nvCxnSpPr>
          <p:cNvPr id="63" name="Straight Arrow Connector 62"/>
          <p:cNvCxnSpPr/>
          <p:nvPr/>
        </p:nvCxnSpPr>
        <p:spPr>
          <a:xfrm flipH="1" flipV="1">
            <a:off x="2952796" y="3369919"/>
            <a:ext cx="373742" cy="696591"/>
          </a:xfrm>
          <a:prstGeom prst="straightConnector1">
            <a:avLst/>
          </a:prstGeom>
          <a:ln w="25400">
            <a:tailEnd type="stealth" w="lg" len="lg"/>
          </a:ln>
        </p:spPr>
        <p:style>
          <a:lnRef idx="3">
            <a:schemeClr val="dk1"/>
          </a:lnRef>
          <a:fillRef idx="0">
            <a:schemeClr val="dk1"/>
          </a:fillRef>
          <a:effectRef idx="2">
            <a:schemeClr val="dk1"/>
          </a:effectRef>
          <a:fontRef idx="minor">
            <a:schemeClr val="tx1"/>
          </a:fontRef>
        </p:style>
      </p:cxnSp>
      <p:cxnSp>
        <p:nvCxnSpPr>
          <p:cNvPr id="64" name="Straight Arrow Connector 63"/>
          <p:cNvCxnSpPr/>
          <p:nvPr/>
        </p:nvCxnSpPr>
        <p:spPr>
          <a:xfrm flipH="1" flipV="1">
            <a:off x="5189911" y="2140677"/>
            <a:ext cx="1073989" cy="497893"/>
          </a:xfrm>
          <a:prstGeom prst="straightConnector1">
            <a:avLst/>
          </a:prstGeom>
          <a:ln w="25400">
            <a:tailEnd type="stealth" w="lg" len="lg"/>
          </a:ln>
        </p:spPr>
        <p:style>
          <a:lnRef idx="3">
            <a:schemeClr val="dk1"/>
          </a:lnRef>
          <a:fillRef idx="0">
            <a:schemeClr val="dk1"/>
          </a:fillRef>
          <a:effectRef idx="2">
            <a:schemeClr val="dk1"/>
          </a:effectRef>
          <a:fontRef idx="minor">
            <a:schemeClr val="tx1"/>
          </a:fontRef>
        </p:style>
      </p:cxnSp>
      <p:cxnSp>
        <p:nvCxnSpPr>
          <p:cNvPr id="69" name="Straight Arrow Connector 68"/>
          <p:cNvCxnSpPr/>
          <p:nvPr/>
        </p:nvCxnSpPr>
        <p:spPr>
          <a:xfrm flipV="1">
            <a:off x="2575466" y="2156386"/>
            <a:ext cx="1047926" cy="530180"/>
          </a:xfrm>
          <a:prstGeom prst="straightConnector1">
            <a:avLst/>
          </a:prstGeom>
          <a:ln w="25400">
            <a:tailEnd type="stealth" w="lg" len="lg"/>
          </a:ln>
        </p:spPr>
        <p:style>
          <a:lnRef idx="3">
            <a:schemeClr val="dk1"/>
          </a:lnRef>
          <a:fillRef idx="0">
            <a:schemeClr val="dk1"/>
          </a:fillRef>
          <a:effectRef idx="2">
            <a:schemeClr val="dk1"/>
          </a:effectRef>
          <a:fontRef idx="minor">
            <a:schemeClr val="tx1"/>
          </a:fontRef>
        </p:style>
      </p:cxnSp>
      <p:cxnSp>
        <p:nvCxnSpPr>
          <p:cNvPr id="72" name="Straight Arrow Connector 71"/>
          <p:cNvCxnSpPr/>
          <p:nvPr/>
        </p:nvCxnSpPr>
        <p:spPr>
          <a:xfrm flipV="1">
            <a:off x="1484315" y="3401333"/>
            <a:ext cx="530432" cy="659034"/>
          </a:xfrm>
          <a:prstGeom prst="straightConnector1">
            <a:avLst/>
          </a:prstGeom>
          <a:ln w="25400">
            <a:tailEnd type="stealth" w="lg" len="lg"/>
          </a:ln>
        </p:spPr>
        <p:style>
          <a:lnRef idx="3">
            <a:schemeClr val="dk1"/>
          </a:lnRef>
          <a:fillRef idx="0">
            <a:schemeClr val="dk1"/>
          </a:fillRef>
          <a:effectRef idx="2">
            <a:schemeClr val="dk1"/>
          </a:effectRef>
          <a:fontRef idx="minor">
            <a:schemeClr val="tx1"/>
          </a:fontRef>
        </p:style>
      </p:cxnSp>
      <p:cxnSp>
        <p:nvCxnSpPr>
          <p:cNvPr id="82" name="Straight Arrow Connector 81"/>
          <p:cNvCxnSpPr>
            <a:endCxn id="28" idx="2"/>
          </p:cNvCxnSpPr>
          <p:nvPr/>
        </p:nvCxnSpPr>
        <p:spPr>
          <a:xfrm flipV="1">
            <a:off x="5536398" y="3393958"/>
            <a:ext cx="721318" cy="705679"/>
          </a:xfrm>
          <a:prstGeom prst="straightConnector1">
            <a:avLst/>
          </a:prstGeom>
          <a:ln w="25400">
            <a:tailEnd type="stealth" w="lg" len="lg"/>
          </a:ln>
        </p:spPr>
        <p:style>
          <a:lnRef idx="3">
            <a:schemeClr val="dk1"/>
          </a:lnRef>
          <a:fillRef idx="0">
            <a:schemeClr val="dk1"/>
          </a:fillRef>
          <a:effectRef idx="2">
            <a:schemeClr val="dk1"/>
          </a:effectRef>
          <a:fontRef idx="minor">
            <a:schemeClr val="tx1"/>
          </a:fontRef>
        </p:style>
      </p:cxnSp>
      <p:grpSp>
        <p:nvGrpSpPr>
          <p:cNvPr id="94" name="Group 93"/>
          <p:cNvGrpSpPr/>
          <p:nvPr/>
        </p:nvGrpSpPr>
        <p:grpSpPr>
          <a:xfrm>
            <a:off x="801684" y="4765568"/>
            <a:ext cx="7539565" cy="721866"/>
            <a:chOff x="801684" y="4765568"/>
            <a:chExt cx="7539565" cy="721866"/>
          </a:xfrm>
        </p:grpSpPr>
        <p:cxnSp>
          <p:nvCxnSpPr>
            <p:cNvPr id="56" name="Straight Arrow Connector 55"/>
            <p:cNvCxnSpPr>
              <a:stCxn id="12" idx="0"/>
              <a:endCxn id="21" idx="2"/>
            </p:cNvCxnSpPr>
            <p:nvPr/>
          </p:nvCxnSpPr>
          <p:spPr>
            <a:xfrm flipH="1" flipV="1">
              <a:off x="7971424" y="4796984"/>
              <a:ext cx="284240" cy="690450"/>
            </a:xfrm>
            <a:prstGeom prst="straightConnector1">
              <a:avLst/>
            </a:prstGeom>
            <a:ln w="25400">
              <a:tailEnd type="stealth" w="lg" len="lg"/>
            </a:ln>
          </p:spPr>
          <p:style>
            <a:lnRef idx="3">
              <a:schemeClr val="dk1"/>
            </a:lnRef>
            <a:fillRef idx="0">
              <a:schemeClr val="dk1"/>
            </a:fillRef>
            <a:effectRef idx="2">
              <a:schemeClr val="dk1"/>
            </a:effectRef>
            <a:fontRef idx="minor">
              <a:schemeClr val="tx1"/>
            </a:fontRef>
          </p:style>
        </p:cxnSp>
        <p:cxnSp>
          <p:nvCxnSpPr>
            <p:cNvPr id="58" name="Straight Arrow Connector 57"/>
            <p:cNvCxnSpPr/>
            <p:nvPr/>
          </p:nvCxnSpPr>
          <p:spPr>
            <a:xfrm flipH="1" flipV="1">
              <a:off x="5876291" y="4781276"/>
              <a:ext cx="284240" cy="690450"/>
            </a:xfrm>
            <a:prstGeom prst="straightConnector1">
              <a:avLst/>
            </a:prstGeom>
            <a:ln w="25400">
              <a:tailEnd type="stealth" w="lg" len="lg"/>
            </a:ln>
          </p:spPr>
          <p:style>
            <a:lnRef idx="3">
              <a:schemeClr val="dk1"/>
            </a:lnRef>
            <a:fillRef idx="0">
              <a:schemeClr val="dk1"/>
            </a:fillRef>
            <a:effectRef idx="2">
              <a:schemeClr val="dk1"/>
            </a:effectRef>
            <a:fontRef idx="minor">
              <a:schemeClr val="tx1"/>
            </a:fontRef>
          </p:style>
        </p:cxnSp>
        <p:cxnSp>
          <p:nvCxnSpPr>
            <p:cNvPr id="59" name="Straight Arrow Connector 58"/>
            <p:cNvCxnSpPr/>
            <p:nvPr/>
          </p:nvCxnSpPr>
          <p:spPr>
            <a:xfrm flipH="1" flipV="1">
              <a:off x="3712397" y="4765568"/>
              <a:ext cx="284240" cy="690450"/>
            </a:xfrm>
            <a:prstGeom prst="straightConnector1">
              <a:avLst/>
            </a:prstGeom>
            <a:ln w="25400">
              <a:tailEnd type="stealth" w="lg" len="lg"/>
            </a:ln>
          </p:spPr>
          <p:style>
            <a:lnRef idx="3">
              <a:schemeClr val="dk1"/>
            </a:lnRef>
            <a:fillRef idx="0">
              <a:schemeClr val="dk1"/>
            </a:fillRef>
            <a:effectRef idx="2">
              <a:schemeClr val="dk1"/>
            </a:effectRef>
            <a:fontRef idx="minor">
              <a:schemeClr val="tx1"/>
            </a:fontRef>
          </p:style>
        </p:cxnSp>
        <p:cxnSp>
          <p:nvCxnSpPr>
            <p:cNvPr id="60" name="Straight Arrow Connector 59"/>
            <p:cNvCxnSpPr/>
            <p:nvPr/>
          </p:nvCxnSpPr>
          <p:spPr>
            <a:xfrm flipH="1" flipV="1">
              <a:off x="1670273" y="4805328"/>
              <a:ext cx="197973" cy="650690"/>
            </a:xfrm>
            <a:prstGeom prst="straightConnector1">
              <a:avLst/>
            </a:prstGeom>
            <a:ln w="25400">
              <a:tailEnd type="stealth" w="lg" len="lg"/>
            </a:ln>
          </p:spPr>
          <p:style>
            <a:lnRef idx="3">
              <a:schemeClr val="dk1"/>
            </a:lnRef>
            <a:fillRef idx="0">
              <a:schemeClr val="dk1"/>
            </a:fillRef>
            <a:effectRef idx="2">
              <a:schemeClr val="dk1"/>
            </a:effectRef>
            <a:fontRef idx="minor">
              <a:schemeClr val="tx1"/>
            </a:fontRef>
          </p:style>
        </p:cxnSp>
        <p:cxnSp>
          <p:nvCxnSpPr>
            <p:cNvPr id="75" name="Straight Arrow Connector 74"/>
            <p:cNvCxnSpPr>
              <a:endCxn id="14" idx="2"/>
            </p:cNvCxnSpPr>
            <p:nvPr/>
          </p:nvCxnSpPr>
          <p:spPr>
            <a:xfrm flipV="1">
              <a:off x="801684" y="4796984"/>
              <a:ext cx="330031" cy="690450"/>
            </a:xfrm>
            <a:prstGeom prst="straightConnector1">
              <a:avLst/>
            </a:prstGeom>
            <a:ln w="25400">
              <a:tailEnd type="stealth" w="lg" len="lg"/>
            </a:ln>
          </p:spPr>
          <p:style>
            <a:lnRef idx="3">
              <a:schemeClr val="dk1"/>
            </a:lnRef>
            <a:fillRef idx="0">
              <a:schemeClr val="dk1"/>
            </a:fillRef>
            <a:effectRef idx="2">
              <a:schemeClr val="dk1"/>
            </a:effectRef>
            <a:fontRef idx="minor">
              <a:schemeClr val="tx1"/>
            </a:fontRef>
          </p:style>
        </p:cxnSp>
        <p:cxnSp>
          <p:nvCxnSpPr>
            <p:cNvPr id="77" name="Straight Arrow Connector 76"/>
            <p:cNvCxnSpPr/>
            <p:nvPr/>
          </p:nvCxnSpPr>
          <p:spPr>
            <a:xfrm flipV="1">
              <a:off x="2920092" y="4789130"/>
              <a:ext cx="330031" cy="690450"/>
            </a:xfrm>
            <a:prstGeom prst="straightConnector1">
              <a:avLst/>
            </a:prstGeom>
            <a:ln w="25400">
              <a:tailEnd type="stealth" w="lg" len="lg"/>
            </a:ln>
          </p:spPr>
          <p:style>
            <a:lnRef idx="3">
              <a:schemeClr val="dk1"/>
            </a:lnRef>
            <a:fillRef idx="0">
              <a:schemeClr val="dk1"/>
            </a:fillRef>
            <a:effectRef idx="2">
              <a:schemeClr val="dk1"/>
            </a:effectRef>
            <a:fontRef idx="minor">
              <a:schemeClr val="tx1"/>
            </a:fontRef>
          </p:style>
        </p:cxnSp>
        <p:cxnSp>
          <p:nvCxnSpPr>
            <p:cNvPr id="78" name="Straight Arrow Connector 77"/>
            <p:cNvCxnSpPr>
              <a:endCxn id="18" idx="2"/>
            </p:cNvCxnSpPr>
            <p:nvPr/>
          </p:nvCxnSpPr>
          <p:spPr>
            <a:xfrm flipV="1">
              <a:off x="5128430" y="4796984"/>
              <a:ext cx="40331" cy="682596"/>
            </a:xfrm>
            <a:prstGeom prst="straightConnector1">
              <a:avLst/>
            </a:prstGeom>
            <a:ln w="25400">
              <a:tailEnd type="stealth" w="lg" len="lg"/>
            </a:ln>
          </p:spPr>
          <p:style>
            <a:lnRef idx="3">
              <a:schemeClr val="dk1"/>
            </a:lnRef>
            <a:fillRef idx="0">
              <a:schemeClr val="dk1"/>
            </a:fillRef>
            <a:effectRef idx="2">
              <a:schemeClr val="dk1"/>
            </a:effectRef>
            <a:fontRef idx="minor">
              <a:schemeClr val="tx1"/>
            </a:fontRef>
          </p:style>
        </p:cxnSp>
        <p:cxnSp>
          <p:nvCxnSpPr>
            <p:cNvPr id="80" name="Straight Arrow Connector 79"/>
            <p:cNvCxnSpPr/>
            <p:nvPr/>
          </p:nvCxnSpPr>
          <p:spPr>
            <a:xfrm flipV="1">
              <a:off x="7210853" y="4813308"/>
              <a:ext cx="211504" cy="638783"/>
            </a:xfrm>
            <a:prstGeom prst="straightConnector1">
              <a:avLst/>
            </a:prstGeom>
            <a:ln w="25400">
              <a:tailEnd type="stealth" w="lg" len="lg"/>
            </a:ln>
          </p:spPr>
          <p:style>
            <a:lnRef idx="3">
              <a:schemeClr val="dk1"/>
            </a:lnRef>
            <a:fillRef idx="0">
              <a:schemeClr val="dk1"/>
            </a:fillRef>
            <a:effectRef idx="2">
              <a:schemeClr val="dk1"/>
            </a:effectRef>
            <a:fontRef idx="minor">
              <a:schemeClr val="tx1"/>
            </a:fontRef>
          </p:style>
        </p:cxnSp>
        <p:sp>
          <p:nvSpPr>
            <p:cNvPr id="84" name="TextBox 83"/>
            <p:cNvSpPr txBox="1"/>
            <p:nvPr/>
          </p:nvSpPr>
          <p:spPr>
            <a:xfrm>
              <a:off x="7316605" y="4970235"/>
              <a:ext cx="1024644" cy="369332"/>
            </a:xfrm>
            <a:prstGeom prst="rect">
              <a:avLst/>
            </a:prstGeom>
            <a:noFill/>
          </p:spPr>
          <p:txBody>
            <a:bodyPr wrap="square" rtlCol="0">
              <a:spAutoFit/>
            </a:bodyPr>
            <a:lstStyle/>
            <a:p>
              <a:r>
                <a:rPr lang="en-US" dirty="0">
                  <a:solidFill>
                    <a:schemeClr val="accent1"/>
                  </a:solidFill>
                </a:rPr>
                <a:t>Merge!</a:t>
              </a:r>
            </a:p>
          </p:txBody>
        </p:sp>
        <p:sp>
          <p:nvSpPr>
            <p:cNvPr id="85" name="TextBox 84"/>
            <p:cNvSpPr txBox="1"/>
            <p:nvPr/>
          </p:nvSpPr>
          <p:spPr>
            <a:xfrm>
              <a:off x="5104637" y="4989350"/>
              <a:ext cx="1024644" cy="369332"/>
            </a:xfrm>
            <a:prstGeom prst="rect">
              <a:avLst/>
            </a:prstGeom>
            <a:noFill/>
          </p:spPr>
          <p:txBody>
            <a:bodyPr wrap="square" rtlCol="0">
              <a:spAutoFit/>
            </a:bodyPr>
            <a:lstStyle/>
            <a:p>
              <a:r>
                <a:rPr lang="en-US" dirty="0">
                  <a:solidFill>
                    <a:schemeClr val="accent1"/>
                  </a:solidFill>
                </a:rPr>
                <a:t>Merge!</a:t>
              </a:r>
            </a:p>
          </p:txBody>
        </p:sp>
        <p:sp>
          <p:nvSpPr>
            <p:cNvPr id="86" name="TextBox 85"/>
            <p:cNvSpPr txBox="1"/>
            <p:nvPr/>
          </p:nvSpPr>
          <p:spPr>
            <a:xfrm>
              <a:off x="3080140" y="5004158"/>
              <a:ext cx="1024644" cy="369332"/>
            </a:xfrm>
            <a:prstGeom prst="rect">
              <a:avLst/>
            </a:prstGeom>
            <a:noFill/>
          </p:spPr>
          <p:txBody>
            <a:bodyPr wrap="square" rtlCol="0">
              <a:spAutoFit/>
            </a:bodyPr>
            <a:lstStyle/>
            <a:p>
              <a:r>
                <a:rPr lang="en-US" dirty="0">
                  <a:solidFill>
                    <a:schemeClr val="accent1"/>
                  </a:solidFill>
                </a:rPr>
                <a:t>Merge!</a:t>
              </a:r>
            </a:p>
          </p:txBody>
        </p:sp>
        <p:sp>
          <p:nvSpPr>
            <p:cNvPr id="87" name="TextBox 86"/>
            <p:cNvSpPr txBox="1"/>
            <p:nvPr/>
          </p:nvSpPr>
          <p:spPr>
            <a:xfrm>
              <a:off x="926837" y="5004158"/>
              <a:ext cx="1024644" cy="369332"/>
            </a:xfrm>
            <a:prstGeom prst="rect">
              <a:avLst/>
            </a:prstGeom>
            <a:noFill/>
          </p:spPr>
          <p:txBody>
            <a:bodyPr wrap="square" rtlCol="0">
              <a:spAutoFit/>
            </a:bodyPr>
            <a:lstStyle/>
            <a:p>
              <a:r>
                <a:rPr lang="en-US" dirty="0">
                  <a:solidFill>
                    <a:schemeClr val="accent1"/>
                  </a:solidFill>
                </a:rPr>
                <a:t>Merge!</a:t>
              </a:r>
            </a:p>
          </p:txBody>
        </p:sp>
      </p:grpSp>
      <p:sp>
        <p:nvSpPr>
          <p:cNvPr id="88" name="TextBox 87"/>
          <p:cNvSpPr txBox="1"/>
          <p:nvPr/>
        </p:nvSpPr>
        <p:spPr>
          <a:xfrm>
            <a:off x="2055496" y="3565557"/>
            <a:ext cx="1024644" cy="369332"/>
          </a:xfrm>
          <a:prstGeom prst="rect">
            <a:avLst/>
          </a:prstGeom>
          <a:noFill/>
        </p:spPr>
        <p:txBody>
          <a:bodyPr wrap="square" rtlCol="0">
            <a:spAutoFit/>
          </a:bodyPr>
          <a:lstStyle/>
          <a:p>
            <a:r>
              <a:rPr lang="en-US" dirty="0">
                <a:solidFill>
                  <a:schemeClr val="accent1"/>
                </a:solidFill>
              </a:rPr>
              <a:t>Merge!</a:t>
            </a:r>
          </a:p>
        </p:txBody>
      </p:sp>
      <p:sp>
        <p:nvSpPr>
          <p:cNvPr id="89" name="TextBox 88"/>
          <p:cNvSpPr txBox="1"/>
          <p:nvPr/>
        </p:nvSpPr>
        <p:spPr>
          <a:xfrm>
            <a:off x="6097994" y="3557964"/>
            <a:ext cx="1024644" cy="369332"/>
          </a:xfrm>
          <a:prstGeom prst="rect">
            <a:avLst/>
          </a:prstGeom>
          <a:noFill/>
        </p:spPr>
        <p:txBody>
          <a:bodyPr wrap="square" rtlCol="0">
            <a:spAutoFit/>
          </a:bodyPr>
          <a:lstStyle/>
          <a:p>
            <a:r>
              <a:rPr lang="en-US" dirty="0">
                <a:solidFill>
                  <a:schemeClr val="accent1"/>
                </a:solidFill>
              </a:rPr>
              <a:t>Merge!</a:t>
            </a:r>
          </a:p>
        </p:txBody>
      </p:sp>
      <p:sp>
        <p:nvSpPr>
          <p:cNvPr id="90" name="TextBox 89"/>
          <p:cNvSpPr txBox="1"/>
          <p:nvPr/>
        </p:nvSpPr>
        <p:spPr>
          <a:xfrm>
            <a:off x="3953425" y="2200606"/>
            <a:ext cx="1024644" cy="369332"/>
          </a:xfrm>
          <a:prstGeom prst="rect">
            <a:avLst/>
          </a:prstGeom>
          <a:noFill/>
        </p:spPr>
        <p:txBody>
          <a:bodyPr wrap="square" rtlCol="0">
            <a:spAutoFit/>
          </a:bodyPr>
          <a:lstStyle/>
          <a:p>
            <a:r>
              <a:rPr lang="en-US" dirty="0">
                <a:solidFill>
                  <a:schemeClr val="accent1"/>
                </a:solidFill>
              </a:rPr>
              <a:t>Merge!</a:t>
            </a:r>
          </a:p>
        </p:txBody>
      </p:sp>
      <p:grpSp>
        <p:nvGrpSpPr>
          <p:cNvPr id="93" name="Group 92"/>
          <p:cNvGrpSpPr/>
          <p:nvPr/>
        </p:nvGrpSpPr>
        <p:grpSpPr>
          <a:xfrm>
            <a:off x="459672" y="5487434"/>
            <a:ext cx="8148592" cy="1173546"/>
            <a:chOff x="459672" y="5487434"/>
            <a:chExt cx="8148592" cy="1173546"/>
          </a:xfrm>
        </p:grpSpPr>
        <p:sp>
          <p:nvSpPr>
            <p:cNvPr id="6" name="Rectangle 5"/>
            <p:cNvSpPr/>
            <p:nvPr/>
          </p:nvSpPr>
          <p:spPr>
            <a:xfrm>
              <a:off x="1484315" y="5487434"/>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4</a:t>
              </a:r>
              <a:endParaRPr lang="en-US" dirty="0">
                <a:solidFill>
                  <a:schemeClr val="tx1"/>
                </a:solidFill>
              </a:endParaRPr>
            </a:p>
          </p:txBody>
        </p:sp>
        <p:sp>
          <p:nvSpPr>
            <p:cNvPr id="7" name="Rectangle 6"/>
            <p:cNvSpPr/>
            <p:nvPr/>
          </p:nvSpPr>
          <p:spPr>
            <a:xfrm>
              <a:off x="2610413" y="5487434"/>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3</a:t>
              </a:r>
              <a:endParaRPr lang="en-US" dirty="0">
                <a:solidFill>
                  <a:schemeClr val="tx1"/>
                </a:solidFill>
              </a:endParaRPr>
            </a:p>
          </p:txBody>
        </p:sp>
        <p:sp>
          <p:nvSpPr>
            <p:cNvPr id="8" name="Rectangle 7"/>
            <p:cNvSpPr/>
            <p:nvPr/>
          </p:nvSpPr>
          <p:spPr>
            <a:xfrm>
              <a:off x="3674812" y="5487434"/>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8</a:t>
              </a:r>
              <a:endParaRPr lang="en-US" dirty="0">
                <a:solidFill>
                  <a:schemeClr val="tx1"/>
                </a:solidFill>
              </a:endParaRPr>
            </a:p>
          </p:txBody>
        </p:sp>
        <p:sp>
          <p:nvSpPr>
            <p:cNvPr id="9" name="Rectangle 8"/>
            <p:cNvSpPr/>
            <p:nvPr/>
          </p:nvSpPr>
          <p:spPr>
            <a:xfrm>
              <a:off x="4783866" y="5487434"/>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1</a:t>
              </a:r>
              <a:endParaRPr lang="en-US" dirty="0">
                <a:solidFill>
                  <a:schemeClr val="tx1"/>
                </a:solidFill>
              </a:endParaRPr>
            </a:p>
          </p:txBody>
        </p:sp>
        <p:sp>
          <p:nvSpPr>
            <p:cNvPr id="10" name="Rectangle 9"/>
            <p:cNvSpPr/>
            <p:nvPr/>
          </p:nvSpPr>
          <p:spPr>
            <a:xfrm>
              <a:off x="5830446" y="5487434"/>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5</a:t>
              </a:r>
              <a:endParaRPr lang="en-US" dirty="0">
                <a:solidFill>
                  <a:schemeClr val="tx1"/>
                </a:solidFill>
              </a:endParaRPr>
            </a:p>
          </p:txBody>
        </p:sp>
        <p:sp>
          <p:nvSpPr>
            <p:cNvPr id="11" name="Rectangle 10"/>
            <p:cNvSpPr/>
            <p:nvPr/>
          </p:nvSpPr>
          <p:spPr>
            <a:xfrm>
              <a:off x="6878420" y="5487434"/>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2</a:t>
              </a:r>
              <a:endParaRPr lang="en-US" dirty="0">
                <a:solidFill>
                  <a:schemeClr val="tx1"/>
                </a:solidFill>
              </a:endParaRPr>
            </a:p>
          </p:txBody>
        </p:sp>
        <p:sp>
          <p:nvSpPr>
            <p:cNvPr id="12" name="Rectangle 11"/>
            <p:cNvSpPr/>
            <p:nvPr/>
          </p:nvSpPr>
          <p:spPr>
            <a:xfrm>
              <a:off x="7903063" y="5487434"/>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7</a:t>
              </a:r>
              <a:endParaRPr lang="en-US" dirty="0">
                <a:solidFill>
                  <a:schemeClr val="tx1"/>
                </a:solidFill>
              </a:endParaRPr>
            </a:p>
          </p:txBody>
        </p:sp>
        <p:sp>
          <p:nvSpPr>
            <p:cNvPr id="13" name="Rectangle 12"/>
            <p:cNvSpPr/>
            <p:nvPr/>
          </p:nvSpPr>
          <p:spPr>
            <a:xfrm>
              <a:off x="459672" y="5487434"/>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6</a:t>
              </a:r>
              <a:endParaRPr lang="en-US" dirty="0">
                <a:solidFill>
                  <a:schemeClr val="tx1"/>
                </a:solidFill>
              </a:endParaRPr>
            </a:p>
          </p:txBody>
        </p:sp>
        <p:sp>
          <p:nvSpPr>
            <p:cNvPr id="91" name="TextBox 90"/>
            <p:cNvSpPr txBox="1"/>
            <p:nvPr/>
          </p:nvSpPr>
          <p:spPr>
            <a:xfrm>
              <a:off x="1175797" y="6291648"/>
              <a:ext cx="7337893" cy="369332"/>
            </a:xfrm>
            <a:prstGeom prst="rect">
              <a:avLst/>
            </a:prstGeom>
            <a:noFill/>
          </p:spPr>
          <p:txBody>
            <a:bodyPr wrap="square" rtlCol="0">
              <a:spAutoFit/>
            </a:bodyPr>
            <a:lstStyle/>
            <a:p>
              <a:r>
                <a:rPr lang="en-US" dirty="0">
                  <a:solidFill>
                    <a:srgbClr val="DE6769"/>
                  </a:solidFill>
                </a:rPr>
                <a:t>A bunch of sorted lists of length 1 (in the order of the original sequence).</a:t>
              </a:r>
            </a:p>
          </p:txBody>
        </p:sp>
      </p:grpSp>
      <p:sp>
        <p:nvSpPr>
          <p:cNvPr id="92" name="TextBox 91"/>
          <p:cNvSpPr txBox="1"/>
          <p:nvPr/>
        </p:nvSpPr>
        <p:spPr>
          <a:xfrm>
            <a:off x="3546822" y="988313"/>
            <a:ext cx="1964553" cy="369332"/>
          </a:xfrm>
          <a:prstGeom prst="rect">
            <a:avLst/>
          </a:prstGeom>
          <a:noFill/>
        </p:spPr>
        <p:txBody>
          <a:bodyPr wrap="square" rtlCol="0">
            <a:spAutoFit/>
          </a:bodyPr>
          <a:lstStyle/>
          <a:p>
            <a:r>
              <a:rPr lang="en-US" dirty="0">
                <a:solidFill>
                  <a:srgbClr val="DE6769"/>
                </a:solidFill>
              </a:rPr>
              <a:t>Sorted sequence!</a:t>
            </a:r>
          </a:p>
        </p:txBody>
      </p:sp>
    </p:spTree>
    <p:extLst>
      <p:ext uri="{BB962C8B-B14F-4D97-AF65-F5344CB8AC3E}">
        <p14:creationId xmlns:p14="http://schemas.microsoft.com/office/powerpoint/2010/main" val="979258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94"/>
                                        </p:tgtEl>
                                        <p:attrNameLst>
                                          <p:attrName>style.visibility</p:attrName>
                                        </p:attrNameLst>
                                      </p:cBhvr>
                                      <p:to>
                                        <p:strVal val="visible"/>
                                      </p:to>
                                    </p:set>
                                    <p:animEffect transition="in" filter="wipe(down)">
                                      <p:cBhvr>
                                        <p:cTn id="7" dur="500"/>
                                        <p:tgtEl>
                                          <p:spTgt spid="94"/>
                                        </p:tgtEl>
                                      </p:cBhvr>
                                    </p:animEffect>
                                  </p:childTnLst>
                                </p:cTn>
                              </p:par>
                            </p:childTnLst>
                          </p:cTn>
                        </p:par>
                        <p:par>
                          <p:cTn id="8" fill="hold">
                            <p:stCondLst>
                              <p:cond delay="500"/>
                            </p:stCondLst>
                            <p:childTnLst>
                              <p:par>
                                <p:cTn id="9" presetID="1" presetClass="entr" presetSubtype="0" fill="hold" nodeType="afterEffect">
                                  <p:stCondLst>
                                    <p:cond delay="0"/>
                                  </p:stCondLst>
                                  <p:childTnLst>
                                    <p:set>
                                      <p:cBhvr>
                                        <p:cTn id="10" dur="1" fill="hold">
                                          <p:stCondLst>
                                            <p:cond delay="0"/>
                                          </p:stCondLst>
                                        </p:cTn>
                                        <p:tgtEl>
                                          <p:spTgt spid="9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62"/>
                                        </p:tgtEl>
                                        <p:attrNameLst>
                                          <p:attrName>style.visibility</p:attrName>
                                        </p:attrNameLst>
                                      </p:cBhvr>
                                      <p:to>
                                        <p:strVal val="visible"/>
                                      </p:to>
                                    </p:set>
                                    <p:animEffect transition="in" filter="wipe(down)">
                                      <p:cBhvr>
                                        <p:cTn id="15" dur="500"/>
                                        <p:tgtEl>
                                          <p:spTgt spid="62"/>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89"/>
                                        </p:tgtEl>
                                        <p:attrNameLst>
                                          <p:attrName>style.visibility</p:attrName>
                                        </p:attrNameLst>
                                      </p:cBhvr>
                                      <p:to>
                                        <p:strVal val="visible"/>
                                      </p:to>
                                    </p:set>
                                    <p:animEffect transition="in" filter="wipe(down)">
                                      <p:cBhvr>
                                        <p:cTn id="18" dur="500"/>
                                        <p:tgtEl>
                                          <p:spTgt spid="89"/>
                                        </p:tgtEl>
                                      </p:cBhvr>
                                    </p:animEffect>
                                  </p:childTnLst>
                                </p:cTn>
                              </p:par>
                              <p:par>
                                <p:cTn id="19" presetID="22" presetClass="entr" presetSubtype="4" fill="hold" nodeType="withEffect">
                                  <p:stCondLst>
                                    <p:cond delay="0"/>
                                  </p:stCondLst>
                                  <p:childTnLst>
                                    <p:set>
                                      <p:cBhvr>
                                        <p:cTn id="20" dur="1" fill="hold">
                                          <p:stCondLst>
                                            <p:cond delay="0"/>
                                          </p:stCondLst>
                                        </p:cTn>
                                        <p:tgtEl>
                                          <p:spTgt spid="82"/>
                                        </p:tgtEl>
                                        <p:attrNameLst>
                                          <p:attrName>style.visibility</p:attrName>
                                        </p:attrNameLst>
                                      </p:cBhvr>
                                      <p:to>
                                        <p:strVal val="visible"/>
                                      </p:to>
                                    </p:set>
                                    <p:animEffect transition="in" filter="wipe(down)">
                                      <p:cBhvr>
                                        <p:cTn id="21" dur="500"/>
                                        <p:tgtEl>
                                          <p:spTgt spid="82"/>
                                        </p:tgtEl>
                                      </p:cBhvr>
                                    </p:animEffect>
                                  </p:childTnLst>
                                </p:cTn>
                              </p:par>
                              <p:par>
                                <p:cTn id="22" presetID="22" presetClass="entr" presetSubtype="4" fill="hold" nodeType="withEffect">
                                  <p:stCondLst>
                                    <p:cond delay="0"/>
                                  </p:stCondLst>
                                  <p:childTnLst>
                                    <p:set>
                                      <p:cBhvr>
                                        <p:cTn id="23" dur="1" fill="hold">
                                          <p:stCondLst>
                                            <p:cond delay="0"/>
                                          </p:stCondLst>
                                        </p:cTn>
                                        <p:tgtEl>
                                          <p:spTgt spid="63"/>
                                        </p:tgtEl>
                                        <p:attrNameLst>
                                          <p:attrName>style.visibility</p:attrName>
                                        </p:attrNameLst>
                                      </p:cBhvr>
                                      <p:to>
                                        <p:strVal val="visible"/>
                                      </p:to>
                                    </p:set>
                                    <p:animEffect transition="in" filter="wipe(down)">
                                      <p:cBhvr>
                                        <p:cTn id="24" dur="500"/>
                                        <p:tgtEl>
                                          <p:spTgt spid="63"/>
                                        </p:tgtEl>
                                      </p:cBhvr>
                                    </p:animEffect>
                                  </p:childTnLst>
                                </p:cTn>
                              </p:par>
                              <p:par>
                                <p:cTn id="25" presetID="22" presetClass="entr" presetSubtype="4" fill="hold" grpId="0" nodeType="withEffect">
                                  <p:stCondLst>
                                    <p:cond delay="0"/>
                                  </p:stCondLst>
                                  <p:childTnLst>
                                    <p:set>
                                      <p:cBhvr>
                                        <p:cTn id="26" dur="1" fill="hold">
                                          <p:stCondLst>
                                            <p:cond delay="0"/>
                                          </p:stCondLst>
                                        </p:cTn>
                                        <p:tgtEl>
                                          <p:spTgt spid="88"/>
                                        </p:tgtEl>
                                        <p:attrNameLst>
                                          <p:attrName>style.visibility</p:attrName>
                                        </p:attrNameLst>
                                      </p:cBhvr>
                                      <p:to>
                                        <p:strVal val="visible"/>
                                      </p:to>
                                    </p:set>
                                    <p:animEffect transition="in" filter="wipe(down)">
                                      <p:cBhvr>
                                        <p:cTn id="27" dur="500"/>
                                        <p:tgtEl>
                                          <p:spTgt spid="88"/>
                                        </p:tgtEl>
                                      </p:cBhvr>
                                    </p:animEffect>
                                  </p:childTnLst>
                                </p:cTn>
                              </p:par>
                              <p:par>
                                <p:cTn id="28" presetID="22" presetClass="entr" presetSubtype="4" fill="hold" nodeType="withEffect">
                                  <p:stCondLst>
                                    <p:cond delay="0"/>
                                  </p:stCondLst>
                                  <p:childTnLst>
                                    <p:set>
                                      <p:cBhvr>
                                        <p:cTn id="29" dur="1" fill="hold">
                                          <p:stCondLst>
                                            <p:cond delay="0"/>
                                          </p:stCondLst>
                                        </p:cTn>
                                        <p:tgtEl>
                                          <p:spTgt spid="72"/>
                                        </p:tgtEl>
                                        <p:attrNameLst>
                                          <p:attrName>style.visibility</p:attrName>
                                        </p:attrNameLst>
                                      </p:cBhvr>
                                      <p:to>
                                        <p:strVal val="visible"/>
                                      </p:to>
                                    </p:set>
                                    <p:animEffect transition="in" filter="wipe(down)">
                                      <p:cBhvr>
                                        <p:cTn id="30" dur="500"/>
                                        <p:tgtEl>
                                          <p:spTgt spid="72"/>
                                        </p:tgtEl>
                                      </p:cBhvr>
                                    </p:animEffect>
                                  </p:childTnLst>
                                </p:cTn>
                              </p:par>
                            </p:childTnLst>
                          </p:cTn>
                        </p:par>
                        <p:par>
                          <p:cTn id="31" fill="hold">
                            <p:stCondLst>
                              <p:cond delay="500"/>
                            </p:stCondLst>
                            <p:childTnLst>
                              <p:par>
                                <p:cTn id="32" presetID="1" presetClass="entr" presetSubtype="0" fill="hold" nodeType="afterEffect">
                                  <p:stCondLst>
                                    <p:cond delay="0"/>
                                  </p:stCondLst>
                                  <p:childTnLst>
                                    <p:set>
                                      <p:cBhvr>
                                        <p:cTn id="33" dur="1" fill="hold">
                                          <p:stCondLst>
                                            <p:cond delay="0"/>
                                          </p:stCondLst>
                                        </p:cTn>
                                        <p:tgtEl>
                                          <p:spTgt spid="36"/>
                                        </p:tgtEl>
                                        <p:attrNameLst>
                                          <p:attrName>style.visibility</p:attrName>
                                        </p:attrNameLst>
                                      </p:cBhvr>
                                      <p:to>
                                        <p:strVal val="visible"/>
                                      </p:to>
                                    </p:set>
                                  </p:childTnLst>
                                </p:cTn>
                              </p:par>
                            </p:childTnLst>
                          </p:cTn>
                        </p:par>
                        <p:par>
                          <p:cTn id="34" fill="hold">
                            <p:stCondLst>
                              <p:cond delay="500"/>
                            </p:stCondLst>
                            <p:childTnLst>
                              <p:par>
                                <p:cTn id="35" presetID="1" presetClass="entr" presetSubtype="0" fill="hold" nodeType="afterEffect">
                                  <p:stCondLst>
                                    <p:cond delay="0"/>
                                  </p:stCondLst>
                                  <p:childTnLst>
                                    <p:set>
                                      <p:cBhvr>
                                        <p:cTn id="36" dur="1" fill="hold">
                                          <p:stCondLst>
                                            <p:cond delay="0"/>
                                          </p:stCondLst>
                                        </p:cTn>
                                        <p:tgtEl>
                                          <p:spTgt spid="3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22" presetClass="entr" presetSubtype="4" fill="hold" nodeType="clickEffect">
                                  <p:stCondLst>
                                    <p:cond delay="0"/>
                                  </p:stCondLst>
                                  <p:childTnLst>
                                    <p:set>
                                      <p:cBhvr>
                                        <p:cTn id="40" dur="1" fill="hold">
                                          <p:stCondLst>
                                            <p:cond delay="0"/>
                                          </p:stCondLst>
                                        </p:cTn>
                                        <p:tgtEl>
                                          <p:spTgt spid="64"/>
                                        </p:tgtEl>
                                        <p:attrNameLst>
                                          <p:attrName>style.visibility</p:attrName>
                                        </p:attrNameLst>
                                      </p:cBhvr>
                                      <p:to>
                                        <p:strVal val="visible"/>
                                      </p:to>
                                    </p:set>
                                    <p:animEffect transition="in" filter="wipe(down)">
                                      <p:cBhvr>
                                        <p:cTn id="41" dur="500"/>
                                        <p:tgtEl>
                                          <p:spTgt spid="64"/>
                                        </p:tgtEl>
                                      </p:cBhvr>
                                    </p:animEffect>
                                  </p:childTnLst>
                                </p:cTn>
                              </p:par>
                              <p:par>
                                <p:cTn id="42" presetID="22" presetClass="entr" presetSubtype="4" fill="hold" grpId="0" nodeType="withEffect">
                                  <p:stCondLst>
                                    <p:cond delay="0"/>
                                  </p:stCondLst>
                                  <p:childTnLst>
                                    <p:set>
                                      <p:cBhvr>
                                        <p:cTn id="43" dur="1" fill="hold">
                                          <p:stCondLst>
                                            <p:cond delay="0"/>
                                          </p:stCondLst>
                                        </p:cTn>
                                        <p:tgtEl>
                                          <p:spTgt spid="90"/>
                                        </p:tgtEl>
                                        <p:attrNameLst>
                                          <p:attrName>style.visibility</p:attrName>
                                        </p:attrNameLst>
                                      </p:cBhvr>
                                      <p:to>
                                        <p:strVal val="visible"/>
                                      </p:to>
                                    </p:set>
                                    <p:animEffect transition="in" filter="wipe(down)">
                                      <p:cBhvr>
                                        <p:cTn id="44" dur="500"/>
                                        <p:tgtEl>
                                          <p:spTgt spid="90"/>
                                        </p:tgtEl>
                                      </p:cBhvr>
                                    </p:animEffect>
                                  </p:childTnLst>
                                </p:cTn>
                              </p:par>
                              <p:par>
                                <p:cTn id="45" presetID="22" presetClass="entr" presetSubtype="4" fill="hold" nodeType="with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wipe(down)">
                                      <p:cBhvr>
                                        <p:cTn id="47" dur="500"/>
                                        <p:tgtEl>
                                          <p:spTgt spid="69"/>
                                        </p:tgtEl>
                                      </p:cBhvr>
                                    </p:animEffect>
                                  </p:childTnLst>
                                </p:cTn>
                              </p:par>
                            </p:childTnLst>
                          </p:cTn>
                        </p:par>
                        <p:par>
                          <p:cTn id="48" fill="hold">
                            <p:stCondLst>
                              <p:cond delay="500"/>
                            </p:stCondLst>
                            <p:childTnLst>
                              <p:par>
                                <p:cTn id="49" presetID="1" presetClass="entr" presetSubtype="0" fill="hold" nodeType="afterEffect">
                                  <p:stCondLst>
                                    <p:cond delay="0"/>
                                  </p:stCondLst>
                                  <p:childTnLst>
                                    <p:set>
                                      <p:cBhvr>
                                        <p:cTn id="50" dur="1" fill="hold">
                                          <p:stCondLst>
                                            <p:cond delay="0"/>
                                          </p:stCondLst>
                                        </p:cTn>
                                        <p:tgtEl>
                                          <p:spTgt spid="54"/>
                                        </p:tgtEl>
                                        <p:attrNameLst>
                                          <p:attrName>style.visibility</p:attrName>
                                        </p:attrNameLst>
                                      </p:cBhvr>
                                      <p:to>
                                        <p:strVal val="visible"/>
                                      </p:to>
                                    </p:set>
                                  </p:childTnLst>
                                </p:cTn>
                              </p:par>
                            </p:childTnLst>
                          </p:cTn>
                        </p:par>
                        <p:par>
                          <p:cTn id="51" fill="hold">
                            <p:stCondLst>
                              <p:cond delay="500"/>
                            </p:stCondLst>
                            <p:childTnLst>
                              <p:par>
                                <p:cTn id="52" presetID="1" presetClass="entr" presetSubtype="0" fill="hold" grpId="0" nodeType="afterEffect">
                                  <p:stCondLst>
                                    <p:cond delay="0"/>
                                  </p:stCondLst>
                                  <p:childTnLst>
                                    <p:set>
                                      <p:cBhvr>
                                        <p:cTn id="53" dur="1" fill="hold">
                                          <p:stCondLst>
                                            <p:cond delay="0"/>
                                          </p:stCondLst>
                                        </p:cTn>
                                        <p:tgtEl>
                                          <p:spTgt spid="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 grpId="0"/>
      <p:bldP spid="89" grpId="0"/>
      <p:bldP spid="90" grpId="0"/>
      <p:bldP spid="9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Two questions</a:t>
            </a:r>
          </a:p>
        </p:txBody>
      </p:sp>
      <p:sp>
        <p:nvSpPr>
          <p:cNvPr id="3" name="Content Placeholder 2"/>
          <p:cNvSpPr>
            <a:spLocks noGrp="1"/>
          </p:cNvSpPr>
          <p:nvPr>
            <p:ph idx="1"/>
          </p:nvPr>
        </p:nvSpPr>
        <p:spPr>
          <a:xfrm>
            <a:off x="628650" y="1939103"/>
            <a:ext cx="3391557" cy="1639669"/>
          </a:xfrm>
        </p:spPr>
        <p:txBody>
          <a:bodyPr>
            <a:normAutofit/>
          </a:bodyPr>
          <a:lstStyle/>
          <a:p>
            <a:pPr marL="514350" indent="-514350">
              <a:buFont typeface="+mj-lt"/>
              <a:buAutoNum type="arabicPeriod"/>
            </a:pPr>
            <a:r>
              <a:rPr lang="en-US" sz="2800" dirty="0"/>
              <a:t>Does this work?</a:t>
            </a:r>
          </a:p>
          <a:p>
            <a:pPr marL="514350" indent="-514350">
              <a:buFont typeface="+mj-lt"/>
              <a:buAutoNum type="arabicPeriod"/>
            </a:pPr>
            <a:r>
              <a:rPr lang="en-US" sz="2800" dirty="0"/>
              <a:t>Is it fast?</a:t>
            </a:r>
          </a:p>
        </p:txBody>
      </p:sp>
      <p:sp>
        <p:nvSpPr>
          <p:cNvPr id="5" name="TextBox 4"/>
          <p:cNvSpPr txBox="1"/>
          <p:nvPr/>
        </p:nvSpPr>
        <p:spPr>
          <a:xfrm>
            <a:off x="628650" y="4883901"/>
            <a:ext cx="2692546" cy="1077218"/>
          </a:xfrm>
          <a:prstGeom prst="rect">
            <a:avLst/>
          </a:prstGeom>
          <a:noFill/>
        </p:spPr>
        <p:txBody>
          <a:bodyPr wrap="square" rtlCol="0">
            <a:spAutoFit/>
          </a:bodyPr>
          <a:lstStyle/>
          <a:p>
            <a:r>
              <a:rPr lang="en-US" sz="2400" dirty="0"/>
              <a:t>Empirically: </a:t>
            </a:r>
          </a:p>
          <a:p>
            <a:pPr marL="457200" indent="-457200">
              <a:buFont typeface="+mj-lt"/>
              <a:buAutoNum type="arabicPeriod"/>
            </a:pPr>
            <a:r>
              <a:rPr lang="en-US" sz="2000" dirty="0"/>
              <a:t>Seems to work. </a:t>
            </a:r>
          </a:p>
          <a:p>
            <a:pPr marL="457200" indent="-457200">
              <a:buFont typeface="+mj-lt"/>
              <a:buAutoNum type="arabicPeriod"/>
            </a:pPr>
            <a:r>
              <a:rPr lang="en-US" sz="2000" dirty="0"/>
              <a:t>Seems fast.</a:t>
            </a:r>
          </a:p>
        </p:txBody>
      </p:sp>
      <p:sp>
        <p:nvSpPr>
          <p:cNvPr id="4" name="TextBox 3"/>
          <p:cNvSpPr txBox="1"/>
          <p:nvPr/>
        </p:nvSpPr>
        <p:spPr>
          <a:xfrm>
            <a:off x="4558104" y="2075213"/>
            <a:ext cx="3799489" cy="461665"/>
          </a:xfrm>
          <a:prstGeom prst="rect">
            <a:avLst/>
          </a:prstGeom>
          <a:noFill/>
        </p:spPr>
        <p:txBody>
          <a:bodyPr wrap="square" rtlCol="0">
            <a:spAutoFit/>
          </a:bodyPr>
          <a:lstStyle/>
          <a:p>
            <a:r>
              <a:rPr lang="en-US" sz="2400" dirty="0" err="1">
                <a:solidFill>
                  <a:schemeClr val="accent4"/>
                </a:solidFill>
              </a:rPr>
              <a:t>IPython</a:t>
            </a:r>
            <a:r>
              <a:rPr lang="en-US" sz="2400" dirty="0">
                <a:solidFill>
                  <a:schemeClr val="accent4"/>
                </a:solidFill>
              </a:rPr>
              <a:t> notebook says</a:t>
            </a:r>
            <a:r>
              <a:rPr lang="mr-IN" sz="2400" dirty="0">
                <a:solidFill>
                  <a:schemeClr val="accent4"/>
                </a:solidFill>
              </a:rPr>
              <a:t>…</a:t>
            </a:r>
            <a:endParaRPr lang="en-US" sz="2400" dirty="0">
              <a:solidFill>
                <a:schemeClr val="accent4"/>
              </a:solidFill>
            </a:endParaRPr>
          </a:p>
        </p:txBody>
      </p:sp>
      <p:pic>
        <p:nvPicPr>
          <p:cNvPr id="6" name="Picture 5">
            <a:extLst>
              <a:ext uri="{FF2B5EF4-FFF2-40B4-BE49-F238E27FC236}">
                <a16:creationId xmlns:a16="http://schemas.microsoft.com/office/drawing/2014/main" id="{944AF76C-83AA-654A-B3E9-5DA60D6A036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534032" y="2672987"/>
            <a:ext cx="5361459" cy="4021095"/>
          </a:xfrm>
          <a:prstGeom prst="rect">
            <a:avLst/>
          </a:prstGeom>
        </p:spPr>
      </p:pic>
    </p:spTree>
    <p:extLst>
      <p:ext uri="{BB962C8B-B14F-4D97-AF65-F5344CB8AC3E}">
        <p14:creationId xmlns:p14="http://schemas.microsoft.com/office/powerpoint/2010/main" val="19618699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06708"/>
            <a:ext cx="7886700" cy="907083"/>
          </a:xfrm>
        </p:spPr>
        <p:txBody>
          <a:bodyPr/>
          <a:lstStyle/>
          <a:p>
            <a:r>
              <a:rPr lang="en-US" sz="3200" dirty="0"/>
              <a:t>It works</a:t>
            </a:r>
            <a:endParaRPr lang="en-US" sz="3200" dirty="0">
              <a:solidFill>
                <a:schemeClr val="accent5"/>
              </a:solidFill>
            </a:endParaRPr>
          </a:p>
        </p:txBody>
      </p:sp>
      <p:sp>
        <p:nvSpPr>
          <p:cNvPr id="3" name="Content Placeholder 2"/>
          <p:cNvSpPr>
            <a:spLocks noGrp="1"/>
          </p:cNvSpPr>
          <p:nvPr>
            <p:ph idx="1"/>
          </p:nvPr>
        </p:nvSpPr>
        <p:spPr>
          <a:xfrm>
            <a:off x="628650" y="954635"/>
            <a:ext cx="7069609" cy="1568222"/>
          </a:xfrm>
        </p:spPr>
        <p:txBody>
          <a:bodyPr>
            <a:normAutofit/>
          </a:bodyPr>
          <a:lstStyle/>
          <a:p>
            <a:r>
              <a:rPr lang="en-US" sz="2400" b="1" dirty="0">
                <a:solidFill>
                  <a:schemeClr val="accent4"/>
                </a:solidFill>
              </a:rPr>
              <a:t>Inductive hypothesis: </a:t>
            </a:r>
          </a:p>
          <a:p>
            <a:pPr marL="0" indent="0" algn="ctr">
              <a:buNone/>
            </a:pPr>
            <a:r>
              <a:rPr lang="en-US" sz="2400" dirty="0"/>
              <a:t>“</a:t>
            </a:r>
            <a:r>
              <a:rPr lang="en-US" sz="2400" dirty="0" err="1"/>
              <a:t>对于任何一个长度为</a:t>
            </a:r>
            <a:r>
              <a:rPr lang="en-US" altLang="zh-CN" sz="2400" dirty="0" err="1"/>
              <a:t>i</a:t>
            </a:r>
            <a:r>
              <a:rPr lang="zh-CN" altLang="en-US" sz="2400" dirty="0"/>
              <a:t>的数组</a:t>
            </a:r>
            <a:r>
              <a:rPr lang="en-US" sz="2400" dirty="0"/>
              <a:t>, </a:t>
            </a:r>
            <a:r>
              <a:rPr lang="en-US" sz="2400" dirty="0" err="1"/>
              <a:t>MERGESORT可以成功返回一个排序数组</a:t>
            </a:r>
            <a:r>
              <a:rPr lang="en-US" sz="2400" dirty="0"/>
              <a:t>.”</a:t>
            </a:r>
          </a:p>
          <a:p>
            <a:pPr marL="0" indent="0" algn="ctr">
              <a:buNone/>
            </a:pPr>
            <a:endParaRPr lang="en-US" sz="1800" dirty="0">
              <a:solidFill>
                <a:schemeClr val="accent1"/>
              </a:solidFill>
            </a:endParaRPr>
          </a:p>
        </p:txBody>
      </p:sp>
      <mc:AlternateContent xmlns:mc="http://schemas.openxmlformats.org/markup-compatibility/2006" xmlns:a14="http://schemas.microsoft.com/office/drawing/2010/main">
        <mc:Choice Requires="a14">
          <p:sp>
            <p:nvSpPr>
              <p:cNvPr id="4" name="Content Placeholder 2"/>
              <p:cNvSpPr txBox="1">
                <a:spLocks/>
              </p:cNvSpPr>
              <p:nvPr/>
            </p:nvSpPr>
            <p:spPr>
              <a:xfrm>
                <a:off x="4963027" y="2621733"/>
                <a:ext cx="4180973" cy="2755443"/>
              </a:xfrm>
              <a:prstGeom prst="rect">
                <a:avLst/>
              </a:prstGeom>
              <a:solidFill>
                <a:schemeClr val="accent2">
                  <a:lumMod val="20000"/>
                  <a:lumOff val="80000"/>
                </a:schemeClr>
              </a:solidFill>
              <a:ln>
                <a:solidFill>
                  <a:schemeClr val="accent2">
                    <a:lumMod val="50000"/>
                  </a:schemeClr>
                </a:solidFill>
              </a:ln>
            </p:spPr>
            <p:style>
              <a:lnRef idx="1">
                <a:schemeClr val="accent6"/>
              </a:lnRef>
              <a:fillRef idx="2">
                <a:schemeClr val="accent6"/>
              </a:fillRef>
              <a:effectRef idx="1">
                <a:schemeClr val="accent6"/>
              </a:effectRef>
              <a:fontRef idx="minor">
                <a:schemeClr val="dk1"/>
              </a:fontRef>
            </p:style>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500" dirty="0"/>
              </a:p>
              <a:p>
                <a:r>
                  <a:rPr lang="en-US" sz="1800" dirty="0">
                    <a:solidFill>
                      <a:schemeClr val="accent4"/>
                    </a:solidFill>
                  </a:rPr>
                  <a:t>MERGESORT</a:t>
                </a:r>
                <a:r>
                  <a:rPr lang="en-US" sz="1800" dirty="0"/>
                  <a:t>(A):</a:t>
                </a:r>
              </a:p>
              <a:p>
                <a:pPr lvl="1"/>
                <a:r>
                  <a:rPr lang="en-US" sz="1800" dirty="0"/>
                  <a:t>n = length(A)</a:t>
                </a:r>
              </a:p>
              <a:p>
                <a:pPr lvl="1"/>
                <a:r>
                  <a:rPr lang="en-US" sz="1800" b="1" dirty="0"/>
                  <a:t>if</a:t>
                </a:r>
                <a:r>
                  <a:rPr lang="en-US" sz="1800" dirty="0"/>
                  <a:t> n </a:t>
                </a:r>
                <a14:m>
                  <m:oMath xmlns:m="http://schemas.openxmlformats.org/officeDocument/2006/math">
                    <m:r>
                      <a:rPr lang="en-US" sz="1800" i="1" smtClean="0">
                        <a:latin typeface="Cambria Math" charset="0"/>
                        <a:ea typeface="Cambria Math" charset="0"/>
                        <a:cs typeface="Cambria Math" charset="0"/>
                      </a:rPr>
                      <m:t>≤</m:t>
                    </m:r>
                  </m:oMath>
                </a14:m>
                <a:r>
                  <a:rPr lang="en-US" sz="1800" dirty="0"/>
                  <a:t> 1:</a:t>
                </a:r>
              </a:p>
              <a:p>
                <a:pPr lvl="2"/>
                <a:r>
                  <a:rPr lang="en-US" sz="1800" b="1" dirty="0"/>
                  <a:t>return</a:t>
                </a:r>
                <a:r>
                  <a:rPr lang="en-US" sz="1800" dirty="0"/>
                  <a:t> A</a:t>
                </a:r>
              </a:p>
              <a:p>
                <a:pPr lvl="1"/>
                <a:r>
                  <a:rPr lang="en-US" sz="1800" dirty="0"/>
                  <a:t>L = </a:t>
                </a:r>
                <a:r>
                  <a:rPr lang="en-US" sz="1800" dirty="0">
                    <a:solidFill>
                      <a:schemeClr val="accent4"/>
                    </a:solidFill>
                  </a:rPr>
                  <a:t>MERGESORT</a:t>
                </a:r>
                <a:r>
                  <a:rPr lang="en-US" sz="1800" dirty="0"/>
                  <a:t>(A[1 : n/2])</a:t>
                </a:r>
              </a:p>
              <a:p>
                <a:pPr lvl="1"/>
                <a:r>
                  <a:rPr lang="en-US" sz="1800" dirty="0"/>
                  <a:t>R = </a:t>
                </a:r>
                <a:r>
                  <a:rPr lang="en-US" sz="1800" dirty="0">
                    <a:solidFill>
                      <a:schemeClr val="accent4"/>
                    </a:solidFill>
                  </a:rPr>
                  <a:t>MERGESORT</a:t>
                </a:r>
                <a:r>
                  <a:rPr lang="en-US" sz="1800" dirty="0"/>
                  <a:t>(A[n/2+1 : n])</a:t>
                </a:r>
              </a:p>
              <a:p>
                <a:pPr lvl="1"/>
                <a:r>
                  <a:rPr lang="en-US" sz="1800" b="1" dirty="0"/>
                  <a:t>return</a:t>
                </a:r>
                <a:r>
                  <a:rPr lang="en-US" sz="1800" dirty="0"/>
                  <a:t> </a:t>
                </a:r>
                <a:r>
                  <a:rPr lang="en-US" sz="1800" dirty="0">
                    <a:solidFill>
                      <a:schemeClr val="accent5"/>
                    </a:solidFill>
                  </a:rPr>
                  <a:t>MERGE</a:t>
                </a:r>
                <a:r>
                  <a:rPr lang="en-US" sz="1800" dirty="0"/>
                  <a:t>(L,R)</a:t>
                </a:r>
              </a:p>
            </p:txBody>
          </p:sp>
        </mc:Choice>
        <mc:Fallback xmlns="">
          <p:sp>
            <p:nvSpPr>
              <p:cNvPr id="4" name="Content Placeholder 2"/>
              <p:cNvSpPr txBox="1">
                <a:spLocks noRot="1" noChangeAspect="1" noMove="1" noResize="1" noEditPoints="1" noAdjustHandles="1" noChangeArrowheads="1" noChangeShapeType="1" noTextEdit="1"/>
              </p:cNvSpPr>
              <p:nvPr/>
            </p:nvSpPr>
            <p:spPr>
              <a:xfrm>
                <a:off x="4963027" y="2621733"/>
                <a:ext cx="4180973" cy="2755443"/>
              </a:xfrm>
              <a:prstGeom prst="rect">
                <a:avLst/>
              </a:prstGeom>
              <a:blipFill>
                <a:blip r:embed="rId2"/>
                <a:stretch>
                  <a:fillRect l="-906"/>
                </a:stretch>
              </a:blipFill>
              <a:ln>
                <a:solidFill>
                  <a:schemeClr val="accent2">
                    <a:lumMod val="50000"/>
                  </a:schemeClr>
                </a:solidFill>
              </a:ln>
            </p:spPr>
            <p:txBody>
              <a:bodyPr/>
              <a:lstStyle/>
              <a:p>
                <a:r>
                  <a:rPr lang="zh-CN" altLang="en-US">
                    <a:noFill/>
                  </a:rPr>
                  <a:t> </a:t>
                </a:r>
              </a:p>
            </p:txBody>
          </p:sp>
        </mc:Fallback>
      </mc:AlternateContent>
      <p:sp>
        <p:nvSpPr>
          <p:cNvPr id="5" name="TextBox 4"/>
          <p:cNvSpPr txBox="1"/>
          <p:nvPr/>
        </p:nvSpPr>
        <p:spPr>
          <a:xfrm>
            <a:off x="110633" y="2174440"/>
            <a:ext cx="4954527" cy="4508927"/>
          </a:xfrm>
          <a:prstGeom prst="rect">
            <a:avLst/>
          </a:prstGeom>
          <a:noFill/>
        </p:spPr>
        <p:txBody>
          <a:bodyPr wrap="square" rtlCol="0">
            <a:spAutoFit/>
          </a:bodyPr>
          <a:lstStyle/>
          <a:p>
            <a:pPr marL="800100" lvl="1" indent="-342900">
              <a:buFont typeface="Arial" charset="0"/>
              <a:buChar char="•"/>
            </a:pPr>
            <a:r>
              <a:rPr lang="en-US" sz="2400" b="1" dirty="0">
                <a:solidFill>
                  <a:schemeClr val="accent4"/>
                </a:solidFill>
              </a:rPr>
              <a:t>Base case (</a:t>
            </a:r>
            <a:r>
              <a:rPr lang="en-US" sz="2400" b="1" dirty="0" err="1">
                <a:solidFill>
                  <a:schemeClr val="accent4"/>
                </a:solidFill>
              </a:rPr>
              <a:t>i</a:t>
            </a:r>
            <a:r>
              <a:rPr lang="en-US" sz="2400" b="1" dirty="0">
                <a:solidFill>
                  <a:schemeClr val="accent4"/>
                </a:solidFill>
              </a:rPr>
              <a:t>=1): </a:t>
            </a:r>
            <a:r>
              <a:rPr lang="en-US" sz="2400" dirty="0"/>
              <a:t>a 1-element array is always sorted.</a:t>
            </a:r>
          </a:p>
          <a:p>
            <a:pPr marL="800100" lvl="1" indent="-342900">
              <a:buFont typeface="Arial" charset="0"/>
              <a:buChar char="•"/>
            </a:pPr>
            <a:endParaRPr lang="en-US" sz="1200" dirty="0"/>
          </a:p>
          <a:p>
            <a:pPr marL="800100" lvl="1" indent="-342900">
              <a:buFont typeface="Arial" charset="0"/>
              <a:buChar char="•"/>
            </a:pPr>
            <a:r>
              <a:rPr lang="en-US" sz="2400" b="1" dirty="0">
                <a:solidFill>
                  <a:schemeClr val="accent4"/>
                </a:solidFill>
              </a:rPr>
              <a:t>Inductive step: </a:t>
            </a:r>
            <a:r>
              <a:rPr lang="en-US" sz="2400" dirty="0" err="1"/>
              <a:t>需要证明当对于</a:t>
            </a:r>
            <a:r>
              <a:rPr lang="en-US" sz="2400" dirty="0"/>
              <a:t> k&lt;</a:t>
            </a:r>
            <a:r>
              <a:rPr lang="en-US" sz="2400" dirty="0" err="1"/>
              <a:t>i成立的话</a:t>
            </a:r>
            <a:r>
              <a:rPr lang="en-US" sz="2400" dirty="0"/>
              <a:t>, </a:t>
            </a:r>
            <a:r>
              <a:rPr lang="en-US" sz="2400" dirty="0" err="1"/>
              <a:t>对于k</a:t>
            </a:r>
            <a:r>
              <a:rPr lang="en-US" sz="2400" dirty="0"/>
              <a:t>=</a:t>
            </a:r>
            <a:r>
              <a:rPr lang="en-US" sz="2400" dirty="0" err="1"/>
              <a:t>i也成立</a:t>
            </a:r>
            <a:r>
              <a:rPr lang="en-US" sz="2400" dirty="0"/>
              <a:t>.</a:t>
            </a:r>
          </a:p>
          <a:p>
            <a:pPr marL="800100" lvl="1" indent="-342900">
              <a:buFont typeface="Arial" charset="0"/>
              <a:buChar char="•"/>
            </a:pPr>
            <a:r>
              <a:rPr lang="en-US" sz="2400" dirty="0" err="1">
                <a:solidFill>
                  <a:srgbClr val="00B050"/>
                </a:solidFill>
              </a:rPr>
              <a:t>需要证明如果L</a:t>
            </a:r>
            <a:r>
              <a:rPr lang="en-US" sz="2400" dirty="0">
                <a:solidFill>
                  <a:srgbClr val="00B050"/>
                </a:solidFill>
              </a:rPr>
              <a:t> </a:t>
            </a:r>
            <a:r>
              <a:rPr lang="en-US" sz="2400" dirty="0" err="1">
                <a:solidFill>
                  <a:srgbClr val="00B050"/>
                </a:solidFill>
              </a:rPr>
              <a:t>和</a:t>
            </a:r>
            <a:r>
              <a:rPr lang="en-US" sz="2400" dirty="0">
                <a:solidFill>
                  <a:srgbClr val="00B050"/>
                </a:solidFill>
              </a:rPr>
              <a:t> </a:t>
            </a:r>
            <a:r>
              <a:rPr lang="en-US" sz="2400" dirty="0" err="1">
                <a:solidFill>
                  <a:srgbClr val="00B050"/>
                </a:solidFill>
              </a:rPr>
              <a:t>R是已排序的</a:t>
            </a:r>
            <a:r>
              <a:rPr lang="en-US" sz="2400" dirty="0">
                <a:solidFill>
                  <a:srgbClr val="00B050"/>
                </a:solidFill>
              </a:rPr>
              <a:t>, </a:t>
            </a:r>
            <a:r>
              <a:rPr lang="en-US" sz="2400" dirty="0" err="1">
                <a:solidFill>
                  <a:srgbClr val="00B050"/>
                </a:solidFill>
              </a:rPr>
              <a:t>则MERGE</a:t>
            </a:r>
            <a:r>
              <a:rPr lang="en-US" sz="2400" dirty="0">
                <a:solidFill>
                  <a:srgbClr val="00B050"/>
                </a:solidFill>
              </a:rPr>
              <a:t>(L,R)</a:t>
            </a:r>
            <a:r>
              <a:rPr lang="en-US" sz="2400" dirty="0" err="1">
                <a:solidFill>
                  <a:srgbClr val="00B050"/>
                </a:solidFill>
              </a:rPr>
              <a:t>是已排序的</a:t>
            </a:r>
            <a:r>
              <a:rPr lang="en-US" sz="2400" dirty="0">
                <a:solidFill>
                  <a:srgbClr val="00B050"/>
                </a:solidFill>
              </a:rPr>
              <a:t>.</a:t>
            </a:r>
          </a:p>
          <a:p>
            <a:pPr marL="800100" lvl="1" indent="-342900">
              <a:buFont typeface="Arial" charset="0"/>
              <a:buChar char="•"/>
            </a:pPr>
            <a:endParaRPr lang="en-US" sz="1100" dirty="0"/>
          </a:p>
          <a:p>
            <a:pPr marL="800100" lvl="1" indent="-342900">
              <a:buFont typeface="Arial" charset="0"/>
              <a:buChar char="•"/>
            </a:pPr>
            <a:r>
              <a:rPr lang="en-US" sz="2400" b="1" dirty="0" err="1">
                <a:solidFill>
                  <a:schemeClr val="accent4"/>
                </a:solidFill>
              </a:rPr>
              <a:t>Conclusion:</a:t>
            </a:r>
            <a:r>
              <a:rPr lang="en-US" sz="2400" dirty="0" err="1"/>
              <a:t>在最上层的递归调用中MERGESORT返回一个排序的数组</a:t>
            </a:r>
            <a:r>
              <a:rPr lang="en-US" sz="2400" dirty="0"/>
              <a:t>.</a:t>
            </a:r>
            <a:endParaRPr lang="en-US" sz="2400" dirty="0">
              <a:solidFill>
                <a:schemeClr val="accent4"/>
              </a:solidFill>
            </a:endParaRPr>
          </a:p>
          <a:p>
            <a:pPr marL="342900" indent="-342900">
              <a:buFont typeface="Arial" charset="0"/>
              <a:buChar char="•"/>
            </a:pPr>
            <a:endParaRPr lang="en-US" sz="2400" dirty="0"/>
          </a:p>
        </p:txBody>
      </p:sp>
      <p:sp>
        <p:nvSpPr>
          <p:cNvPr id="7" name="TextBox 6"/>
          <p:cNvSpPr txBox="1"/>
          <p:nvPr/>
        </p:nvSpPr>
        <p:spPr>
          <a:xfrm>
            <a:off x="5266481" y="5476053"/>
            <a:ext cx="3198281" cy="1231106"/>
          </a:xfrm>
          <a:prstGeom prst="rect">
            <a:avLst/>
          </a:prstGeom>
          <a:noFill/>
        </p:spPr>
        <p:txBody>
          <a:bodyPr wrap="square" rtlCol="0">
            <a:spAutoFit/>
          </a:bodyPr>
          <a:lstStyle/>
          <a:p>
            <a:pPr algn="ctr"/>
            <a:r>
              <a:rPr lang="en-US" dirty="0">
                <a:solidFill>
                  <a:srgbClr val="7030A0"/>
                </a:solidFill>
              </a:rPr>
              <a:t>Fill in the inductive step!</a:t>
            </a:r>
          </a:p>
          <a:p>
            <a:pPr algn="ctr"/>
            <a:r>
              <a:rPr lang="en-US" sz="1400" dirty="0">
                <a:solidFill>
                  <a:srgbClr val="7030A0"/>
                </a:solidFill>
              </a:rPr>
              <a:t>HINT: You will need to prove that the MERGE algorithm is correct, for which you may need…another proof by induction!</a:t>
            </a:r>
          </a:p>
        </p:txBody>
      </p:sp>
      <p:pic>
        <p:nvPicPr>
          <p:cNvPr id="8" name="Picture 7"/>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093277" y="5278300"/>
            <a:ext cx="952678" cy="1090419"/>
          </a:xfrm>
          <a:prstGeom prst="rect">
            <a:avLst/>
          </a:prstGeom>
        </p:spPr>
      </p:pic>
      <p:sp>
        <p:nvSpPr>
          <p:cNvPr id="6" name="Rectangle 5">
            <a:extLst>
              <a:ext uri="{FF2B5EF4-FFF2-40B4-BE49-F238E27FC236}">
                <a16:creationId xmlns:a16="http://schemas.microsoft.com/office/drawing/2014/main" id="{0E6CFDE1-2691-554C-A219-05037558ED34}"/>
              </a:ext>
            </a:extLst>
          </p:cNvPr>
          <p:cNvSpPr/>
          <p:nvPr/>
        </p:nvSpPr>
        <p:spPr>
          <a:xfrm>
            <a:off x="5894172" y="106708"/>
            <a:ext cx="3151783" cy="646331"/>
          </a:xfrm>
          <a:prstGeom prst="rect">
            <a:avLst/>
          </a:prstGeom>
        </p:spPr>
        <p:txBody>
          <a:bodyPr wrap="square">
            <a:spAutoFit/>
          </a:bodyPr>
          <a:lstStyle/>
          <a:p>
            <a:pPr algn="r"/>
            <a:r>
              <a:rPr lang="en-US" dirty="0">
                <a:solidFill>
                  <a:srgbClr val="DE6769"/>
                </a:solidFill>
              </a:rPr>
              <a:t>Assume that n is a power of 2 for convenience.</a:t>
            </a:r>
          </a:p>
        </p:txBody>
      </p:sp>
    </p:spTree>
    <p:extLst>
      <p:ext uri="{BB962C8B-B14F-4D97-AF65-F5344CB8AC3E}">
        <p14:creationId xmlns:p14="http://schemas.microsoft.com/office/powerpoint/2010/main" val="10542191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25977"/>
            <a:ext cx="7886700" cy="1066109"/>
          </a:xfrm>
        </p:spPr>
        <p:txBody>
          <a:bodyPr>
            <a:normAutofit/>
          </a:bodyPr>
          <a:lstStyle/>
          <a:p>
            <a:r>
              <a:rPr lang="en-US" sz="3600" dirty="0"/>
              <a:t>It’s fast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28650" y="1570384"/>
                <a:ext cx="7886700" cy="1066109"/>
              </a:xfrm>
            </p:spPr>
            <p:style>
              <a:lnRef idx="2">
                <a:schemeClr val="accent4"/>
              </a:lnRef>
              <a:fillRef idx="1">
                <a:schemeClr val="lt1"/>
              </a:fillRef>
              <a:effectRef idx="0">
                <a:schemeClr val="accent4"/>
              </a:effectRef>
              <a:fontRef idx="minor">
                <a:schemeClr val="dk1"/>
              </a:fontRef>
            </p:style>
            <p:txBody>
              <a:bodyPr anchor="t">
                <a:normAutofit/>
              </a:bodyPr>
              <a:lstStyle/>
              <a:p>
                <a:pPr marL="0" indent="0">
                  <a:buNone/>
                </a:pPr>
                <a:r>
                  <a:rPr lang="en-US" sz="2000" dirty="0">
                    <a:solidFill>
                      <a:schemeClr val="accent4"/>
                    </a:solidFill>
                  </a:rPr>
                  <a:t>CLAIM:</a:t>
                </a:r>
                <a:endParaRPr lang="en-US" sz="2000" dirty="0">
                  <a:solidFill>
                    <a:schemeClr val="accent1"/>
                  </a:solidFill>
                </a:endParaRPr>
              </a:p>
              <a:p>
                <a:pPr marL="0" indent="0" algn="ctr">
                  <a:buNone/>
                </a:pPr>
                <a:r>
                  <a:rPr lang="en-US" sz="2000" dirty="0" err="1"/>
                  <a:t>MergeSort</a:t>
                </a:r>
                <a:r>
                  <a:rPr lang="en-US" sz="2000" dirty="0"/>
                  <a:t> runs in time </a:t>
                </a:r>
                <a14:m>
                  <m:oMath xmlns:m="http://schemas.openxmlformats.org/officeDocument/2006/math">
                    <m:r>
                      <a:rPr lang="en-US" sz="2000" i="1" dirty="0" smtClean="0">
                        <a:latin typeface="Cambria Math" panose="02040503050406030204" pitchFamily="18" charset="0"/>
                      </a:rPr>
                      <m:t>𝑂</m:t>
                    </m:r>
                    <m:d>
                      <m:dPr>
                        <m:ctrlPr>
                          <a:rPr lang="en-US" sz="2000" i="1" dirty="0" smtClean="0">
                            <a:latin typeface="Cambria Math" panose="02040503050406030204" pitchFamily="18" charset="0"/>
                          </a:rPr>
                        </m:ctrlPr>
                      </m:dPr>
                      <m:e>
                        <m:r>
                          <a:rPr lang="en-US" sz="2000" i="1" dirty="0" smtClean="0">
                            <a:latin typeface="Cambria Math" panose="02040503050406030204" pitchFamily="18" charset="0"/>
                          </a:rPr>
                          <m:t>𝑛</m:t>
                        </m:r>
                        <m:func>
                          <m:funcPr>
                            <m:ctrlPr>
                              <a:rPr lang="en-US" sz="2000" b="0" i="1" dirty="0" smtClean="0">
                                <a:latin typeface="Cambria Math" panose="02040503050406030204" pitchFamily="18" charset="0"/>
                              </a:rPr>
                            </m:ctrlPr>
                          </m:funcPr>
                          <m:fName>
                            <m:r>
                              <m:rPr>
                                <m:sty m:val="p"/>
                              </m:rPr>
                              <a:rPr lang="en-US" sz="2000" b="0" i="0" dirty="0" smtClean="0">
                                <a:latin typeface="Cambria Math" panose="02040503050406030204" pitchFamily="18" charset="0"/>
                              </a:rPr>
                              <m:t>log</m:t>
                            </m:r>
                          </m:fName>
                          <m:e>
                            <m:d>
                              <m:dPr>
                                <m:ctrlPr>
                                  <a:rPr lang="en-US" sz="2000" b="0" i="1" dirty="0" smtClean="0">
                                    <a:latin typeface="Cambria Math" panose="02040503050406030204" pitchFamily="18" charset="0"/>
                                  </a:rPr>
                                </m:ctrlPr>
                              </m:dPr>
                              <m:e>
                                <m:r>
                                  <a:rPr lang="en-US" sz="2000" b="0" i="1" dirty="0" smtClean="0">
                                    <a:latin typeface="Cambria Math" panose="02040503050406030204" pitchFamily="18" charset="0"/>
                                  </a:rPr>
                                  <m:t>𝑛</m:t>
                                </m:r>
                              </m:e>
                            </m:d>
                          </m:e>
                        </m:func>
                      </m:e>
                    </m:d>
                  </m:oMath>
                </a14:m>
                <a:endParaRPr lang="en-US" sz="2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28650" y="1570384"/>
                <a:ext cx="7886700" cy="1066109"/>
              </a:xfrm>
              <a:blipFill>
                <a:blip r:embed="rId2"/>
                <a:stretch>
                  <a:fillRect l="-641" t="-58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551420" y="2976985"/>
                <a:ext cx="8972053" cy="1323439"/>
              </a:xfrm>
              <a:prstGeom prst="rect">
                <a:avLst/>
              </a:prstGeom>
              <a:noFill/>
            </p:spPr>
            <p:txBody>
              <a:bodyPr wrap="square" rtlCol="0">
                <a:spAutoFit/>
              </a:bodyPr>
              <a:lstStyle/>
              <a:p>
                <a:pPr marL="457200" indent="-457200">
                  <a:buFont typeface="Arial" panose="020B0604020202020204" pitchFamily="34" charset="0"/>
                  <a:buChar char="•"/>
                </a:pPr>
                <a:r>
                  <a:rPr lang="en-US" sz="2800" dirty="0">
                    <a:solidFill>
                      <a:schemeClr val="tx1"/>
                    </a:solidFill>
                  </a:rPr>
                  <a:t>Proof coming soon.</a:t>
                </a:r>
              </a:p>
              <a:p>
                <a:pPr marL="457200" indent="-457200">
                  <a:buFont typeface="Arial" panose="020B0604020202020204" pitchFamily="34" charset="0"/>
                  <a:buChar char="•"/>
                </a:pPr>
                <a:r>
                  <a:rPr lang="en-US" sz="2800" dirty="0">
                    <a:solidFill>
                      <a:schemeClr val="tx1"/>
                    </a:solidFill>
                  </a:rPr>
                  <a:t>But first, how does this compare to </a:t>
                </a:r>
                <a:r>
                  <a:rPr lang="en-US" sz="2800" dirty="0" err="1">
                    <a:solidFill>
                      <a:schemeClr val="tx1"/>
                    </a:solidFill>
                  </a:rPr>
                  <a:t>InsertionSort</a:t>
                </a:r>
                <a:r>
                  <a:rPr lang="en-US" sz="2800" dirty="0">
                    <a:solidFill>
                      <a:schemeClr val="tx1"/>
                    </a:solidFill>
                  </a:rPr>
                  <a:t>?</a:t>
                </a:r>
                <a:endParaRPr lang="en-US" sz="2400" dirty="0"/>
              </a:p>
              <a:p>
                <a:pPr marL="800100" lvl="1" indent="-342900">
                  <a:buFont typeface="Arial" panose="020B0604020202020204" pitchFamily="34" charset="0"/>
                  <a:buChar char="•"/>
                </a:pPr>
                <a:r>
                  <a:rPr lang="en-US" sz="2400" dirty="0">
                    <a:solidFill>
                      <a:schemeClr val="tx1"/>
                    </a:solidFill>
                  </a:rPr>
                  <a:t>Recall </a:t>
                </a:r>
                <a:r>
                  <a:rPr lang="en-US" sz="2400" dirty="0" err="1">
                    <a:solidFill>
                      <a:schemeClr val="tx1"/>
                    </a:solidFill>
                  </a:rPr>
                  <a:t>InsertionSort</a:t>
                </a:r>
                <a:r>
                  <a:rPr lang="en-US" sz="2400" dirty="0">
                    <a:solidFill>
                      <a:schemeClr val="tx1"/>
                    </a:solidFill>
                  </a:rPr>
                  <a:t> ran in time O</a:t>
                </a:r>
                <a14:m>
                  <m:oMath xmlns:m="http://schemas.openxmlformats.org/officeDocument/2006/math">
                    <m:d>
                      <m:dPr>
                        <m:ctrlPr>
                          <a:rPr lang="en-US" sz="2400" b="0" i="1" smtClean="0">
                            <a:solidFill>
                              <a:schemeClr val="tx1"/>
                            </a:solidFill>
                            <a:latin typeface="Cambria Math" panose="02040503050406030204" pitchFamily="18" charset="0"/>
                          </a:rPr>
                        </m:ctrlPr>
                      </m:dPr>
                      <m:e>
                        <m:sSup>
                          <m:sSupPr>
                            <m:ctrlPr>
                              <a:rPr lang="en-US" sz="2400" b="0" i="1" smtClean="0">
                                <a:solidFill>
                                  <a:schemeClr val="tx1"/>
                                </a:solidFill>
                                <a:latin typeface="Cambria Math" panose="02040503050406030204" pitchFamily="18" charset="0"/>
                              </a:rPr>
                            </m:ctrlPr>
                          </m:sSupPr>
                          <m:e>
                            <m:r>
                              <a:rPr lang="en-US" sz="2400" b="0" i="1" smtClean="0">
                                <a:solidFill>
                                  <a:schemeClr val="tx1"/>
                                </a:solidFill>
                                <a:latin typeface="Cambria Math" panose="02040503050406030204" pitchFamily="18" charset="0"/>
                              </a:rPr>
                              <m:t>𝑛</m:t>
                            </m:r>
                          </m:e>
                          <m:sup>
                            <m:r>
                              <a:rPr lang="en-US" sz="2400" b="0" i="1" smtClean="0">
                                <a:solidFill>
                                  <a:schemeClr val="tx1"/>
                                </a:solidFill>
                                <a:latin typeface="Cambria Math" panose="02040503050406030204" pitchFamily="18" charset="0"/>
                              </a:rPr>
                              <m:t>2</m:t>
                            </m:r>
                          </m:sup>
                        </m:sSup>
                      </m:e>
                    </m:d>
                  </m:oMath>
                </a14:m>
                <a:r>
                  <a:rPr lang="en-US" sz="2400" dirty="0">
                    <a:solidFill>
                      <a:schemeClr val="tx1"/>
                    </a:solidFill>
                  </a:rPr>
                  <a:t>.</a:t>
                </a:r>
                <a:endParaRPr lang="en-US" sz="2400" dirty="0">
                  <a:solidFill>
                    <a:schemeClr val="accent4"/>
                  </a:solidFill>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551420" y="2976985"/>
                <a:ext cx="8972053" cy="1323439"/>
              </a:xfrm>
              <a:prstGeom prst="rect">
                <a:avLst/>
              </a:prstGeom>
              <a:blipFill>
                <a:blip r:embed="rId3"/>
                <a:stretch>
                  <a:fillRect l="-1132" t="-4762" b="-9524"/>
                </a:stretch>
              </a:blipFill>
            </p:spPr>
            <p:txBody>
              <a:bodyPr/>
              <a:lstStyle/>
              <a:p>
                <a:r>
                  <a:rPr lang="en-US">
                    <a:noFill/>
                  </a:rPr>
                  <a:t> </a:t>
                </a:r>
              </a:p>
            </p:txBody>
          </p:sp>
        </mc:Fallback>
      </mc:AlternateContent>
      <p:sp>
        <p:nvSpPr>
          <p:cNvPr id="8" name="Rectangle 7">
            <a:extLst>
              <a:ext uri="{FF2B5EF4-FFF2-40B4-BE49-F238E27FC236}">
                <a16:creationId xmlns:a16="http://schemas.microsoft.com/office/drawing/2014/main" id="{51F8485C-1BA7-CB42-89A5-077C844D4271}"/>
              </a:ext>
            </a:extLst>
          </p:cNvPr>
          <p:cNvSpPr/>
          <p:nvPr/>
        </p:nvSpPr>
        <p:spPr>
          <a:xfrm>
            <a:off x="5894172" y="106708"/>
            <a:ext cx="3151783" cy="646331"/>
          </a:xfrm>
          <a:prstGeom prst="rect">
            <a:avLst/>
          </a:prstGeom>
        </p:spPr>
        <p:txBody>
          <a:bodyPr wrap="square">
            <a:spAutoFit/>
          </a:bodyPr>
          <a:lstStyle/>
          <a:p>
            <a:pPr algn="r"/>
            <a:r>
              <a:rPr lang="en-US" dirty="0">
                <a:solidFill>
                  <a:srgbClr val="DE6769"/>
                </a:solidFill>
              </a:rPr>
              <a:t>Assume that n is a power of 2 for convenience.</a:t>
            </a:r>
          </a:p>
        </p:txBody>
      </p:sp>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97B1E6F4-A5D3-DA4B-9A44-E4FD90C8836D}"/>
                  </a:ext>
                </a:extLst>
              </p:cNvPr>
              <p:cNvSpPr txBox="1">
                <a:spLocks/>
              </p:cNvSpPr>
              <p:nvPr/>
            </p:nvSpPr>
            <p:spPr>
              <a:xfrm>
                <a:off x="851072" y="4810562"/>
                <a:ext cx="7886700" cy="95410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14:m>
                  <m:oMath xmlns:m="http://schemas.openxmlformats.org/officeDocument/2006/math">
                    <m:func>
                      <m:funcPr>
                        <m:ctrlPr>
                          <a:rPr lang="en-US" sz="2400" i="1" smtClean="0">
                            <a:solidFill>
                              <a:srgbClr val="00B050"/>
                            </a:solidFill>
                            <a:latin typeface="Cambria Math" panose="02040503050406030204" pitchFamily="18" charset="0"/>
                          </a:rPr>
                        </m:ctrlPr>
                      </m:funcPr>
                      <m:fName>
                        <m:r>
                          <m:rPr>
                            <m:sty m:val="p"/>
                          </m:rPr>
                          <a:rPr lang="en-US" sz="2400">
                            <a:solidFill>
                              <a:srgbClr val="00B050"/>
                            </a:solidFill>
                            <a:latin typeface="Cambria Math" panose="02040503050406030204" pitchFamily="18" charset="0"/>
                          </a:rPr>
                          <m:t>log</m:t>
                        </m:r>
                      </m:fName>
                      <m:e>
                        <m:d>
                          <m:dPr>
                            <m:ctrlPr>
                              <a:rPr lang="en-US" sz="2400" i="1">
                                <a:solidFill>
                                  <a:srgbClr val="00B050"/>
                                </a:solidFill>
                                <a:latin typeface="Cambria Math" panose="02040503050406030204" pitchFamily="18" charset="0"/>
                              </a:rPr>
                            </m:ctrlPr>
                          </m:dPr>
                          <m:e>
                            <m:r>
                              <a:rPr lang="en-US" sz="2400" i="1">
                                <a:solidFill>
                                  <a:srgbClr val="00B050"/>
                                </a:solidFill>
                                <a:latin typeface="Cambria Math" panose="02040503050406030204" pitchFamily="18" charset="0"/>
                              </a:rPr>
                              <m:t>𝑛</m:t>
                            </m:r>
                          </m:e>
                        </m:d>
                      </m:e>
                    </m:func>
                  </m:oMath>
                </a14:m>
                <a:r>
                  <a:rPr lang="en-US" sz="2400" dirty="0">
                    <a:solidFill>
                      <a:srgbClr val="00B050"/>
                    </a:solidFill>
                  </a:rPr>
                  <a:t> grows much more slowly than </a:t>
                </a:r>
                <a14:m>
                  <m:oMath xmlns:m="http://schemas.openxmlformats.org/officeDocument/2006/math">
                    <m:r>
                      <a:rPr lang="en-US" sz="2400" i="1" smtClean="0">
                        <a:solidFill>
                          <a:srgbClr val="00B050"/>
                        </a:solidFill>
                        <a:latin typeface="Cambria Math" panose="02040503050406030204" pitchFamily="18" charset="0"/>
                      </a:rPr>
                      <m:t>𝑛</m:t>
                    </m:r>
                  </m:oMath>
                </a14:m>
                <a:endParaRPr lang="en-US" sz="2400" i="1" dirty="0">
                  <a:solidFill>
                    <a:srgbClr val="00B050"/>
                  </a:solidFill>
                  <a:latin typeface="Cambria Math" panose="02040503050406030204" pitchFamily="18" charset="0"/>
                </a:endParaRPr>
              </a:p>
              <a:p>
                <a14:m>
                  <m:oMath xmlns:m="http://schemas.openxmlformats.org/officeDocument/2006/math">
                    <m:r>
                      <a:rPr lang="en-US" sz="2400" i="1" smtClean="0">
                        <a:solidFill>
                          <a:srgbClr val="00B050"/>
                        </a:solidFill>
                        <a:latin typeface="Cambria Math" panose="02040503050406030204" pitchFamily="18" charset="0"/>
                      </a:rPr>
                      <m:t>𝑛</m:t>
                    </m:r>
                    <m:func>
                      <m:funcPr>
                        <m:ctrlPr>
                          <a:rPr lang="en-US" sz="2400" i="1">
                            <a:solidFill>
                              <a:srgbClr val="00B050"/>
                            </a:solidFill>
                            <a:latin typeface="Cambria Math" panose="02040503050406030204" pitchFamily="18" charset="0"/>
                          </a:rPr>
                        </m:ctrlPr>
                      </m:funcPr>
                      <m:fName>
                        <m:r>
                          <m:rPr>
                            <m:sty m:val="p"/>
                          </m:rPr>
                          <a:rPr lang="en-US" sz="2400">
                            <a:solidFill>
                              <a:srgbClr val="00B050"/>
                            </a:solidFill>
                            <a:latin typeface="Cambria Math" panose="02040503050406030204" pitchFamily="18" charset="0"/>
                          </a:rPr>
                          <m:t>log</m:t>
                        </m:r>
                      </m:fName>
                      <m:e>
                        <m:d>
                          <m:dPr>
                            <m:ctrlPr>
                              <a:rPr lang="en-US" sz="2400" i="1">
                                <a:solidFill>
                                  <a:srgbClr val="00B050"/>
                                </a:solidFill>
                                <a:latin typeface="Cambria Math" panose="02040503050406030204" pitchFamily="18" charset="0"/>
                              </a:rPr>
                            </m:ctrlPr>
                          </m:dPr>
                          <m:e>
                            <m:r>
                              <a:rPr lang="en-US" sz="2400" i="1">
                                <a:solidFill>
                                  <a:srgbClr val="00B050"/>
                                </a:solidFill>
                                <a:latin typeface="Cambria Math" panose="02040503050406030204" pitchFamily="18" charset="0"/>
                              </a:rPr>
                              <m:t>𝑛</m:t>
                            </m:r>
                          </m:e>
                        </m:d>
                      </m:e>
                    </m:func>
                  </m:oMath>
                </a14:m>
                <a:r>
                  <a:rPr lang="en-US" sz="2400" dirty="0">
                    <a:solidFill>
                      <a:srgbClr val="00B050"/>
                    </a:solidFill>
                  </a:rPr>
                  <a:t> grows much more slowly than </a:t>
                </a:r>
                <a14:m>
                  <m:oMath xmlns:m="http://schemas.openxmlformats.org/officeDocument/2006/math">
                    <m:sSup>
                      <m:sSupPr>
                        <m:ctrlPr>
                          <a:rPr lang="en-US" sz="2400" i="1">
                            <a:solidFill>
                              <a:srgbClr val="00B050"/>
                            </a:solidFill>
                            <a:latin typeface="Cambria Math" panose="02040503050406030204" pitchFamily="18" charset="0"/>
                          </a:rPr>
                        </m:ctrlPr>
                      </m:sSupPr>
                      <m:e>
                        <m:r>
                          <a:rPr lang="en-US" sz="2400" i="1">
                            <a:solidFill>
                              <a:srgbClr val="00B050"/>
                            </a:solidFill>
                            <a:latin typeface="Cambria Math" panose="02040503050406030204" pitchFamily="18" charset="0"/>
                          </a:rPr>
                          <m:t>𝑛</m:t>
                        </m:r>
                      </m:e>
                      <m:sup>
                        <m:r>
                          <a:rPr lang="en-US" sz="2400" i="1">
                            <a:solidFill>
                              <a:srgbClr val="00B050"/>
                            </a:solidFill>
                            <a:latin typeface="Cambria Math" panose="02040503050406030204" pitchFamily="18" charset="0"/>
                          </a:rPr>
                          <m:t>2</m:t>
                        </m:r>
                      </m:sup>
                    </m:sSup>
                  </m:oMath>
                </a14:m>
                <a:endParaRPr lang="en-US" sz="2400" dirty="0">
                  <a:solidFill>
                    <a:srgbClr val="00B050"/>
                  </a:solidFill>
                </a:endParaRPr>
              </a:p>
              <a:p>
                <a:endParaRPr lang="en-US" sz="2400" dirty="0">
                  <a:solidFill>
                    <a:srgbClr val="00B050"/>
                  </a:solidFill>
                </a:endParaRPr>
              </a:p>
            </p:txBody>
          </p:sp>
        </mc:Choice>
        <mc:Fallback xmlns="">
          <p:sp>
            <p:nvSpPr>
              <p:cNvPr id="7" name="Content Placeholder 2">
                <a:extLst>
                  <a:ext uri="{FF2B5EF4-FFF2-40B4-BE49-F238E27FC236}">
                    <a16:creationId xmlns:a16="http://schemas.microsoft.com/office/drawing/2014/main" id="{97B1E6F4-A5D3-DA4B-9A44-E4FD90C8836D}"/>
                  </a:ext>
                </a:extLst>
              </p:cNvPr>
              <p:cNvSpPr txBox="1">
                <a:spLocks noRot="1" noChangeAspect="1" noMove="1" noResize="1" noEditPoints="1" noAdjustHandles="1" noChangeArrowheads="1" noChangeShapeType="1" noTextEdit="1"/>
              </p:cNvSpPr>
              <p:nvPr/>
            </p:nvSpPr>
            <p:spPr>
              <a:xfrm>
                <a:off x="851072" y="4810562"/>
                <a:ext cx="7886700" cy="954107"/>
              </a:xfrm>
              <a:prstGeom prst="rect">
                <a:avLst/>
              </a:prstGeom>
              <a:blipFill>
                <a:blip r:embed="rId4"/>
                <a:stretch>
                  <a:fillRect l="-1127" t="-7792" b="-6494"/>
                </a:stretch>
              </a:blipFill>
            </p:spPr>
            <p:txBody>
              <a:bodyPr/>
              <a:lstStyle/>
              <a:p>
                <a:r>
                  <a:rPr lang="en-US">
                    <a:noFill/>
                  </a:rPr>
                  <a:t> </a:t>
                </a:r>
              </a:p>
            </p:txBody>
          </p:sp>
        </mc:Fallback>
      </mc:AlternateContent>
    </p:spTree>
    <p:extLst>
      <p:ext uri="{BB962C8B-B14F-4D97-AF65-F5344CB8AC3E}">
        <p14:creationId xmlns:p14="http://schemas.microsoft.com/office/powerpoint/2010/main" val="716863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a:xfrm>
                <a:off x="628650" y="365126"/>
                <a:ext cx="8515350" cy="1325563"/>
              </a:xfrm>
            </p:spPr>
            <p:txBody>
              <a:bodyPr>
                <a:normAutofit/>
              </a:bodyPr>
              <a:lstStyle/>
              <a:p>
                <a14:m>
                  <m:oMath xmlns:m="http://schemas.openxmlformats.org/officeDocument/2006/math">
                    <m:r>
                      <a:rPr lang="en-US" sz="4000" b="0" i="1" smtClean="0">
                        <a:latin typeface="Cambria Math" panose="02040503050406030204" pitchFamily="18" charset="0"/>
                      </a:rPr>
                      <m:t>𝑂</m:t>
                    </m:r>
                    <m:r>
                      <a:rPr lang="en-US" sz="4000" b="0" i="1" smtClean="0">
                        <a:latin typeface="Cambria Math" panose="02040503050406030204" pitchFamily="18" charset="0"/>
                      </a:rPr>
                      <m:t>(</m:t>
                    </m:r>
                    <m:r>
                      <a:rPr lang="en-US" sz="4000" i="1">
                        <a:latin typeface="Cambria Math" panose="02040503050406030204" pitchFamily="18" charset="0"/>
                      </a:rPr>
                      <m:t>𝑛</m:t>
                    </m:r>
                    <m:func>
                      <m:funcPr>
                        <m:ctrlPr>
                          <a:rPr lang="en-US" sz="4000" i="1">
                            <a:latin typeface="Cambria Math" panose="02040503050406030204" pitchFamily="18" charset="0"/>
                          </a:rPr>
                        </m:ctrlPr>
                      </m:funcPr>
                      <m:fName>
                        <m:r>
                          <m:rPr>
                            <m:sty m:val="p"/>
                          </m:rPr>
                          <a:rPr lang="en-US" sz="4000">
                            <a:latin typeface="Cambria Math" panose="02040503050406030204" pitchFamily="18" charset="0"/>
                          </a:rPr>
                          <m:t>log</m:t>
                        </m:r>
                      </m:fName>
                      <m:e>
                        <m:d>
                          <m:dPr>
                            <m:ctrlPr>
                              <a:rPr lang="en-US" sz="4000" i="1">
                                <a:latin typeface="Cambria Math" panose="02040503050406030204" pitchFamily="18" charset="0"/>
                              </a:rPr>
                            </m:ctrlPr>
                          </m:dPr>
                          <m:e>
                            <m:r>
                              <a:rPr lang="en-US" sz="4000" i="1">
                                <a:latin typeface="Cambria Math" panose="02040503050406030204" pitchFamily="18" charset="0"/>
                              </a:rPr>
                              <m:t>𝑛</m:t>
                            </m:r>
                          </m:e>
                        </m:d>
                        <m:r>
                          <a:rPr lang="en-US" sz="4000" b="0" i="1" smtClean="0">
                            <a:latin typeface="Cambria Math" panose="02040503050406030204" pitchFamily="18" charset="0"/>
                          </a:rPr>
                          <m:t>)</m:t>
                        </m:r>
                      </m:e>
                    </m:func>
                  </m:oMath>
                </a14:m>
                <a:r>
                  <a:rPr lang="en-US" sz="4000" dirty="0"/>
                  <a:t> vs. </a:t>
                </a:r>
                <a14:m>
                  <m:oMath xmlns:m="http://schemas.openxmlformats.org/officeDocument/2006/math">
                    <m:sSup>
                      <m:sSupPr>
                        <m:ctrlPr>
                          <a:rPr lang="en-US" sz="4000" i="1">
                            <a:latin typeface="Cambria Math" panose="02040503050406030204" pitchFamily="18" charset="0"/>
                          </a:rPr>
                        </m:ctrlPr>
                      </m:sSupPr>
                      <m:e>
                        <m:r>
                          <a:rPr lang="en-US" sz="4000" b="0" i="1" smtClean="0">
                            <a:latin typeface="Cambria Math" panose="02040503050406030204" pitchFamily="18" charset="0"/>
                          </a:rPr>
                          <m:t>𝑂</m:t>
                        </m:r>
                        <m:r>
                          <a:rPr lang="en-US" sz="4000" b="0" i="1" smtClean="0">
                            <a:latin typeface="Cambria Math" panose="02040503050406030204" pitchFamily="18" charset="0"/>
                          </a:rPr>
                          <m:t>(</m:t>
                        </m:r>
                        <m:r>
                          <a:rPr lang="en-US" sz="4000" i="1">
                            <a:latin typeface="Cambria Math" panose="02040503050406030204" pitchFamily="18" charset="0"/>
                          </a:rPr>
                          <m:t>𝑛</m:t>
                        </m:r>
                      </m:e>
                      <m:sup>
                        <m:r>
                          <a:rPr lang="en-US" sz="4000" i="1">
                            <a:latin typeface="Cambria Math" panose="02040503050406030204" pitchFamily="18" charset="0"/>
                          </a:rPr>
                          <m:t>2</m:t>
                        </m:r>
                      </m:sup>
                    </m:sSup>
                    <m:r>
                      <a:rPr lang="en-US" sz="4000" b="0" i="1" smtClean="0">
                        <a:latin typeface="Cambria Math" panose="02040503050406030204" pitchFamily="18" charset="0"/>
                      </a:rPr>
                      <m:t>)</m:t>
                    </m:r>
                  </m:oMath>
                </a14:m>
                <a:r>
                  <a:rPr lang="en-US" sz="4000" dirty="0"/>
                  <a:t>?  (Empirically)</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628650" y="365126"/>
                <a:ext cx="8515350" cy="1325563"/>
              </a:xfrm>
              <a:blipFill>
                <a:blip r:embed="rId2"/>
                <a:stretch>
                  <a:fillRect l="-894"/>
                </a:stretch>
              </a:blipFill>
            </p:spPr>
            <p:txBody>
              <a:bodyPr/>
              <a:lstStyle/>
              <a:p>
                <a:r>
                  <a:rPr lang="en-US">
                    <a:noFill/>
                  </a:rPr>
                  <a:t> </a:t>
                </a:r>
              </a:p>
            </p:txBody>
          </p:sp>
        </mc:Fallback>
      </mc:AlternateContent>
      <p:sp>
        <p:nvSpPr>
          <p:cNvPr id="5" name="TextBox 4"/>
          <p:cNvSpPr txBox="1"/>
          <p:nvPr/>
        </p:nvSpPr>
        <p:spPr>
          <a:xfrm>
            <a:off x="4572000" y="92906"/>
            <a:ext cx="4572000" cy="369332"/>
          </a:xfrm>
          <a:prstGeom prst="rect">
            <a:avLst/>
          </a:prstGeom>
          <a:noFill/>
        </p:spPr>
        <p:txBody>
          <a:bodyPr wrap="square" rtlCol="0">
            <a:spAutoFit/>
          </a:bodyPr>
          <a:lstStyle/>
          <a:p>
            <a:r>
              <a:rPr lang="en-US" dirty="0"/>
              <a:t>[See Lecture 2 </a:t>
            </a:r>
            <a:r>
              <a:rPr lang="en-US" dirty="0" err="1"/>
              <a:t>IPython</a:t>
            </a:r>
            <a:r>
              <a:rPr lang="en-US" dirty="0"/>
              <a:t> Notebook for code]</a:t>
            </a:r>
          </a:p>
        </p:txBody>
      </p:sp>
      <p:pic>
        <p:nvPicPr>
          <p:cNvPr id="8" name="Picture 7">
            <a:extLst>
              <a:ext uri="{FF2B5EF4-FFF2-40B4-BE49-F238E27FC236}">
                <a16:creationId xmlns:a16="http://schemas.microsoft.com/office/drawing/2014/main" id="{4815BEAF-46D7-EB46-8169-55D57300167B}"/>
              </a:ext>
            </a:extLst>
          </p:cNvPr>
          <p:cNvPicPr>
            <a:picLocks noChangeAspect="1"/>
          </p:cNvPicPr>
          <p:nvPr/>
        </p:nvPicPr>
        <p:blipFill>
          <a:blip r:embed="rId3"/>
          <a:stretch>
            <a:fillRect/>
          </a:stretch>
        </p:blipFill>
        <p:spPr>
          <a:xfrm>
            <a:off x="117666" y="1309816"/>
            <a:ext cx="7397578" cy="5548184"/>
          </a:xfrm>
          <a:prstGeom prst="rect">
            <a:avLst/>
          </a:prstGeom>
        </p:spPr>
      </p:pic>
      <p:sp>
        <p:nvSpPr>
          <p:cNvPr id="6" name="TextBox 5"/>
          <p:cNvSpPr txBox="1"/>
          <p:nvPr/>
        </p:nvSpPr>
        <p:spPr>
          <a:xfrm>
            <a:off x="7037173" y="2717046"/>
            <a:ext cx="2172549" cy="369332"/>
          </a:xfrm>
          <a:prstGeom prst="rect">
            <a:avLst/>
          </a:prstGeom>
          <a:noFill/>
        </p:spPr>
        <p:txBody>
          <a:bodyPr wrap="square" rtlCol="0">
            <a:spAutoFit/>
          </a:bodyPr>
          <a:lstStyle/>
          <a:p>
            <a:pPr algn="ctr"/>
            <a:r>
              <a:rPr lang="en-US" dirty="0">
                <a:solidFill>
                  <a:srgbClr val="DE6769"/>
                </a:solidFill>
              </a:rPr>
              <a:t>O(n</a:t>
            </a:r>
            <a:r>
              <a:rPr lang="en-US" baseline="30000" dirty="0">
                <a:solidFill>
                  <a:srgbClr val="DE6769"/>
                </a:solidFill>
              </a:rPr>
              <a:t>2</a:t>
            </a:r>
            <a:r>
              <a:rPr lang="en-US" dirty="0">
                <a:solidFill>
                  <a:srgbClr val="DE6769"/>
                </a:solidFill>
              </a:rPr>
              <a:t>)</a:t>
            </a:r>
          </a:p>
        </p:txBody>
      </p:sp>
      <p:sp>
        <p:nvSpPr>
          <p:cNvPr id="9" name="TextBox 8">
            <a:extLst>
              <a:ext uri="{FF2B5EF4-FFF2-40B4-BE49-F238E27FC236}">
                <a16:creationId xmlns:a16="http://schemas.microsoft.com/office/drawing/2014/main" id="{199D8910-53E4-BF4A-8828-41DF8C0434E9}"/>
              </a:ext>
            </a:extLst>
          </p:cNvPr>
          <p:cNvSpPr txBox="1"/>
          <p:nvPr/>
        </p:nvSpPr>
        <p:spPr>
          <a:xfrm>
            <a:off x="6377224" y="5154088"/>
            <a:ext cx="3202736" cy="369332"/>
          </a:xfrm>
          <a:prstGeom prst="rect">
            <a:avLst/>
          </a:prstGeom>
          <a:noFill/>
        </p:spPr>
        <p:txBody>
          <a:bodyPr wrap="square" rtlCol="0">
            <a:spAutoFit/>
          </a:bodyPr>
          <a:lstStyle/>
          <a:p>
            <a:pPr algn="ctr"/>
            <a:r>
              <a:rPr lang="en-US" dirty="0">
                <a:solidFill>
                  <a:srgbClr val="DE6769"/>
                </a:solidFill>
              </a:rPr>
              <a:t>Supposedly O(n </a:t>
            </a:r>
            <a:r>
              <a:rPr lang="en-US" dirty="0" err="1">
                <a:solidFill>
                  <a:srgbClr val="DE6769"/>
                </a:solidFill>
              </a:rPr>
              <a:t>logn</a:t>
            </a:r>
            <a:r>
              <a:rPr lang="en-US" dirty="0">
                <a:solidFill>
                  <a:srgbClr val="DE6769"/>
                </a:solidFill>
              </a:rPr>
              <a:t>)</a:t>
            </a:r>
          </a:p>
        </p:txBody>
      </p:sp>
      <p:cxnSp>
        <p:nvCxnSpPr>
          <p:cNvPr id="10" name="Straight Arrow Connector 9">
            <a:extLst>
              <a:ext uri="{FF2B5EF4-FFF2-40B4-BE49-F238E27FC236}">
                <a16:creationId xmlns:a16="http://schemas.microsoft.com/office/drawing/2014/main" id="{6F51E12F-2D2C-C246-A577-D6B2B2DFFA1F}"/>
              </a:ext>
            </a:extLst>
          </p:cNvPr>
          <p:cNvCxnSpPr>
            <a:cxnSpLocks/>
          </p:cNvCxnSpPr>
          <p:nvPr/>
        </p:nvCxnSpPr>
        <p:spPr>
          <a:xfrm flipH="1" flipV="1">
            <a:off x="6314304" y="2538268"/>
            <a:ext cx="1475458" cy="355732"/>
          </a:xfrm>
          <a:prstGeom prst="straightConnector1">
            <a:avLst/>
          </a:prstGeom>
          <a:ln>
            <a:solidFill>
              <a:srgbClr val="DE6769"/>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F3663DAF-605F-3846-AC45-B708310B3A74}"/>
              </a:ext>
            </a:extLst>
          </p:cNvPr>
          <p:cNvCxnSpPr>
            <a:cxnSpLocks/>
          </p:cNvCxnSpPr>
          <p:nvPr/>
        </p:nvCxnSpPr>
        <p:spPr>
          <a:xfrm flipH="1">
            <a:off x="6259728" y="3020833"/>
            <a:ext cx="1618094" cy="1655009"/>
          </a:xfrm>
          <a:prstGeom prst="straightConnector1">
            <a:avLst/>
          </a:prstGeom>
          <a:ln>
            <a:solidFill>
              <a:srgbClr val="DE6769"/>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0867E4B4-B990-B94E-8C6D-852514430306}"/>
              </a:ext>
            </a:extLst>
          </p:cNvPr>
          <p:cNvCxnSpPr>
            <a:cxnSpLocks/>
          </p:cNvCxnSpPr>
          <p:nvPr/>
        </p:nvCxnSpPr>
        <p:spPr>
          <a:xfrm flipH="1">
            <a:off x="6728959" y="5523420"/>
            <a:ext cx="678838" cy="376861"/>
          </a:xfrm>
          <a:prstGeom prst="straightConnector1">
            <a:avLst/>
          </a:prstGeom>
          <a:ln>
            <a:solidFill>
              <a:srgbClr val="DE6769"/>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491886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380" y="683865"/>
            <a:ext cx="8229240" cy="761760"/>
          </a:xfrm>
        </p:spPr>
        <p:txBody>
          <a:bodyPr/>
          <a:lstStyle/>
          <a:p>
            <a:r>
              <a:rPr lang="en-US" sz="3200" dirty="0"/>
              <a:t>Quick log refresher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28650" y="1529696"/>
                <a:ext cx="7886700" cy="1273139"/>
              </a:xfrm>
            </p:spPr>
            <p:txBody>
              <a:bodyPr>
                <a:normAutofit/>
              </a:bodyPr>
              <a:lstStyle/>
              <a:p>
                <a:r>
                  <a:rPr lang="en-US" sz="2000" dirty="0">
                    <a:solidFill>
                      <a:schemeClr val="accent4"/>
                    </a:solidFill>
                  </a:rPr>
                  <a:t>Def: </a:t>
                </a:r>
                <a:r>
                  <a:rPr lang="en-US" sz="2000" dirty="0">
                    <a:solidFill>
                      <a:schemeClr val="tx1"/>
                    </a:solidFill>
                  </a:rPr>
                  <a:t>log(n) is the number so that </a:t>
                </a:r>
                <a14:m>
                  <m:oMath xmlns:m="http://schemas.openxmlformats.org/officeDocument/2006/math">
                    <m:sSup>
                      <m:sSupPr>
                        <m:ctrlPr>
                          <a:rPr lang="en-US" sz="2000" b="0" i="1" smtClean="0">
                            <a:solidFill>
                              <a:schemeClr val="tx1"/>
                            </a:solidFill>
                            <a:latin typeface="Cambria Math" panose="02040503050406030204" pitchFamily="18" charset="0"/>
                          </a:rPr>
                        </m:ctrlPr>
                      </m:sSupPr>
                      <m:e>
                        <m:r>
                          <a:rPr lang="en-US" sz="2000" b="0" i="1" smtClean="0">
                            <a:solidFill>
                              <a:schemeClr val="tx1"/>
                            </a:solidFill>
                            <a:latin typeface="Cambria Math" panose="02040503050406030204" pitchFamily="18" charset="0"/>
                          </a:rPr>
                          <m:t>2</m:t>
                        </m:r>
                      </m:e>
                      <m:sup>
                        <m:func>
                          <m:funcPr>
                            <m:ctrlPr>
                              <a:rPr lang="en-US" sz="2000" b="0" i="1" smtClean="0">
                                <a:solidFill>
                                  <a:schemeClr val="tx1"/>
                                </a:solidFill>
                                <a:latin typeface="Cambria Math" panose="02040503050406030204" pitchFamily="18" charset="0"/>
                              </a:rPr>
                            </m:ctrlPr>
                          </m:funcPr>
                          <m:fName>
                            <m:r>
                              <m:rPr>
                                <m:sty m:val="p"/>
                              </m:rPr>
                              <a:rPr lang="en-US" sz="2000" b="0" i="0" smtClean="0">
                                <a:solidFill>
                                  <a:schemeClr val="tx1"/>
                                </a:solidFill>
                                <a:latin typeface="Cambria Math" panose="02040503050406030204" pitchFamily="18" charset="0"/>
                              </a:rPr>
                              <m:t>log</m:t>
                            </m:r>
                          </m:fName>
                          <m:e>
                            <m:d>
                              <m:dPr>
                                <m:ctrlPr>
                                  <a:rPr lang="en-US" sz="2000" b="0" i="1" smtClean="0">
                                    <a:solidFill>
                                      <a:schemeClr val="tx1"/>
                                    </a:solidFill>
                                    <a:latin typeface="Cambria Math" panose="02040503050406030204" pitchFamily="18" charset="0"/>
                                  </a:rPr>
                                </m:ctrlPr>
                              </m:dPr>
                              <m:e>
                                <m:r>
                                  <a:rPr lang="en-US" sz="2000" b="0" i="1" smtClean="0">
                                    <a:solidFill>
                                      <a:schemeClr val="tx1"/>
                                    </a:solidFill>
                                    <a:latin typeface="Cambria Math" panose="02040503050406030204" pitchFamily="18" charset="0"/>
                                  </a:rPr>
                                  <m:t>𝑛</m:t>
                                </m:r>
                              </m:e>
                            </m:d>
                          </m:e>
                        </m:func>
                      </m:sup>
                    </m:sSup>
                    <m:r>
                      <a:rPr lang="en-US" sz="2000" b="0"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𝑛</m:t>
                    </m:r>
                  </m:oMath>
                </a14:m>
                <a:r>
                  <a:rPr lang="en-US" sz="2000" dirty="0">
                    <a:solidFill>
                      <a:schemeClr val="tx1"/>
                    </a:solidFill>
                  </a:rPr>
                  <a:t>.</a:t>
                </a:r>
              </a:p>
              <a:p>
                <a:r>
                  <a:rPr lang="en-US" sz="2000" dirty="0">
                    <a:solidFill>
                      <a:schemeClr val="accent4"/>
                    </a:solidFill>
                  </a:rPr>
                  <a:t>Intuition: </a:t>
                </a:r>
                <a:r>
                  <a:rPr lang="en-US" sz="2000" dirty="0"/>
                  <a:t>log(n) is how many times you need to divide n by 2 in order to get down to 1.</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28650" y="1529696"/>
                <a:ext cx="7886700" cy="1273139"/>
              </a:xfrm>
              <a:blipFill>
                <a:blip r:embed="rId2"/>
                <a:stretch>
                  <a:fillRect l="-643" t="-3960" r="-322"/>
                </a:stretch>
              </a:blipFill>
            </p:spPr>
            <p:txBody>
              <a:bodyPr/>
              <a:lstStyle/>
              <a:p>
                <a:r>
                  <a:rPr lang="zh-CN" altLang="en-US">
                    <a:noFill/>
                  </a:rPr>
                  <a:t> </a:t>
                </a:r>
              </a:p>
            </p:txBody>
          </p:sp>
        </mc:Fallback>
      </mc:AlternateContent>
      <p:sp>
        <p:nvSpPr>
          <p:cNvPr id="4" name="TextBox 3"/>
          <p:cNvSpPr txBox="1"/>
          <p:nvPr/>
        </p:nvSpPr>
        <p:spPr>
          <a:xfrm>
            <a:off x="1747140" y="2995856"/>
            <a:ext cx="2651867" cy="400110"/>
          </a:xfrm>
          <a:prstGeom prst="rect">
            <a:avLst/>
          </a:prstGeom>
          <a:noFill/>
        </p:spPr>
        <p:txBody>
          <a:bodyPr wrap="square" rtlCol="0">
            <a:spAutoFit/>
          </a:bodyPr>
          <a:lstStyle/>
          <a:p>
            <a:r>
              <a:rPr lang="en-US" sz="2000" dirty="0"/>
              <a:t>32, 16, 8, 4, 2, 1</a:t>
            </a:r>
          </a:p>
        </p:txBody>
      </p:sp>
      <p:sp>
        <p:nvSpPr>
          <p:cNvPr id="5" name="TextBox 4"/>
          <p:cNvSpPr txBox="1"/>
          <p:nvPr/>
        </p:nvSpPr>
        <p:spPr>
          <a:xfrm>
            <a:off x="4384410" y="2991234"/>
            <a:ext cx="1709531" cy="461665"/>
          </a:xfrm>
          <a:prstGeom prst="rect">
            <a:avLst/>
          </a:prstGeom>
          <a:noFill/>
        </p:spPr>
        <p:txBody>
          <a:bodyPr wrap="square" rtlCol="0">
            <a:spAutoFit/>
          </a:bodyPr>
          <a:lstStyle/>
          <a:p>
            <a:r>
              <a:rPr lang="en-US" sz="2400" dirty="0">
                <a:solidFill>
                  <a:schemeClr val="accent4"/>
                </a:solidFill>
              </a:rPr>
              <a:t>log(32) = 5</a:t>
            </a:r>
          </a:p>
        </p:txBody>
      </p:sp>
      <p:sp>
        <p:nvSpPr>
          <p:cNvPr id="7" name="TextBox 6"/>
          <p:cNvSpPr txBox="1"/>
          <p:nvPr/>
        </p:nvSpPr>
        <p:spPr>
          <a:xfrm>
            <a:off x="1747140" y="4065152"/>
            <a:ext cx="3042628" cy="400110"/>
          </a:xfrm>
          <a:prstGeom prst="rect">
            <a:avLst/>
          </a:prstGeom>
          <a:noFill/>
        </p:spPr>
        <p:txBody>
          <a:bodyPr wrap="square" rtlCol="0">
            <a:spAutoFit/>
          </a:bodyPr>
          <a:lstStyle/>
          <a:p>
            <a:r>
              <a:rPr lang="en-US" sz="2000" dirty="0"/>
              <a:t>64, 32, 16, 8, 4, 2, 1</a:t>
            </a:r>
          </a:p>
        </p:txBody>
      </p:sp>
      <p:sp>
        <p:nvSpPr>
          <p:cNvPr id="8" name="TextBox 7"/>
          <p:cNvSpPr txBox="1"/>
          <p:nvPr/>
        </p:nvSpPr>
        <p:spPr>
          <a:xfrm>
            <a:off x="4358105" y="4064932"/>
            <a:ext cx="1709531" cy="461665"/>
          </a:xfrm>
          <a:prstGeom prst="rect">
            <a:avLst/>
          </a:prstGeom>
          <a:noFill/>
        </p:spPr>
        <p:txBody>
          <a:bodyPr wrap="square" rtlCol="0">
            <a:spAutoFit/>
          </a:bodyPr>
          <a:lstStyle/>
          <a:p>
            <a:r>
              <a:rPr lang="en-US" sz="2400" dirty="0">
                <a:solidFill>
                  <a:schemeClr val="accent4"/>
                </a:solidFill>
              </a:rPr>
              <a:t>log(64) = 6</a:t>
            </a:r>
          </a:p>
        </p:txBody>
      </p:sp>
      <p:sp>
        <p:nvSpPr>
          <p:cNvPr id="9" name="TextBox 8"/>
          <p:cNvSpPr txBox="1"/>
          <p:nvPr/>
        </p:nvSpPr>
        <p:spPr>
          <a:xfrm>
            <a:off x="4358105" y="4677966"/>
            <a:ext cx="7118578" cy="1938992"/>
          </a:xfrm>
          <a:prstGeom prst="rect">
            <a:avLst/>
          </a:prstGeom>
          <a:noFill/>
        </p:spPr>
        <p:txBody>
          <a:bodyPr wrap="square" rtlCol="0">
            <a:spAutoFit/>
          </a:bodyPr>
          <a:lstStyle/>
          <a:p>
            <a:r>
              <a:rPr lang="en-US" sz="2400" dirty="0">
                <a:solidFill>
                  <a:schemeClr val="accent4"/>
                </a:solidFill>
              </a:rPr>
              <a:t>log(128) = 7</a:t>
            </a:r>
          </a:p>
          <a:p>
            <a:r>
              <a:rPr lang="en-US" sz="2400" dirty="0">
                <a:solidFill>
                  <a:schemeClr val="accent4"/>
                </a:solidFill>
              </a:rPr>
              <a:t>log(256) = 8 </a:t>
            </a:r>
          </a:p>
          <a:p>
            <a:r>
              <a:rPr lang="en-US" sz="2400" dirty="0">
                <a:solidFill>
                  <a:schemeClr val="accent4"/>
                </a:solidFill>
              </a:rPr>
              <a:t>log(512) = 9</a:t>
            </a:r>
          </a:p>
          <a:p>
            <a:r>
              <a:rPr lang="en-US" sz="2400" dirty="0">
                <a:solidFill>
                  <a:schemeClr val="accent4"/>
                </a:solidFill>
              </a:rPr>
              <a:t>….</a:t>
            </a:r>
          </a:p>
          <a:p>
            <a:r>
              <a:rPr lang="en-US" sz="2000" dirty="0">
                <a:solidFill>
                  <a:schemeClr val="accent4"/>
                </a:solidFill>
              </a:rPr>
              <a:t>log(</a:t>
            </a:r>
            <a:r>
              <a:rPr lang="en-US" sz="2000" b="1" dirty="0">
                <a:solidFill>
                  <a:schemeClr val="accent4"/>
                </a:solidFill>
              </a:rPr>
              <a:t># particles in the universe</a:t>
            </a:r>
            <a:r>
              <a:rPr lang="en-US" sz="2000" dirty="0">
                <a:solidFill>
                  <a:schemeClr val="accent4"/>
                </a:solidFill>
              </a:rPr>
              <a:t>) &lt; 280</a:t>
            </a:r>
          </a:p>
        </p:txBody>
      </p:sp>
      <p:sp>
        <p:nvSpPr>
          <p:cNvPr id="11" name="Right Brace 10">
            <a:extLst>
              <a:ext uri="{FF2B5EF4-FFF2-40B4-BE49-F238E27FC236}">
                <a16:creationId xmlns:a16="http://schemas.microsoft.com/office/drawing/2014/main" id="{6FE43DD2-5050-AE48-8F9D-9C797FFAF0B8}"/>
              </a:ext>
            </a:extLst>
          </p:cNvPr>
          <p:cNvSpPr/>
          <p:nvPr/>
        </p:nvSpPr>
        <p:spPr>
          <a:xfrm rot="5400000">
            <a:off x="2418569" y="2911678"/>
            <a:ext cx="457093" cy="1297459"/>
          </a:xfrm>
          <a:prstGeom prst="rightBrace">
            <a:avLst/>
          </a:prstGeom>
          <a:ln>
            <a:solidFill>
              <a:srgbClr val="DE6769"/>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Right Brace 11">
            <a:extLst>
              <a:ext uri="{FF2B5EF4-FFF2-40B4-BE49-F238E27FC236}">
                <a16:creationId xmlns:a16="http://schemas.microsoft.com/office/drawing/2014/main" id="{2313E16C-3DBA-3649-AF74-453E043CD7DE}"/>
              </a:ext>
            </a:extLst>
          </p:cNvPr>
          <p:cNvSpPr/>
          <p:nvPr/>
        </p:nvSpPr>
        <p:spPr>
          <a:xfrm rot="5400000">
            <a:off x="2573031" y="3790004"/>
            <a:ext cx="457093" cy="1705233"/>
          </a:xfrm>
          <a:prstGeom prst="rightBrace">
            <a:avLst/>
          </a:prstGeom>
          <a:ln>
            <a:solidFill>
              <a:srgbClr val="DE6769"/>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TextBox 12">
            <a:extLst>
              <a:ext uri="{FF2B5EF4-FFF2-40B4-BE49-F238E27FC236}">
                <a16:creationId xmlns:a16="http://schemas.microsoft.com/office/drawing/2014/main" id="{9A8DC7E0-D79B-A44C-840D-198AD04049EC}"/>
              </a:ext>
            </a:extLst>
          </p:cNvPr>
          <p:cNvSpPr txBox="1"/>
          <p:nvPr/>
        </p:nvSpPr>
        <p:spPr>
          <a:xfrm>
            <a:off x="2204287" y="3723911"/>
            <a:ext cx="2086509" cy="338554"/>
          </a:xfrm>
          <a:prstGeom prst="rect">
            <a:avLst/>
          </a:prstGeom>
          <a:noFill/>
        </p:spPr>
        <p:txBody>
          <a:bodyPr wrap="square" rtlCol="0">
            <a:spAutoFit/>
          </a:bodyPr>
          <a:lstStyle/>
          <a:p>
            <a:r>
              <a:rPr lang="en-US" sz="1600" dirty="0">
                <a:solidFill>
                  <a:srgbClr val="DE6769"/>
                </a:solidFill>
              </a:rPr>
              <a:t>Halve 5 times</a:t>
            </a:r>
          </a:p>
        </p:txBody>
      </p:sp>
      <p:sp>
        <p:nvSpPr>
          <p:cNvPr id="14" name="TextBox 13">
            <a:extLst>
              <a:ext uri="{FF2B5EF4-FFF2-40B4-BE49-F238E27FC236}">
                <a16:creationId xmlns:a16="http://schemas.microsoft.com/office/drawing/2014/main" id="{F67E7C23-F995-8E42-A7F1-F83DC4D03177}"/>
              </a:ext>
            </a:extLst>
          </p:cNvPr>
          <p:cNvSpPr txBox="1"/>
          <p:nvPr/>
        </p:nvSpPr>
        <p:spPr>
          <a:xfrm>
            <a:off x="2223190" y="4884585"/>
            <a:ext cx="2086509" cy="338554"/>
          </a:xfrm>
          <a:prstGeom prst="rect">
            <a:avLst/>
          </a:prstGeom>
          <a:noFill/>
        </p:spPr>
        <p:txBody>
          <a:bodyPr wrap="square" rtlCol="0">
            <a:spAutoFit/>
          </a:bodyPr>
          <a:lstStyle/>
          <a:p>
            <a:r>
              <a:rPr lang="en-US" sz="1600" dirty="0">
                <a:solidFill>
                  <a:srgbClr val="DE6769"/>
                </a:solidFill>
              </a:rPr>
              <a:t>Halve 6 times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D8428F5F-AEB8-664B-B440-10D48A5A7CCD}"/>
                  </a:ext>
                </a:extLst>
              </p:cNvPr>
              <p:cNvSpPr txBox="1"/>
              <p:nvPr/>
            </p:nvSpPr>
            <p:spPr>
              <a:xfrm>
                <a:off x="3268454" y="3000081"/>
                <a:ext cx="170953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chemeClr val="accent4"/>
                          </a:solidFill>
                          <a:latin typeface="Cambria Math" panose="02040503050406030204" pitchFamily="18" charset="0"/>
                        </a:rPr>
                        <m:t>⇒</m:t>
                      </m:r>
                    </m:oMath>
                  </m:oMathPara>
                </a14:m>
                <a:endParaRPr lang="en-US" sz="2400" dirty="0">
                  <a:solidFill>
                    <a:schemeClr val="accent4"/>
                  </a:solidFill>
                </a:endParaRPr>
              </a:p>
            </p:txBody>
          </p:sp>
        </mc:Choice>
        <mc:Fallback xmlns="">
          <p:sp>
            <p:nvSpPr>
              <p:cNvPr id="15" name="TextBox 14">
                <a:extLst>
                  <a:ext uri="{FF2B5EF4-FFF2-40B4-BE49-F238E27FC236}">
                    <a16:creationId xmlns:a16="http://schemas.microsoft.com/office/drawing/2014/main" id="{D8428F5F-AEB8-664B-B440-10D48A5A7CCD}"/>
                  </a:ext>
                </a:extLst>
              </p:cNvPr>
              <p:cNvSpPr txBox="1">
                <a:spLocks noRot="1" noChangeAspect="1" noMove="1" noResize="1" noEditPoints="1" noAdjustHandles="1" noChangeArrowheads="1" noChangeShapeType="1" noTextEdit="1"/>
              </p:cNvSpPr>
              <p:nvPr/>
            </p:nvSpPr>
            <p:spPr>
              <a:xfrm>
                <a:off x="3268454" y="3000081"/>
                <a:ext cx="1709531" cy="461665"/>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D631A45F-21F9-3444-8BE7-17E1DD0F0CFE}"/>
                  </a:ext>
                </a:extLst>
              </p:cNvPr>
              <p:cNvSpPr txBox="1"/>
              <p:nvPr/>
            </p:nvSpPr>
            <p:spPr>
              <a:xfrm>
                <a:off x="3295845" y="4043408"/>
                <a:ext cx="170953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chemeClr val="accent4"/>
                          </a:solidFill>
                          <a:latin typeface="Cambria Math" panose="02040503050406030204" pitchFamily="18" charset="0"/>
                        </a:rPr>
                        <m:t>⇒</m:t>
                      </m:r>
                    </m:oMath>
                  </m:oMathPara>
                </a14:m>
                <a:endParaRPr lang="en-US" sz="2400" dirty="0">
                  <a:solidFill>
                    <a:schemeClr val="accent4"/>
                  </a:solidFill>
                </a:endParaRPr>
              </a:p>
            </p:txBody>
          </p:sp>
        </mc:Choice>
        <mc:Fallback xmlns="">
          <p:sp>
            <p:nvSpPr>
              <p:cNvPr id="16" name="TextBox 15">
                <a:extLst>
                  <a:ext uri="{FF2B5EF4-FFF2-40B4-BE49-F238E27FC236}">
                    <a16:creationId xmlns:a16="http://schemas.microsoft.com/office/drawing/2014/main" id="{D631A45F-21F9-3444-8BE7-17E1DD0F0CFE}"/>
                  </a:ext>
                </a:extLst>
              </p:cNvPr>
              <p:cNvSpPr txBox="1">
                <a:spLocks noRot="1" noChangeAspect="1" noMove="1" noResize="1" noEditPoints="1" noAdjustHandles="1" noChangeArrowheads="1" noChangeShapeType="1" noTextEdit="1"/>
              </p:cNvSpPr>
              <p:nvPr/>
            </p:nvSpPr>
            <p:spPr>
              <a:xfrm>
                <a:off x="3295845" y="4043408"/>
                <a:ext cx="1709531" cy="461665"/>
              </a:xfrm>
              <a:prstGeom prst="rect">
                <a:avLst/>
              </a:prstGeom>
              <a:blipFill>
                <a:blip r:embed="rId4"/>
                <a:stretch>
                  <a:fillRect/>
                </a:stretch>
              </a:blipFill>
            </p:spPr>
            <p:txBody>
              <a:bodyPr/>
              <a:lstStyle/>
              <a:p>
                <a:r>
                  <a:rPr lang="en-US">
                    <a:noFill/>
                  </a:rPr>
                  <a:t> </a:t>
                </a:r>
              </a:p>
            </p:txBody>
          </p:sp>
        </mc:Fallback>
      </mc:AlternateContent>
      <p:sp>
        <p:nvSpPr>
          <p:cNvPr id="17" name="Content Placeholder 2">
            <a:extLst>
              <a:ext uri="{FF2B5EF4-FFF2-40B4-BE49-F238E27FC236}">
                <a16:creationId xmlns:a16="http://schemas.microsoft.com/office/drawing/2014/main" id="{A4CBE78E-E0F4-F94C-B660-AF539184AA38}"/>
              </a:ext>
            </a:extLst>
          </p:cNvPr>
          <p:cNvSpPr txBox="1">
            <a:spLocks/>
          </p:cNvSpPr>
          <p:nvPr/>
        </p:nvSpPr>
        <p:spPr>
          <a:xfrm>
            <a:off x="509251" y="5473439"/>
            <a:ext cx="2757194" cy="97721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accent4"/>
                </a:solidFill>
              </a:rPr>
              <a:t>log(n) </a:t>
            </a:r>
            <a:r>
              <a:rPr lang="en-US" dirty="0"/>
              <a:t>grows very slowly!</a:t>
            </a:r>
          </a:p>
        </p:txBody>
      </p:sp>
      <p:pic>
        <p:nvPicPr>
          <p:cNvPr id="19" name="Picture 18">
            <a:extLst>
              <a:ext uri="{FF2B5EF4-FFF2-40B4-BE49-F238E27FC236}">
                <a16:creationId xmlns:a16="http://schemas.microsoft.com/office/drawing/2014/main" id="{62A45612-4C50-B445-B577-A0A3D835F75E}"/>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486123" y="172918"/>
            <a:ext cx="2421409" cy="1559387"/>
          </a:xfrm>
          <a:prstGeom prst="rect">
            <a:avLst/>
          </a:prstGeom>
        </p:spPr>
      </p:pic>
      <mc:AlternateContent xmlns:mc="http://schemas.openxmlformats.org/markup-compatibility/2006" xmlns:a14="http://schemas.microsoft.com/office/drawing/2010/main">
        <mc:Choice Requires="a14">
          <p:sp>
            <p:nvSpPr>
              <p:cNvPr id="20" name="Title 1">
                <a:extLst>
                  <a:ext uri="{FF2B5EF4-FFF2-40B4-BE49-F238E27FC236}">
                    <a16:creationId xmlns:a16="http://schemas.microsoft.com/office/drawing/2014/main" id="{E5CCBE73-4C12-9F49-8134-83A4DB4C21C3}"/>
                  </a:ext>
                </a:extLst>
              </p:cNvPr>
              <p:cNvSpPr txBox="1">
                <a:spLocks/>
              </p:cNvSpPr>
              <p:nvPr/>
            </p:nvSpPr>
            <p:spPr>
              <a:xfrm>
                <a:off x="441060" y="-117015"/>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14:m>
                  <m:oMath xmlns:m="http://schemas.openxmlformats.org/officeDocument/2006/math">
                    <m:r>
                      <a:rPr lang="en-US" sz="4000" i="1" smtClean="0">
                        <a:latin typeface="Cambria Math" panose="02040503050406030204" pitchFamily="18" charset="0"/>
                      </a:rPr>
                      <m:t>𝑂</m:t>
                    </m:r>
                    <m:r>
                      <a:rPr lang="en-US" sz="4000" i="1" smtClean="0">
                        <a:latin typeface="Cambria Math" panose="02040503050406030204" pitchFamily="18" charset="0"/>
                      </a:rPr>
                      <m:t>(</m:t>
                    </m:r>
                    <m:r>
                      <a:rPr lang="en-US" sz="4000" i="1" smtClean="0">
                        <a:latin typeface="Cambria Math" panose="02040503050406030204" pitchFamily="18" charset="0"/>
                      </a:rPr>
                      <m:t>𝑛</m:t>
                    </m:r>
                    <m:func>
                      <m:funcPr>
                        <m:ctrlPr>
                          <a:rPr lang="en-US" sz="4000" i="1">
                            <a:latin typeface="Cambria Math" panose="02040503050406030204" pitchFamily="18" charset="0"/>
                          </a:rPr>
                        </m:ctrlPr>
                      </m:funcPr>
                      <m:fName>
                        <m:r>
                          <m:rPr>
                            <m:sty m:val="p"/>
                          </m:rPr>
                          <a:rPr lang="en-US" sz="4000">
                            <a:latin typeface="Cambria Math" panose="02040503050406030204" pitchFamily="18" charset="0"/>
                          </a:rPr>
                          <m:t>log</m:t>
                        </m:r>
                      </m:fName>
                      <m:e>
                        <m:d>
                          <m:dPr>
                            <m:ctrlPr>
                              <a:rPr lang="en-US" sz="4000" i="1">
                                <a:latin typeface="Cambria Math" panose="02040503050406030204" pitchFamily="18" charset="0"/>
                              </a:rPr>
                            </m:ctrlPr>
                          </m:dPr>
                          <m:e>
                            <m:r>
                              <a:rPr lang="en-US" sz="4000" i="1">
                                <a:latin typeface="Cambria Math" panose="02040503050406030204" pitchFamily="18" charset="0"/>
                              </a:rPr>
                              <m:t>𝑛</m:t>
                            </m:r>
                          </m:e>
                        </m:d>
                        <m:r>
                          <a:rPr lang="en-US" sz="4000" i="1">
                            <a:latin typeface="Cambria Math" panose="02040503050406030204" pitchFamily="18" charset="0"/>
                          </a:rPr>
                          <m:t>)</m:t>
                        </m:r>
                      </m:e>
                    </m:func>
                  </m:oMath>
                </a14:m>
                <a:r>
                  <a:rPr lang="en-US" sz="4000" dirty="0"/>
                  <a:t> vs. </a:t>
                </a:r>
                <a14:m>
                  <m:oMath xmlns:m="http://schemas.openxmlformats.org/officeDocument/2006/math">
                    <m:sSup>
                      <m:sSupPr>
                        <m:ctrlPr>
                          <a:rPr lang="en-US" sz="4000" i="1">
                            <a:latin typeface="Cambria Math" panose="02040503050406030204" pitchFamily="18" charset="0"/>
                          </a:rPr>
                        </m:ctrlPr>
                      </m:sSupPr>
                      <m:e>
                        <m:r>
                          <a:rPr lang="en-US" sz="4000" i="1">
                            <a:latin typeface="Cambria Math" panose="02040503050406030204" pitchFamily="18" charset="0"/>
                          </a:rPr>
                          <m:t>𝑂</m:t>
                        </m:r>
                        <m:r>
                          <a:rPr lang="en-US" sz="4000" i="1">
                            <a:latin typeface="Cambria Math" panose="02040503050406030204" pitchFamily="18" charset="0"/>
                          </a:rPr>
                          <m:t>(</m:t>
                        </m:r>
                        <m:r>
                          <a:rPr lang="en-US" sz="4000" i="1">
                            <a:latin typeface="Cambria Math" panose="02040503050406030204" pitchFamily="18" charset="0"/>
                          </a:rPr>
                          <m:t>𝑛</m:t>
                        </m:r>
                      </m:e>
                      <m:sup>
                        <m:r>
                          <a:rPr lang="en-US" sz="4000" i="1">
                            <a:latin typeface="Cambria Math" panose="02040503050406030204" pitchFamily="18" charset="0"/>
                          </a:rPr>
                          <m:t>2</m:t>
                        </m:r>
                      </m:sup>
                    </m:sSup>
                    <m:r>
                      <a:rPr lang="en-US" sz="4000" i="1">
                        <a:latin typeface="Cambria Math" panose="02040503050406030204" pitchFamily="18" charset="0"/>
                      </a:rPr>
                      <m:t>)</m:t>
                    </m:r>
                  </m:oMath>
                </a14:m>
                <a:r>
                  <a:rPr lang="en-US" sz="4000" dirty="0"/>
                  <a:t>? </a:t>
                </a:r>
              </a:p>
            </p:txBody>
          </p:sp>
        </mc:Choice>
        <mc:Fallback xmlns="">
          <p:sp>
            <p:nvSpPr>
              <p:cNvPr id="20" name="Title 1">
                <a:extLst>
                  <a:ext uri="{FF2B5EF4-FFF2-40B4-BE49-F238E27FC236}">
                    <a16:creationId xmlns:a16="http://schemas.microsoft.com/office/drawing/2014/main" id="{E5CCBE73-4C12-9F49-8134-83A4DB4C21C3}"/>
                  </a:ext>
                </a:extLst>
              </p:cNvPr>
              <p:cNvSpPr txBox="1">
                <a:spLocks noRot="1" noChangeAspect="1" noMove="1" noResize="1" noEditPoints="1" noAdjustHandles="1" noChangeArrowheads="1" noChangeShapeType="1" noTextEdit="1"/>
              </p:cNvSpPr>
              <p:nvPr/>
            </p:nvSpPr>
            <p:spPr>
              <a:xfrm>
                <a:off x="441060" y="-117015"/>
                <a:ext cx="7886700" cy="1325563"/>
              </a:xfrm>
              <a:prstGeom prst="rect">
                <a:avLst/>
              </a:prstGeom>
              <a:blipFill>
                <a:blip r:embed="rId6"/>
                <a:stretch>
                  <a:fillRect l="-965"/>
                </a:stretch>
              </a:blipFill>
            </p:spPr>
            <p:txBody>
              <a:bodyPr/>
              <a:lstStyle/>
              <a:p>
                <a:r>
                  <a:rPr lang="en-US">
                    <a:noFill/>
                  </a:rPr>
                  <a:t> </a:t>
                </a:r>
              </a:p>
            </p:txBody>
          </p:sp>
        </mc:Fallback>
      </mc:AlternateContent>
    </p:spTree>
    <p:extLst>
      <p:ext uri="{BB962C8B-B14F-4D97-AF65-F5344CB8AC3E}">
        <p14:creationId xmlns:p14="http://schemas.microsoft.com/office/powerpoint/2010/main" val="152120311"/>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8"/>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9">
                                            <p:txEl>
                                              <p:pRg st="3" end="3"/>
                                            </p:txEl>
                                          </p:spTgt>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build="p" bldLvl="5"/>
      <p:bldP spid="5" grpId="0"/>
      <p:bldP spid="7" grpId="0"/>
      <p:bldP spid="8" grpId="0"/>
      <p:bldP spid="9" grpId="0" uiExpand="1" build="p"/>
      <p:bldP spid="11" grpId="0" animBg="1"/>
      <p:bldP spid="12" grpId="0" animBg="1"/>
      <p:bldP spid="13" grpId="0"/>
      <p:bldP spid="14" grpId="0"/>
      <p:bldP spid="15" grpId="0"/>
      <p:bldP spid="16" grpId="0"/>
      <p:bldP spid="1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226" y="32145"/>
            <a:ext cx="7886700" cy="1325563"/>
          </a:xfrm>
        </p:spPr>
        <p:txBody>
          <a:bodyPr/>
          <a:lstStyle/>
          <a:p>
            <a:r>
              <a:rPr lang="en-US" sz="3200" b="1" dirty="0" err="1"/>
              <a:t>基于分治递归树方法的渐进复杂性证明</a:t>
            </a:r>
            <a:endParaRPr lang="en-US" sz="3200" b="1" dirty="0"/>
          </a:p>
        </p:txBody>
      </p:sp>
      <p:sp>
        <p:nvSpPr>
          <p:cNvPr id="4" name="Oval 3"/>
          <p:cNvSpPr/>
          <p:nvPr/>
        </p:nvSpPr>
        <p:spPr>
          <a:xfrm>
            <a:off x="5287900" y="1119478"/>
            <a:ext cx="1590671" cy="70614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Size n</a:t>
            </a:r>
          </a:p>
        </p:txBody>
      </p:sp>
      <p:sp>
        <p:nvSpPr>
          <p:cNvPr id="5" name="Oval 4"/>
          <p:cNvSpPr/>
          <p:nvPr/>
        </p:nvSpPr>
        <p:spPr>
          <a:xfrm>
            <a:off x="6277652" y="2041032"/>
            <a:ext cx="1249790" cy="494290"/>
          </a:xfrm>
          <a:prstGeom prst="ellipse">
            <a:avLst/>
          </a:prstGeom>
          <a:solidFill>
            <a:schemeClr val="accent4"/>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n/2</a:t>
            </a:r>
            <a:endParaRPr lang="en-US" dirty="0"/>
          </a:p>
        </p:txBody>
      </p:sp>
      <p:sp>
        <p:nvSpPr>
          <p:cNvPr id="6" name="Oval 5"/>
          <p:cNvSpPr/>
          <p:nvPr/>
        </p:nvSpPr>
        <p:spPr>
          <a:xfrm>
            <a:off x="4764342" y="2041032"/>
            <a:ext cx="1133899" cy="478086"/>
          </a:xfrm>
          <a:prstGeom prst="ellipse">
            <a:avLst/>
          </a:prstGeom>
          <a:solidFill>
            <a:schemeClr val="accent4"/>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n/2</a:t>
            </a:r>
          </a:p>
        </p:txBody>
      </p:sp>
      <p:sp>
        <p:nvSpPr>
          <p:cNvPr id="7" name="Oval 6"/>
          <p:cNvSpPr/>
          <p:nvPr/>
        </p:nvSpPr>
        <p:spPr>
          <a:xfrm>
            <a:off x="7222641" y="2795795"/>
            <a:ext cx="796640" cy="565757"/>
          </a:xfrm>
          <a:prstGeom prst="ellipse">
            <a:avLst/>
          </a:prstGeom>
          <a:solidFill>
            <a:srgbClr val="555B9A"/>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n/4</a:t>
            </a:r>
            <a:endParaRPr lang="en-US" dirty="0"/>
          </a:p>
        </p:txBody>
      </p:sp>
      <p:sp>
        <p:nvSpPr>
          <p:cNvPr id="8" name="Oval 7"/>
          <p:cNvSpPr/>
          <p:nvPr/>
        </p:nvSpPr>
        <p:spPr>
          <a:xfrm>
            <a:off x="7959647" y="5918295"/>
            <a:ext cx="304801" cy="248946"/>
          </a:xfrm>
          <a:prstGeom prst="ellipse">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9" name="Oval 8"/>
          <p:cNvSpPr/>
          <p:nvPr/>
        </p:nvSpPr>
        <p:spPr>
          <a:xfrm>
            <a:off x="7550942" y="5752259"/>
            <a:ext cx="304801" cy="248946"/>
          </a:xfrm>
          <a:prstGeom prst="ellipse">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10" name="Oval 9"/>
          <p:cNvSpPr/>
          <p:nvPr/>
        </p:nvSpPr>
        <p:spPr>
          <a:xfrm>
            <a:off x="7163007" y="5959642"/>
            <a:ext cx="304801" cy="248946"/>
          </a:xfrm>
          <a:prstGeom prst="ellipse">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11" name="Oval 10"/>
          <p:cNvSpPr/>
          <p:nvPr/>
        </p:nvSpPr>
        <p:spPr>
          <a:xfrm>
            <a:off x="6824321" y="5752259"/>
            <a:ext cx="304801" cy="248946"/>
          </a:xfrm>
          <a:prstGeom prst="ellipse">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12" name="Oval 11"/>
          <p:cNvSpPr/>
          <p:nvPr/>
        </p:nvSpPr>
        <p:spPr>
          <a:xfrm>
            <a:off x="6415616" y="5959642"/>
            <a:ext cx="304801" cy="248946"/>
          </a:xfrm>
          <a:prstGeom prst="ellipse">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13" name="Oval 12"/>
          <p:cNvSpPr/>
          <p:nvPr/>
        </p:nvSpPr>
        <p:spPr>
          <a:xfrm>
            <a:off x="6009077" y="5774406"/>
            <a:ext cx="304801" cy="248946"/>
          </a:xfrm>
          <a:prstGeom prst="ellipse">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14" name="Oval 13"/>
          <p:cNvSpPr/>
          <p:nvPr/>
        </p:nvSpPr>
        <p:spPr>
          <a:xfrm>
            <a:off x="5593440" y="5959642"/>
            <a:ext cx="304801" cy="248946"/>
          </a:xfrm>
          <a:prstGeom prst="ellipse">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15" name="Oval 14"/>
          <p:cNvSpPr/>
          <p:nvPr/>
        </p:nvSpPr>
        <p:spPr>
          <a:xfrm>
            <a:off x="5177803" y="5774406"/>
            <a:ext cx="304801" cy="248946"/>
          </a:xfrm>
          <a:prstGeom prst="ellipse">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16" name="Oval 15"/>
          <p:cNvSpPr/>
          <p:nvPr/>
        </p:nvSpPr>
        <p:spPr>
          <a:xfrm>
            <a:off x="4764342" y="5918295"/>
            <a:ext cx="304801" cy="248946"/>
          </a:xfrm>
          <a:prstGeom prst="ellipse">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17" name="Oval 16"/>
          <p:cNvSpPr/>
          <p:nvPr/>
        </p:nvSpPr>
        <p:spPr>
          <a:xfrm>
            <a:off x="4377694" y="5724335"/>
            <a:ext cx="304801" cy="248946"/>
          </a:xfrm>
          <a:prstGeom prst="ellipse">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18" name="Oval 17"/>
          <p:cNvSpPr/>
          <p:nvPr/>
        </p:nvSpPr>
        <p:spPr>
          <a:xfrm>
            <a:off x="4042176" y="5898873"/>
            <a:ext cx="304801" cy="248946"/>
          </a:xfrm>
          <a:prstGeom prst="ellipse">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19" name="TextBox 18"/>
          <p:cNvSpPr txBox="1"/>
          <p:nvPr/>
        </p:nvSpPr>
        <p:spPr>
          <a:xfrm>
            <a:off x="4144719" y="6167241"/>
            <a:ext cx="1075551" cy="461665"/>
          </a:xfrm>
          <a:prstGeom prst="rect">
            <a:avLst/>
          </a:prstGeom>
          <a:noFill/>
        </p:spPr>
        <p:txBody>
          <a:bodyPr wrap="none" rtlCol="0">
            <a:spAutoFit/>
          </a:bodyPr>
          <a:lstStyle/>
          <a:p>
            <a:r>
              <a:rPr lang="en-US" sz="2400" dirty="0"/>
              <a:t>(Size 1)</a:t>
            </a:r>
          </a:p>
        </p:txBody>
      </p:sp>
      <p:sp>
        <p:nvSpPr>
          <p:cNvPr id="20" name="TextBox 19"/>
          <p:cNvSpPr txBox="1"/>
          <p:nvPr/>
        </p:nvSpPr>
        <p:spPr>
          <a:xfrm>
            <a:off x="5957876" y="4782826"/>
            <a:ext cx="517375" cy="707886"/>
          </a:xfrm>
          <a:prstGeom prst="rect">
            <a:avLst/>
          </a:prstGeom>
          <a:noFill/>
        </p:spPr>
        <p:txBody>
          <a:bodyPr wrap="square" rtlCol="0">
            <a:spAutoFit/>
          </a:bodyPr>
          <a:lstStyle/>
          <a:p>
            <a:r>
              <a:rPr lang="mr-IN" sz="4000" dirty="0"/>
              <a:t>…</a:t>
            </a:r>
            <a:endParaRPr lang="en-US" sz="4000" dirty="0"/>
          </a:p>
        </p:txBody>
      </p:sp>
      <p:sp>
        <p:nvSpPr>
          <p:cNvPr id="21" name="Oval 20"/>
          <p:cNvSpPr/>
          <p:nvPr/>
        </p:nvSpPr>
        <p:spPr>
          <a:xfrm>
            <a:off x="6156928" y="2828270"/>
            <a:ext cx="796640" cy="565757"/>
          </a:xfrm>
          <a:prstGeom prst="ellipse">
            <a:avLst/>
          </a:prstGeom>
          <a:solidFill>
            <a:srgbClr val="555B9A"/>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n/4</a:t>
            </a:r>
            <a:endParaRPr lang="en-US" dirty="0"/>
          </a:p>
        </p:txBody>
      </p:sp>
      <p:sp>
        <p:nvSpPr>
          <p:cNvPr id="22" name="Oval 21"/>
          <p:cNvSpPr/>
          <p:nvPr/>
        </p:nvSpPr>
        <p:spPr>
          <a:xfrm>
            <a:off x="5069143" y="2847294"/>
            <a:ext cx="796640" cy="565757"/>
          </a:xfrm>
          <a:prstGeom prst="ellipse">
            <a:avLst/>
          </a:prstGeom>
          <a:solidFill>
            <a:srgbClr val="555B9A"/>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n/4</a:t>
            </a:r>
            <a:endParaRPr lang="en-US" dirty="0"/>
          </a:p>
        </p:txBody>
      </p:sp>
      <p:sp>
        <p:nvSpPr>
          <p:cNvPr id="23" name="Oval 22"/>
          <p:cNvSpPr/>
          <p:nvPr/>
        </p:nvSpPr>
        <p:spPr>
          <a:xfrm>
            <a:off x="4042176" y="2847294"/>
            <a:ext cx="796640" cy="565757"/>
          </a:xfrm>
          <a:prstGeom prst="ellipse">
            <a:avLst/>
          </a:prstGeom>
          <a:solidFill>
            <a:srgbClr val="555B9A"/>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n/4</a:t>
            </a:r>
            <a:endParaRPr lang="en-US" dirty="0"/>
          </a:p>
        </p:txBody>
      </p:sp>
      <p:sp>
        <p:nvSpPr>
          <p:cNvPr id="24" name="Oval 23"/>
          <p:cNvSpPr/>
          <p:nvPr/>
        </p:nvSpPr>
        <p:spPr>
          <a:xfrm>
            <a:off x="7813642" y="4323543"/>
            <a:ext cx="970753" cy="565757"/>
          </a:xfrm>
          <a:prstGeom prst="ellipse">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n/2</a:t>
            </a:r>
            <a:r>
              <a:rPr lang="en-US" baseline="30000"/>
              <a:t>t</a:t>
            </a:r>
            <a:endParaRPr lang="en-US" dirty="0"/>
          </a:p>
        </p:txBody>
      </p:sp>
      <p:sp>
        <p:nvSpPr>
          <p:cNvPr id="25" name="Oval 24"/>
          <p:cNvSpPr/>
          <p:nvPr/>
        </p:nvSpPr>
        <p:spPr>
          <a:xfrm>
            <a:off x="6760173" y="4338253"/>
            <a:ext cx="970753" cy="565757"/>
          </a:xfrm>
          <a:prstGeom prst="ellipse">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n/2</a:t>
            </a:r>
            <a:r>
              <a:rPr lang="en-US" baseline="30000"/>
              <a:t>t</a:t>
            </a:r>
            <a:endParaRPr lang="en-US" dirty="0"/>
          </a:p>
        </p:txBody>
      </p:sp>
      <p:sp>
        <p:nvSpPr>
          <p:cNvPr id="26" name="Oval 25"/>
          <p:cNvSpPr/>
          <p:nvPr/>
        </p:nvSpPr>
        <p:spPr>
          <a:xfrm>
            <a:off x="5646959" y="4323544"/>
            <a:ext cx="970753" cy="565757"/>
          </a:xfrm>
          <a:prstGeom prst="ellipse">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n/2</a:t>
            </a:r>
            <a:r>
              <a:rPr lang="en-US" baseline="30000"/>
              <a:t>t</a:t>
            </a:r>
            <a:endParaRPr lang="en-US" dirty="0"/>
          </a:p>
        </p:txBody>
      </p:sp>
      <p:sp>
        <p:nvSpPr>
          <p:cNvPr id="27" name="Oval 26"/>
          <p:cNvSpPr/>
          <p:nvPr/>
        </p:nvSpPr>
        <p:spPr>
          <a:xfrm>
            <a:off x="4525071" y="4341946"/>
            <a:ext cx="970753" cy="565757"/>
          </a:xfrm>
          <a:prstGeom prst="ellipse">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n/2</a:t>
            </a:r>
            <a:r>
              <a:rPr lang="en-US" baseline="30000"/>
              <a:t>t</a:t>
            </a:r>
            <a:endParaRPr lang="en-US" dirty="0"/>
          </a:p>
        </p:txBody>
      </p:sp>
      <p:sp>
        <p:nvSpPr>
          <p:cNvPr id="28" name="Oval 27"/>
          <p:cNvSpPr/>
          <p:nvPr/>
        </p:nvSpPr>
        <p:spPr>
          <a:xfrm>
            <a:off x="3469743" y="4341586"/>
            <a:ext cx="970753" cy="565757"/>
          </a:xfrm>
          <a:prstGeom prst="ellipse">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n/2</a:t>
            </a:r>
            <a:r>
              <a:rPr lang="en-US" baseline="30000"/>
              <a:t>t</a:t>
            </a:r>
            <a:endParaRPr lang="en-US" dirty="0"/>
          </a:p>
        </p:txBody>
      </p:sp>
      <p:sp>
        <p:nvSpPr>
          <p:cNvPr id="29" name="Oval 28"/>
          <p:cNvSpPr/>
          <p:nvPr/>
        </p:nvSpPr>
        <p:spPr>
          <a:xfrm>
            <a:off x="2293727" y="4338253"/>
            <a:ext cx="970753" cy="565757"/>
          </a:xfrm>
          <a:prstGeom prst="ellipse">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n/2</a:t>
            </a:r>
            <a:r>
              <a:rPr lang="en-US" baseline="30000"/>
              <a:t>t</a:t>
            </a:r>
            <a:endParaRPr lang="en-US" dirty="0"/>
          </a:p>
        </p:txBody>
      </p:sp>
      <p:sp>
        <p:nvSpPr>
          <p:cNvPr id="30" name="TextBox 29"/>
          <p:cNvSpPr txBox="1"/>
          <p:nvPr/>
        </p:nvSpPr>
        <p:spPr>
          <a:xfrm>
            <a:off x="5812099" y="3205816"/>
            <a:ext cx="517375" cy="707886"/>
          </a:xfrm>
          <a:prstGeom prst="rect">
            <a:avLst/>
          </a:prstGeom>
          <a:noFill/>
        </p:spPr>
        <p:txBody>
          <a:bodyPr wrap="square" rtlCol="0">
            <a:spAutoFit/>
          </a:bodyPr>
          <a:lstStyle/>
          <a:p>
            <a:r>
              <a:rPr lang="mr-IN" sz="4000" dirty="0"/>
              <a:t>…</a:t>
            </a:r>
            <a:endParaRPr lang="en-US" sz="4000" dirty="0"/>
          </a:p>
        </p:txBody>
      </p:sp>
      <p:sp>
        <p:nvSpPr>
          <p:cNvPr id="34" name="Oval 33"/>
          <p:cNvSpPr/>
          <p:nvPr/>
        </p:nvSpPr>
        <p:spPr>
          <a:xfrm>
            <a:off x="3675897" y="5738620"/>
            <a:ext cx="304801" cy="248946"/>
          </a:xfrm>
          <a:prstGeom prst="ellipse">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35" name="Oval 34"/>
          <p:cNvSpPr/>
          <p:nvPr/>
        </p:nvSpPr>
        <p:spPr>
          <a:xfrm>
            <a:off x="3267192" y="5946003"/>
            <a:ext cx="304801" cy="248946"/>
          </a:xfrm>
          <a:prstGeom prst="ellipse">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36" name="Oval 35"/>
          <p:cNvSpPr/>
          <p:nvPr/>
        </p:nvSpPr>
        <p:spPr>
          <a:xfrm>
            <a:off x="2860653" y="5760767"/>
            <a:ext cx="304801" cy="248946"/>
          </a:xfrm>
          <a:prstGeom prst="ellipse">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37" name="Oval 36"/>
          <p:cNvSpPr/>
          <p:nvPr/>
        </p:nvSpPr>
        <p:spPr>
          <a:xfrm>
            <a:off x="2445016" y="5946003"/>
            <a:ext cx="304801" cy="248946"/>
          </a:xfrm>
          <a:prstGeom prst="ellipse">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38" name="Oval 37"/>
          <p:cNvSpPr/>
          <p:nvPr/>
        </p:nvSpPr>
        <p:spPr>
          <a:xfrm>
            <a:off x="2029379" y="5760767"/>
            <a:ext cx="304801" cy="248946"/>
          </a:xfrm>
          <a:prstGeom prst="ellipse">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39" name="Oval 38"/>
          <p:cNvSpPr/>
          <p:nvPr/>
        </p:nvSpPr>
        <p:spPr>
          <a:xfrm>
            <a:off x="1615918" y="5904656"/>
            <a:ext cx="304801" cy="248946"/>
          </a:xfrm>
          <a:prstGeom prst="ellipse">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40" name="Oval 39"/>
          <p:cNvSpPr/>
          <p:nvPr/>
        </p:nvSpPr>
        <p:spPr>
          <a:xfrm>
            <a:off x="1229270" y="5710696"/>
            <a:ext cx="304801" cy="248946"/>
          </a:xfrm>
          <a:prstGeom prst="ellipse">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41" name="Oval 40"/>
          <p:cNvSpPr/>
          <p:nvPr/>
        </p:nvSpPr>
        <p:spPr>
          <a:xfrm>
            <a:off x="893752" y="5885234"/>
            <a:ext cx="304801" cy="248946"/>
          </a:xfrm>
          <a:prstGeom prst="ellipse">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42" name="TextBox 41"/>
          <p:cNvSpPr txBox="1"/>
          <p:nvPr/>
        </p:nvSpPr>
        <p:spPr>
          <a:xfrm>
            <a:off x="932027" y="3219914"/>
            <a:ext cx="2537716" cy="707886"/>
          </a:xfrm>
          <a:prstGeom prst="rect">
            <a:avLst/>
          </a:prstGeom>
          <a:noFill/>
        </p:spPr>
        <p:txBody>
          <a:bodyPr wrap="square" rtlCol="0">
            <a:spAutoFit/>
          </a:bodyPr>
          <a:lstStyle/>
          <a:p>
            <a:pPr algn="r"/>
            <a:r>
              <a:rPr lang="en-US" sz="2000" dirty="0">
                <a:solidFill>
                  <a:srgbClr val="DE6769"/>
                </a:solidFill>
              </a:rPr>
              <a:t>Focus on just one of these sub-problems</a:t>
            </a:r>
          </a:p>
        </p:txBody>
      </p:sp>
      <p:cxnSp>
        <p:nvCxnSpPr>
          <p:cNvPr id="44" name="Straight Arrow Connector 43"/>
          <p:cNvCxnSpPr>
            <a:stCxn id="42" idx="3"/>
            <a:endCxn id="27" idx="1"/>
          </p:cNvCxnSpPr>
          <p:nvPr/>
        </p:nvCxnSpPr>
        <p:spPr>
          <a:xfrm>
            <a:off x="3469743" y="3573857"/>
            <a:ext cx="1197491" cy="850942"/>
          </a:xfrm>
          <a:prstGeom prst="straightConnector1">
            <a:avLst/>
          </a:prstGeom>
          <a:ln w="19050">
            <a:solidFill>
              <a:srgbClr val="DE6769"/>
            </a:solidFill>
            <a:tailEnd type="triangle"/>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7301353" y="1183350"/>
            <a:ext cx="1316587" cy="369332"/>
          </a:xfrm>
          <a:prstGeom prst="rect">
            <a:avLst/>
          </a:prstGeom>
          <a:noFill/>
        </p:spPr>
        <p:txBody>
          <a:bodyPr wrap="square" rtlCol="0">
            <a:spAutoFit/>
          </a:bodyPr>
          <a:lstStyle/>
          <a:p>
            <a:r>
              <a:rPr lang="en-US"/>
              <a:t>Level 0</a:t>
            </a:r>
          </a:p>
        </p:txBody>
      </p:sp>
      <p:sp>
        <p:nvSpPr>
          <p:cNvPr id="43" name="TextBox 42"/>
          <p:cNvSpPr txBox="1"/>
          <p:nvPr/>
        </p:nvSpPr>
        <p:spPr>
          <a:xfrm>
            <a:off x="7772701" y="2046309"/>
            <a:ext cx="1316587" cy="369332"/>
          </a:xfrm>
          <a:prstGeom prst="rect">
            <a:avLst/>
          </a:prstGeom>
          <a:noFill/>
        </p:spPr>
        <p:txBody>
          <a:bodyPr wrap="square" rtlCol="0">
            <a:spAutoFit/>
          </a:bodyPr>
          <a:lstStyle/>
          <a:p>
            <a:r>
              <a:rPr lang="en-US"/>
              <a:t>Level 1</a:t>
            </a:r>
          </a:p>
        </p:txBody>
      </p:sp>
      <p:sp>
        <p:nvSpPr>
          <p:cNvPr id="45" name="TextBox 44"/>
          <p:cNvSpPr txBox="1"/>
          <p:nvPr/>
        </p:nvSpPr>
        <p:spPr>
          <a:xfrm>
            <a:off x="8264448" y="3903124"/>
            <a:ext cx="1316587" cy="369332"/>
          </a:xfrm>
          <a:prstGeom prst="rect">
            <a:avLst/>
          </a:prstGeom>
          <a:noFill/>
        </p:spPr>
        <p:txBody>
          <a:bodyPr wrap="square" rtlCol="0">
            <a:spAutoFit/>
          </a:bodyPr>
          <a:lstStyle/>
          <a:p>
            <a:r>
              <a:rPr lang="en-US" dirty="0"/>
              <a:t>Level t</a:t>
            </a:r>
          </a:p>
        </p:txBody>
      </p:sp>
      <p:sp>
        <p:nvSpPr>
          <p:cNvPr id="46" name="TextBox 45">
            <a:extLst>
              <a:ext uri="{FF2B5EF4-FFF2-40B4-BE49-F238E27FC236}">
                <a16:creationId xmlns:a16="http://schemas.microsoft.com/office/drawing/2014/main" id="{B2256855-BD41-AA44-A955-5C23D74F0365}"/>
              </a:ext>
            </a:extLst>
          </p:cNvPr>
          <p:cNvSpPr txBox="1"/>
          <p:nvPr/>
        </p:nvSpPr>
        <p:spPr>
          <a:xfrm>
            <a:off x="7910398" y="6213407"/>
            <a:ext cx="1316587" cy="369332"/>
          </a:xfrm>
          <a:prstGeom prst="rect">
            <a:avLst/>
          </a:prstGeom>
          <a:noFill/>
        </p:spPr>
        <p:txBody>
          <a:bodyPr wrap="square" rtlCol="0">
            <a:spAutoFit/>
          </a:bodyPr>
          <a:lstStyle/>
          <a:p>
            <a:r>
              <a:rPr lang="en-US" dirty="0"/>
              <a:t>Level log(n)</a:t>
            </a:r>
          </a:p>
        </p:txBody>
      </p:sp>
      <p:sp>
        <p:nvSpPr>
          <p:cNvPr id="47" name="TextBox 46">
            <a:extLst>
              <a:ext uri="{FF2B5EF4-FFF2-40B4-BE49-F238E27FC236}">
                <a16:creationId xmlns:a16="http://schemas.microsoft.com/office/drawing/2014/main" id="{D5F2BE66-FBE8-0C46-9022-CAB0887A7718}"/>
              </a:ext>
            </a:extLst>
          </p:cNvPr>
          <p:cNvSpPr txBox="1"/>
          <p:nvPr/>
        </p:nvSpPr>
        <p:spPr>
          <a:xfrm>
            <a:off x="405114" y="4297965"/>
            <a:ext cx="1795771" cy="646331"/>
          </a:xfrm>
          <a:prstGeom prst="rect">
            <a:avLst/>
          </a:prstGeom>
          <a:noFill/>
        </p:spPr>
        <p:txBody>
          <a:bodyPr wrap="square" rtlCol="0">
            <a:spAutoFit/>
          </a:bodyPr>
          <a:lstStyle/>
          <a:p>
            <a:pPr algn="ctr"/>
            <a:r>
              <a:rPr lang="en-US" dirty="0"/>
              <a:t>2</a:t>
            </a:r>
            <a:r>
              <a:rPr lang="en-US" baseline="30000" dirty="0"/>
              <a:t>t </a:t>
            </a:r>
            <a:r>
              <a:rPr lang="en-US" dirty="0"/>
              <a:t>subproblems at level t.</a:t>
            </a:r>
          </a:p>
        </p:txBody>
      </p:sp>
    </p:spTree>
    <p:extLst>
      <p:ext uri="{BB962C8B-B14F-4D97-AF65-F5344CB8AC3E}">
        <p14:creationId xmlns:p14="http://schemas.microsoft.com/office/powerpoint/2010/main" val="848126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1450" y="117929"/>
            <a:ext cx="8972550" cy="1325563"/>
          </a:xfrm>
        </p:spPr>
        <p:txBody>
          <a:bodyPr/>
          <a:lstStyle/>
          <a:p>
            <a:r>
              <a:rPr lang="en-US" sz="3200" dirty="0"/>
              <a:t>How much work in this sub-problem?</a:t>
            </a:r>
          </a:p>
        </p:txBody>
      </p:sp>
      <p:sp>
        <p:nvSpPr>
          <p:cNvPr id="4" name="Oval 3"/>
          <p:cNvSpPr/>
          <p:nvPr/>
        </p:nvSpPr>
        <p:spPr>
          <a:xfrm>
            <a:off x="1872406" y="2593637"/>
            <a:ext cx="2180087" cy="974727"/>
          </a:xfrm>
          <a:prstGeom prst="ellipse">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n/2</a:t>
            </a:r>
            <a:r>
              <a:rPr lang="en-US" sz="2800" baseline="30000" dirty="0"/>
              <a:t>t</a:t>
            </a:r>
            <a:endParaRPr lang="en-US" sz="2800" dirty="0"/>
          </a:p>
        </p:txBody>
      </p:sp>
      <p:sp>
        <p:nvSpPr>
          <p:cNvPr id="5" name="Oval 4"/>
          <p:cNvSpPr/>
          <p:nvPr/>
        </p:nvSpPr>
        <p:spPr>
          <a:xfrm>
            <a:off x="574378" y="4780529"/>
            <a:ext cx="1518745" cy="805822"/>
          </a:xfrm>
          <a:prstGeom prst="ellipse">
            <a:avLst/>
          </a:prstGeom>
          <a:solidFill>
            <a:schemeClr val="accent3">
              <a:lumMod val="75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n/2</a:t>
            </a:r>
            <a:r>
              <a:rPr lang="en-US" sz="2800" baseline="30000" dirty="0"/>
              <a:t>t+1</a:t>
            </a:r>
            <a:endParaRPr lang="en-US" sz="2800" dirty="0"/>
          </a:p>
        </p:txBody>
      </p:sp>
      <p:sp>
        <p:nvSpPr>
          <p:cNvPr id="6" name="Oval 5"/>
          <p:cNvSpPr/>
          <p:nvPr/>
        </p:nvSpPr>
        <p:spPr>
          <a:xfrm>
            <a:off x="3469978" y="4780529"/>
            <a:ext cx="1518745" cy="805822"/>
          </a:xfrm>
          <a:prstGeom prst="ellipse">
            <a:avLst/>
          </a:prstGeom>
          <a:solidFill>
            <a:schemeClr val="accent3">
              <a:lumMod val="75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n/2</a:t>
            </a:r>
            <a:r>
              <a:rPr lang="en-US" sz="2800" baseline="30000" dirty="0"/>
              <a:t>t+1</a:t>
            </a:r>
            <a:endParaRPr lang="en-US" sz="2800" dirty="0"/>
          </a:p>
        </p:txBody>
      </p:sp>
      <p:sp>
        <p:nvSpPr>
          <p:cNvPr id="8" name="TextBox 7"/>
          <p:cNvSpPr txBox="1"/>
          <p:nvPr/>
        </p:nvSpPr>
        <p:spPr>
          <a:xfrm>
            <a:off x="5162144" y="2677796"/>
            <a:ext cx="3216166" cy="707886"/>
          </a:xfrm>
          <a:prstGeom prst="rect">
            <a:avLst/>
          </a:prstGeom>
          <a:noFill/>
        </p:spPr>
        <p:txBody>
          <a:bodyPr wrap="square" rtlCol="0">
            <a:spAutoFit/>
          </a:bodyPr>
          <a:lstStyle/>
          <a:p>
            <a:r>
              <a:rPr lang="en-US" sz="2000" dirty="0">
                <a:solidFill>
                  <a:schemeClr val="accent5"/>
                </a:solidFill>
              </a:rPr>
              <a:t>Time spent MERGE-</a:t>
            </a:r>
            <a:r>
              <a:rPr lang="en-US" sz="2000" dirty="0" err="1">
                <a:solidFill>
                  <a:schemeClr val="accent5"/>
                </a:solidFill>
              </a:rPr>
              <a:t>ing</a:t>
            </a:r>
            <a:r>
              <a:rPr lang="en-US" sz="2000" dirty="0">
                <a:solidFill>
                  <a:schemeClr val="accent5"/>
                </a:solidFill>
              </a:rPr>
              <a:t> the two </a:t>
            </a:r>
            <a:r>
              <a:rPr lang="en-US" sz="2000" dirty="0" err="1">
                <a:solidFill>
                  <a:schemeClr val="accent5"/>
                </a:solidFill>
              </a:rPr>
              <a:t>subproblems</a:t>
            </a:r>
            <a:endParaRPr lang="en-US" sz="2000" dirty="0">
              <a:solidFill>
                <a:schemeClr val="accent5"/>
              </a:solidFill>
            </a:endParaRPr>
          </a:p>
        </p:txBody>
      </p:sp>
      <p:cxnSp>
        <p:nvCxnSpPr>
          <p:cNvPr id="10" name="Straight Connector 9"/>
          <p:cNvCxnSpPr>
            <a:stCxn id="4" idx="4"/>
            <a:endCxn id="6" idx="0"/>
          </p:cNvCxnSpPr>
          <p:nvPr/>
        </p:nvCxnSpPr>
        <p:spPr>
          <a:xfrm>
            <a:off x="2962450" y="3568364"/>
            <a:ext cx="1266901" cy="121216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a:stCxn id="4" idx="4"/>
            <a:endCxn id="5" idx="0"/>
          </p:cNvCxnSpPr>
          <p:nvPr/>
        </p:nvCxnSpPr>
        <p:spPr>
          <a:xfrm flipH="1">
            <a:off x="1333751" y="3568364"/>
            <a:ext cx="1628699" cy="121216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299184" y="4780529"/>
            <a:ext cx="3216166" cy="830997"/>
          </a:xfrm>
          <a:prstGeom prst="rect">
            <a:avLst/>
          </a:prstGeom>
          <a:noFill/>
        </p:spPr>
        <p:txBody>
          <a:bodyPr wrap="square" rtlCol="0">
            <a:spAutoFit/>
          </a:bodyPr>
          <a:lstStyle/>
          <a:p>
            <a:r>
              <a:rPr lang="en-US" sz="2400" dirty="0">
                <a:solidFill>
                  <a:schemeClr val="accent4"/>
                </a:solidFill>
              </a:rPr>
              <a:t>Time spent within the two sub-problems</a:t>
            </a:r>
          </a:p>
        </p:txBody>
      </p:sp>
      <p:sp>
        <p:nvSpPr>
          <p:cNvPr id="15" name="TextBox 14"/>
          <p:cNvSpPr txBox="1"/>
          <p:nvPr/>
        </p:nvSpPr>
        <p:spPr>
          <a:xfrm>
            <a:off x="6313027" y="3720225"/>
            <a:ext cx="914400" cy="923330"/>
          </a:xfrm>
          <a:prstGeom prst="rect">
            <a:avLst/>
          </a:prstGeom>
          <a:noFill/>
        </p:spPr>
        <p:txBody>
          <a:bodyPr wrap="square" rtlCol="0">
            <a:spAutoFit/>
          </a:bodyPr>
          <a:lstStyle/>
          <a:p>
            <a:r>
              <a:rPr lang="en-US" sz="5400" b="1" dirty="0"/>
              <a:t>+</a:t>
            </a:r>
          </a:p>
        </p:txBody>
      </p:sp>
      <p:sp>
        <p:nvSpPr>
          <p:cNvPr id="16" name="Oval 15"/>
          <p:cNvSpPr/>
          <p:nvPr/>
        </p:nvSpPr>
        <p:spPr>
          <a:xfrm>
            <a:off x="4587766" y="2112579"/>
            <a:ext cx="4130565" cy="1844566"/>
          </a:xfrm>
          <a:prstGeom prst="ellipse">
            <a:avLst/>
          </a:prstGeom>
          <a:noFill/>
          <a:ln w="57150">
            <a:solidFill>
              <a:srgbClr val="DE67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59086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3A58148-D452-4F6F-A2FE-EED968DE19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9847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标题 1">
            <a:extLst>
              <a:ext uri="{FF2B5EF4-FFF2-40B4-BE49-F238E27FC236}">
                <a16:creationId xmlns:a16="http://schemas.microsoft.com/office/drawing/2014/main" id="{C38992F1-FC2D-7E44-9A43-51828C94ED94}"/>
              </a:ext>
            </a:extLst>
          </p:cNvPr>
          <p:cNvSpPr>
            <a:spLocks noGrp="1"/>
          </p:cNvSpPr>
          <p:nvPr>
            <p:ph type="title"/>
          </p:nvPr>
        </p:nvSpPr>
        <p:spPr>
          <a:xfrm>
            <a:off x="234543" y="3433763"/>
            <a:ext cx="2397759" cy="2743200"/>
          </a:xfrm>
        </p:spPr>
        <p:txBody>
          <a:bodyPr vert="horz" lIns="91440" tIns="45720" rIns="91440" bIns="45720" rtlCol="0" anchor="t">
            <a:normAutofit/>
          </a:bodyPr>
          <a:lstStyle/>
          <a:p>
            <a:pPr algn="ctr"/>
            <a:r>
              <a:rPr lang="zh-CN" altLang="en-US" sz="4200" kern="1200" spc="-1">
                <a:solidFill>
                  <a:schemeClr val="bg1"/>
                </a:solidFill>
                <a:latin typeface="+mj-lt"/>
                <a:ea typeface="+mj-ea"/>
                <a:cs typeface="+mj-cs"/>
              </a:rPr>
              <a:t>目录</a:t>
            </a:r>
          </a:p>
        </p:txBody>
      </p:sp>
      <p:graphicFrame>
        <p:nvGraphicFramePr>
          <p:cNvPr id="4" name="图示 3">
            <a:extLst>
              <a:ext uri="{FF2B5EF4-FFF2-40B4-BE49-F238E27FC236}">
                <a16:creationId xmlns:a16="http://schemas.microsoft.com/office/drawing/2014/main" id="{34278D73-9FBC-9E47-87EC-84210E2405D7}"/>
              </a:ext>
            </a:extLst>
          </p:cNvPr>
          <p:cNvGraphicFramePr/>
          <p:nvPr>
            <p:extLst>
              <p:ext uri="{D42A27DB-BD31-4B8C-83A1-F6EECF244321}">
                <p14:modId xmlns:p14="http://schemas.microsoft.com/office/powerpoint/2010/main" val="2646979318"/>
              </p:ext>
            </p:extLst>
          </p:nvPr>
        </p:nvGraphicFramePr>
        <p:xfrm>
          <a:off x="3248039" y="641615"/>
          <a:ext cx="5467349" cy="553349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108606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1450" y="117929"/>
            <a:ext cx="8972550" cy="1325563"/>
          </a:xfrm>
        </p:spPr>
        <p:txBody>
          <a:bodyPr/>
          <a:lstStyle/>
          <a:p>
            <a:r>
              <a:rPr lang="en-US" sz="3200" dirty="0"/>
              <a:t>How much work in this sub-problem?</a:t>
            </a:r>
          </a:p>
        </p:txBody>
      </p:sp>
      <p:sp>
        <p:nvSpPr>
          <p:cNvPr id="4" name="Oval 3"/>
          <p:cNvSpPr/>
          <p:nvPr/>
        </p:nvSpPr>
        <p:spPr>
          <a:xfrm>
            <a:off x="1872406" y="2593637"/>
            <a:ext cx="2180087" cy="974727"/>
          </a:xfrm>
          <a:prstGeom prst="ellipse">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k</a:t>
            </a:r>
          </a:p>
        </p:txBody>
      </p:sp>
      <p:sp>
        <p:nvSpPr>
          <p:cNvPr id="5" name="Oval 4"/>
          <p:cNvSpPr/>
          <p:nvPr/>
        </p:nvSpPr>
        <p:spPr>
          <a:xfrm>
            <a:off x="574378" y="4780529"/>
            <a:ext cx="1518745" cy="805822"/>
          </a:xfrm>
          <a:prstGeom prst="ellipse">
            <a:avLst/>
          </a:prstGeom>
          <a:solidFill>
            <a:schemeClr val="accent3">
              <a:lumMod val="75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k/2</a:t>
            </a:r>
          </a:p>
        </p:txBody>
      </p:sp>
      <p:sp>
        <p:nvSpPr>
          <p:cNvPr id="6" name="Oval 5"/>
          <p:cNvSpPr/>
          <p:nvPr/>
        </p:nvSpPr>
        <p:spPr>
          <a:xfrm>
            <a:off x="3469978" y="4780529"/>
            <a:ext cx="1518745" cy="805822"/>
          </a:xfrm>
          <a:prstGeom prst="ellipse">
            <a:avLst/>
          </a:prstGeom>
          <a:solidFill>
            <a:schemeClr val="accent3">
              <a:lumMod val="75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k/2</a:t>
            </a:r>
          </a:p>
        </p:txBody>
      </p:sp>
      <p:sp>
        <p:nvSpPr>
          <p:cNvPr id="8" name="TextBox 7"/>
          <p:cNvSpPr txBox="1"/>
          <p:nvPr/>
        </p:nvSpPr>
        <p:spPr>
          <a:xfrm>
            <a:off x="5162144" y="2677796"/>
            <a:ext cx="3216166" cy="707886"/>
          </a:xfrm>
          <a:prstGeom prst="rect">
            <a:avLst/>
          </a:prstGeom>
          <a:noFill/>
        </p:spPr>
        <p:txBody>
          <a:bodyPr wrap="square" rtlCol="0">
            <a:spAutoFit/>
          </a:bodyPr>
          <a:lstStyle/>
          <a:p>
            <a:r>
              <a:rPr lang="en-US" sz="2000" dirty="0">
                <a:solidFill>
                  <a:schemeClr val="accent5"/>
                </a:solidFill>
              </a:rPr>
              <a:t>Time spent MERGE-</a:t>
            </a:r>
            <a:r>
              <a:rPr lang="en-US" sz="2000" dirty="0" err="1">
                <a:solidFill>
                  <a:schemeClr val="accent5"/>
                </a:solidFill>
              </a:rPr>
              <a:t>ing</a:t>
            </a:r>
            <a:r>
              <a:rPr lang="en-US" sz="2000" dirty="0">
                <a:solidFill>
                  <a:schemeClr val="accent5"/>
                </a:solidFill>
              </a:rPr>
              <a:t> the two </a:t>
            </a:r>
            <a:r>
              <a:rPr lang="en-US" sz="2000" dirty="0" err="1">
                <a:solidFill>
                  <a:schemeClr val="accent5"/>
                </a:solidFill>
              </a:rPr>
              <a:t>subproblems</a:t>
            </a:r>
            <a:endParaRPr lang="en-US" sz="2000" dirty="0">
              <a:solidFill>
                <a:schemeClr val="accent5"/>
              </a:solidFill>
            </a:endParaRPr>
          </a:p>
        </p:txBody>
      </p:sp>
      <p:cxnSp>
        <p:nvCxnSpPr>
          <p:cNvPr id="10" name="Straight Connector 9"/>
          <p:cNvCxnSpPr>
            <a:stCxn id="4" idx="4"/>
            <a:endCxn id="6" idx="0"/>
          </p:cNvCxnSpPr>
          <p:nvPr/>
        </p:nvCxnSpPr>
        <p:spPr>
          <a:xfrm>
            <a:off x="2962450" y="3568364"/>
            <a:ext cx="1266901" cy="121216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a:stCxn id="4" idx="4"/>
            <a:endCxn id="5" idx="0"/>
          </p:cNvCxnSpPr>
          <p:nvPr/>
        </p:nvCxnSpPr>
        <p:spPr>
          <a:xfrm flipH="1">
            <a:off x="1333751" y="3568364"/>
            <a:ext cx="1628699" cy="121216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299184" y="4780529"/>
            <a:ext cx="3216166" cy="830997"/>
          </a:xfrm>
          <a:prstGeom prst="rect">
            <a:avLst/>
          </a:prstGeom>
          <a:noFill/>
        </p:spPr>
        <p:txBody>
          <a:bodyPr wrap="square" rtlCol="0">
            <a:spAutoFit/>
          </a:bodyPr>
          <a:lstStyle/>
          <a:p>
            <a:r>
              <a:rPr lang="en-US" sz="2400" dirty="0">
                <a:solidFill>
                  <a:schemeClr val="accent4"/>
                </a:solidFill>
              </a:rPr>
              <a:t>Time spent within the two sub-problems</a:t>
            </a:r>
          </a:p>
        </p:txBody>
      </p:sp>
      <p:sp>
        <p:nvSpPr>
          <p:cNvPr id="15" name="TextBox 14"/>
          <p:cNvSpPr txBox="1"/>
          <p:nvPr/>
        </p:nvSpPr>
        <p:spPr>
          <a:xfrm>
            <a:off x="6313027" y="3720225"/>
            <a:ext cx="914400" cy="923330"/>
          </a:xfrm>
          <a:prstGeom prst="rect">
            <a:avLst/>
          </a:prstGeom>
          <a:noFill/>
        </p:spPr>
        <p:txBody>
          <a:bodyPr wrap="square" rtlCol="0">
            <a:spAutoFit/>
          </a:bodyPr>
          <a:lstStyle/>
          <a:p>
            <a:r>
              <a:rPr lang="en-US" sz="5400" b="1" dirty="0"/>
              <a:t>+</a:t>
            </a:r>
          </a:p>
        </p:txBody>
      </p:sp>
      <p:sp>
        <p:nvSpPr>
          <p:cNvPr id="16" name="Oval 15"/>
          <p:cNvSpPr/>
          <p:nvPr/>
        </p:nvSpPr>
        <p:spPr>
          <a:xfrm>
            <a:off x="4587766" y="2112579"/>
            <a:ext cx="4130565" cy="1844566"/>
          </a:xfrm>
          <a:prstGeom prst="ellipse">
            <a:avLst/>
          </a:prstGeom>
          <a:noFill/>
          <a:ln w="57150">
            <a:solidFill>
              <a:srgbClr val="DE67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190750" y="1615570"/>
            <a:ext cx="2286000" cy="461665"/>
          </a:xfrm>
          <a:prstGeom prst="rect">
            <a:avLst/>
          </a:prstGeom>
          <a:noFill/>
        </p:spPr>
        <p:txBody>
          <a:bodyPr wrap="square" rtlCol="0">
            <a:spAutoFit/>
          </a:bodyPr>
          <a:lstStyle/>
          <a:p>
            <a:r>
              <a:rPr lang="en-US" sz="2400" dirty="0">
                <a:solidFill>
                  <a:srgbClr val="DE6769"/>
                </a:solidFill>
              </a:rPr>
              <a:t>Let k=n/2</a:t>
            </a:r>
            <a:r>
              <a:rPr lang="en-US" sz="2400" baseline="30000" dirty="0">
                <a:solidFill>
                  <a:srgbClr val="DE6769"/>
                </a:solidFill>
              </a:rPr>
              <a:t>t</a:t>
            </a:r>
            <a:r>
              <a:rPr lang="mr-IN" sz="2400" dirty="0">
                <a:solidFill>
                  <a:srgbClr val="DE6769"/>
                </a:solidFill>
              </a:rPr>
              <a:t>…</a:t>
            </a:r>
            <a:endParaRPr lang="en-US" sz="2400" dirty="0">
              <a:solidFill>
                <a:srgbClr val="DE6769"/>
              </a:solidFill>
            </a:endParaRPr>
          </a:p>
        </p:txBody>
      </p:sp>
    </p:spTree>
    <p:extLst>
      <p:ext uri="{BB962C8B-B14F-4D97-AF65-F5344CB8AC3E}">
        <p14:creationId xmlns:p14="http://schemas.microsoft.com/office/powerpoint/2010/main" val="227613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Group 28"/>
          <p:cNvGrpSpPr/>
          <p:nvPr/>
        </p:nvGrpSpPr>
        <p:grpSpPr>
          <a:xfrm>
            <a:off x="1752296" y="4422670"/>
            <a:ext cx="5766649" cy="705201"/>
            <a:chOff x="1573619" y="3296093"/>
            <a:chExt cx="5766649" cy="705201"/>
          </a:xfrm>
          <a:solidFill>
            <a:schemeClr val="accent6">
              <a:lumMod val="40000"/>
              <a:lumOff val="60000"/>
            </a:schemeClr>
          </a:solidFill>
        </p:grpSpPr>
        <p:sp>
          <p:nvSpPr>
            <p:cNvPr id="30" name="Rectangle 29"/>
            <p:cNvSpPr/>
            <p:nvPr/>
          </p:nvSpPr>
          <p:spPr>
            <a:xfrm>
              <a:off x="1573619" y="3296093"/>
              <a:ext cx="705201" cy="705201"/>
            </a:xfrm>
            <a:prstGeom prst="rect">
              <a:avLst/>
            </a:prstGeom>
            <a:grpFill/>
            <a:ln w="508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tx1"/>
                </a:solidFill>
              </a:endParaRPr>
            </a:p>
          </p:txBody>
        </p:sp>
        <p:sp>
          <p:nvSpPr>
            <p:cNvPr id="31" name="Rectangle 30"/>
            <p:cNvSpPr/>
            <p:nvPr/>
          </p:nvSpPr>
          <p:spPr>
            <a:xfrm>
              <a:off x="2303538" y="3296093"/>
              <a:ext cx="705201" cy="705201"/>
            </a:xfrm>
            <a:prstGeom prst="rect">
              <a:avLst/>
            </a:prstGeom>
            <a:grpFill/>
            <a:ln w="508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tx1"/>
                </a:solidFill>
              </a:endParaRPr>
            </a:p>
          </p:txBody>
        </p:sp>
        <p:sp>
          <p:nvSpPr>
            <p:cNvPr id="32" name="Rectangle 31"/>
            <p:cNvSpPr/>
            <p:nvPr/>
          </p:nvSpPr>
          <p:spPr>
            <a:xfrm>
              <a:off x="3012192" y="3296093"/>
              <a:ext cx="705201" cy="705201"/>
            </a:xfrm>
            <a:prstGeom prst="rect">
              <a:avLst/>
            </a:prstGeom>
            <a:grpFill/>
            <a:ln w="508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tx1"/>
                </a:solidFill>
              </a:endParaRPr>
            </a:p>
          </p:txBody>
        </p:sp>
        <p:sp>
          <p:nvSpPr>
            <p:cNvPr id="33" name="Rectangle 32"/>
            <p:cNvSpPr/>
            <p:nvPr/>
          </p:nvSpPr>
          <p:spPr>
            <a:xfrm>
              <a:off x="3738658" y="3296093"/>
              <a:ext cx="705201" cy="705201"/>
            </a:xfrm>
            <a:prstGeom prst="rect">
              <a:avLst/>
            </a:prstGeom>
            <a:grpFill/>
            <a:ln w="508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tx1"/>
                </a:solidFill>
              </a:endParaRPr>
            </a:p>
          </p:txBody>
        </p:sp>
        <p:sp>
          <p:nvSpPr>
            <p:cNvPr id="34" name="Rectangle 33"/>
            <p:cNvSpPr/>
            <p:nvPr/>
          </p:nvSpPr>
          <p:spPr>
            <a:xfrm>
              <a:off x="4470028" y="3296093"/>
              <a:ext cx="705201" cy="705201"/>
            </a:xfrm>
            <a:prstGeom prst="rect">
              <a:avLst/>
            </a:prstGeom>
            <a:grpFill/>
            <a:ln w="508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tx1"/>
                </a:solidFill>
              </a:endParaRPr>
            </a:p>
          </p:txBody>
        </p:sp>
        <p:sp>
          <p:nvSpPr>
            <p:cNvPr id="35" name="Rectangle 34"/>
            <p:cNvSpPr/>
            <p:nvPr/>
          </p:nvSpPr>
          <p:spPr>
            <a:xfrm>
              <a:off x="5178682" y="3296093"/>
              <a:ext cx="705201" cy="705201"/>
            </a:xfrm>
            <a:prstGeom prst="rect">
              <a:avLst/>
            </a:prstGeom>
            <a:grpFill/>
            <a:ln w="508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tx1"/>
                </a:solidFill>
              </a:endParaRPr>
            </a:p>
          </p:txBody>
        </p:sp>
        <p:sp>
          <p:nvSpPr>
            <p:cNvPr id="36" name="Rectangle 35"/>
            <p:cNvSpPr/>
            <p:nvPr/>
          </p:nvSpPr>
          <p:spPr>
            <a:xfrm>
              <a:off x="5908601" y="3296093"/>
              <a:ext cx="705201" cy="705201"/>
            </a:xfrm>
            <a:prstGeom prst="rect">
              <a:avLst/>
            </a:prstGeom>
            <a:grpFill/>
            <a:ln w="508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tx1"/>
                </a:solidFill>
              </a:endParaRPr>
            </a:p>
          </p:txBody>
        </p:sp>
        <p:sp>
          <p:nvSpPr>
            <p:cNvPr id="37" name="Rectangle 36"/>
            <p:cNvSpPr/>
            <p:nvPr/>
          </p:nvSpPr>
          <p:spPr>
            <a:xfrm>
              <a:off x="6635067" y="3296093"/>
              <a:ext cx="705201" cy="705201"/>
            </a:xfrm>
            <a:prstGeom prst="rect">
              <a:avLst/>
            </a:prstGeom>
            <a:grpFill/>
            <a:ln w="508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tx1"/>
                </a:solidFill>
              </a:endParaRPr>
            </a:p>
          </p:txBody>
        </p:sp>
      </p:grpSp>
      <p:sp>
        <p:nvSpPr>
          <p:cNvPr id="39" name="Rectangle 38"/>
          <p:cNvSpPr/>
          <p:nvPr/>
        </p:nvSpPr>
        <p:spPr>
          <a:xfrm>
            <a:off x="1752659" y="4422670"/>
            <a:ext cx="705201" cy="705201"/>
          </a:xfrm>
          <a:prstGeom prst="rect">
            <a:avLst/>
          </a:prstGeom>
          <a:solidFill>
            <a:schemeClr val="accent6">
              <a:lumMod val="40000"/>
              <a:lumOff val="60000"/>
            </a:schemeClr>
          </a:solidFill>
          <a:ln w="508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1</a:t>
            </a:r>
          </a:p>
        </p:txBody>
      </p:sp>
      <p:sp>
        <p:nvSpPr>
          <p:cNvPr id="2" name="Title 1"/>
          <p:cNvSpPr>
            <a:spLocks noGrp="1"/>
          </p:cNvSpPr>
          <p:nvPr>
            <p:ph type="title"/>
          </p:nvPr>
        </p:nvSpPr>
        <p:spPr>
          <a:xfrm>
            <a:off x="269684" y="0"/>
            <a:ext cx="4908226" cy="1683266"/>
          </a:xfrm>
        </p:spPr>
        <p:txBody>
          <a:bodyPr>
            <a:normAutofit/>
          </a:bodyPr>
          <a:lstStyle/>
          <a:p>
            <a:r>
              <a:rPr lang="en-US" sz="2400" dirty="0"/>
              <a:t>How long does it take to MERGE?</a:t>
            </a:r>
          </a:p>
        </p:txBody>
      </p:sp>
      <p:sp>
        <p:nvSpPr>
          <p:cNvPr id="21" name="Rectangle 20"/>
          <p:cNvSpPr/>
          <p:nvPr/>
        </p:nvSpPr>
        <p:spPr>
          <a:xfrm>
            <a:off x="656693" y="2949470"/>
            <a:ext cx="705201" cy="705201"/>
          </a:xfrm>
          <a:prstGeom prst="rect">
            <a:avLst/>
          </a:prstGeom>
          <a:solidFill>
            <a:schemeClr val="accent2">
              <a:lumMod val="40000"/>
              <a:lumOff val="60000"/>
            </a:schemeClr>
          </a:solidFill>
          <a:ln w="5080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3</a:t>
            </a:r>
            <a:endParaRPr lang="en-US" dirty="0">
              <a:solidFill>
                <a:schemeClr val="tx1"/>
              </a:solidFill>
            </a:endParaRPr>
          </a:p>
        </p:txBody>
      </p:sp>
      <p:sp>
        <p:nvSpPr>
          <p:cNvPr id="22" name="Rectangle 21"/>
          <p:cNvSpPr/>
          <p:nvPr/>
        </p:nvSpPr>
        <p:spPr>
          <a:xfrm>
            <a:off x="1386612" y="2949470"/>
            <a:ext cx="705201" cy="705201"/>
          </a:xfrm>
          <a:prstGeom prst="rect">
            <a:avLst/>
          </a:prstGeom>
          <a:solidFill>
            <a:schemeClr val="accent2">
              <a:lumMod val="40000"/>
              <a:lumOff val="60000"/>
            </a:schemeClr>
          </a:solidFill>
          <a:ln w="5080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4</a:t>
            </a:r>
            <a:endParaRPr lang="en-US" dirty="0">
              <a:solidFill>
                <a:schemeClr val="tx1"/>
              </a:solidFill>
            </a:endParaRPr>
          </a:p>
        </p:txBody>
      </p:sp>
      <p:sp>
        <p:nvSpPr>
          <p:cNvPr id="23" name="Rectangle 22"/>
          <p:cNvSpPr/>
          <p:nvPr/>
        </p:nvSpPr>
        <p:spPr>
          <a:xfrm>
            <a:off x="2095266" y="2949470"/>
            <a:ext cx="705201" cy="705201"/>
          </a:xfrm>
          <a:prstGeom prst="rect">
            <a:avLst/>
          </a:prstGeom>
          <a:solidFill>
            <a:schemeClr val="accent2">
              <a:lumMod val="40000"/>
              <a:lumOff val="60000"/>
            </a:schemeClr>
          </a:solidFill>
          <a:ln w="5080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6</a:t>
            </a:r>
            <a:endParaRPr lang="en-US" dirty="0">
              <a:solidFill>
                <a:schemeClr val="tx1"/>
              </a:solidFill>
            </a:endParaRPr>
          </a:p>
        </p:txBody>
      </p:sp>
      <p:sp>
        <p:nvSpPr>
          <p:cNvPr id="24" name="Rectangle 23"/>
          <p:cNvSpPr/>
          <p:nvPr/>
        </p:nvSpPr>
        <p:spPr>
          <a:xfrm>
            <a:off x="2821732" y="2949470"/>
            <a:ext cx="705201" cy="705201"/>
          </a:xfrm>
          <a:prstGeom prst="rect">
            <a:avLst/>
          </a:prstGeom>
          <a:solidFill>
            <a:schemeClr val="accent2">
              <a:lumMod val="40000"/>
              <a:lumOff val="60000"/>
            </a:schemeClr>
          </a:solidFill>
          <a:ln w="5080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8</a:t>
            </a:r>
            <a:endParaRPr lang="en-US" dirty="0">
              <a:solidFill>
                <a:schemeClr val="tx1"/>
              </a:solidFill>
            </a:endParaRPr>
          </a:p>
        </p:txBody>
      </p:sp>
      <p:sp>
        <p:nvSpPr>
          <p:cNvPr id="25" name="Rectangle 24"/>
          <p:cNvSpPr/>
          <p:nvPr/>
        </p:nvSpPr>
        <p:spPr>
          <a:xfrm>
            <a:off x="5483502" y="2924070"/>
            <a:ext cx="705201" cy="705201"/>
          </a:xfrm>
          <a:prstGeom prst="rect">
            <a:avLst/>
          </a:prstGeom>
          <a:solidFill>
            <a:schemeClr val="accent2">
              <a:lumMod val="40000"/>
              <a:lumOff val="60000"/>
            </a:schemeClr>
          </a:solidFill>
          <a:ln w="5080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1</a:t>
            </a:r>
            <a:endParaRPr lang="en-US" dirty="0">
              <a:solidFill>
                <a:schemeClr val="tx1"/>
              </a:solidFill>
            </a:endParaRPr>
          </a:p>
        </p:txBody>
      </p:sp>
      <p:sp>
        <p:nvSpPr>
          <p:cNvPr id="26" name="Rectangle 25"/>
          <p:cNvSpPr/>
          <p:nvPr/>
        </p:nvSpPr>
        <p:spPr>
          <a:xfrm>
            <a:off x="6192156" y="2924070"/>
            <a:ext cx="705201" cy="705201"/>
          </a:xfrm>
          <a:prstGeom prst="rect">
            <a:avLst/>
          </a:prstGeom>
          <a:solidFill>
            <a:schemeClr val="accent2">
              <a:lumMod val="40000"/>
              <a:lumOff val="60000"/>
            </a:schemeClr>
          </a:solidFill>
          <a:ln w="5080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2</a:t>
            </a:r>
            <a:endParaRPr lang="en-US" dirty="0">
              <a:solidFill>
                <a:schemeClr val="tx1"/>
              </a:solidFill>
            </a:endParaRPr>
          </a:p>
        </p:txBody>
      </p:sp>
      <p:sp>
        <p:nvSpPr>
          <p:cNvPr id="27" name="Rectangle 26"/>
          <p:cNvSpPr/>
          <p:nvPr/>
        </p:nvSpPr>
        <p:spPr>
          <a:xfrm>
            <a:off x="6922075" y="2924070"/>
            <a:ext cx="705201" cy="705201"/>
          </a:xfrm>
          <a:prstGeom prst="rect">
            <a:avLst/>
          </a:prstGeom>
          <a:solidFill>
            <a:schemeClr val="accent2">
              <a:lumMod val="40000"/>
              <a:lumOff val="60000"/>
            </a:schemeClr>
          </a:solidFill>
          <a:ln w="5080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5</a:t>
            </a:r>
            <a:endParaRPr lang="en-US" dirty="0">
              <a:solidFill>
                <a:schemeClr val="tx1"/>
              </a:solidFill>
            </a:endParaRPr>
          </a:p>
        </p:txBody>
      </p:sp>
      <p:sp>
        <p:nvSpPr>
          <p:cNvPr id="28" name="Rectangle 27"/>
          <p:cNvSpPr/>
          <p:nvPr/>
        </p:nvSpPr>
        <p:spPr>
          <a:xfrm>
            <a:off x="7648541" y="2924070"/>
            <a:ext cx="705201" cy="705201"/>
          </a:xfrm>
          <a:prstGeom prst="rect">
            <a:avLst/>
          </a:prstGeom>
          <a:solidFill>
            <a:schemeClr val="accent2">
              <a:lumMod val="40000"/>
              <a:lumOff val="60000"/>
            </a:schemeClr>
          </a:solidFill>
          <a:ln w="5080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7</a:t>
            </a:r>
            <a:endParaRPr lang="en-US" dirty="0">
              <a:solidFill>
                <a:schemeClr val="tx1"/>
              </a:solidFill>
            </a:endParaRPr>
          </a:p>
        </p:txBody>
      </p:sp>
      <p:sp>
        <p:nvSpPr>
          <p:cNvPr id="40" name="Rectangle 39"/>
          <p:cNvSpPr/>
          <p:nvPr/>
        </p:nvSpPr>
        <p:spPr>
          <a:xfrm>
            <a:off x="2482215" y="4422670"/>
            <a:ext cx="705201" cy="705201"/>
          </a:xfrm>
          <a:prstGeom prst="rect">
            <a:avLst/>
          </a:prstGeom>
          <a:solidFill>
            <a:schemeClr val="accent6">
              <a:lumMod val="40000"/>
              <a:lumOff val="60000"/>
            </a:schemeClr>
          </a:solidFill>
          <a:ln w="508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solidFill>
                  <a:schemeClr val="tx1"/>
                </a:solidFill>
              </a:rPr>
              <a:t>2</a:t>
            </a:r>
            <a:endParaRPr lang="en-US" sz="3200" dirty="0">
              <a:solidFill>
                <a:schemeClr val="tx1"/>
              </a:solidFill>
            </a:endParaRPr>
          </a:p>
        </p:txBody>
      </p:sp>
      <p:sp>
        <p:nvSpPr>
          <p:cNvPr id="41" name="Rectangle 40"/>
          <p:cNvSpPr/>
          <p:nvPr/>
        </p:nvSpPr>
        <p:spPr>
          <a:xfrm>
            <a:off x="3190869" y="4422670"/>
            <a:ext cx="705201" cy="705201"/>
          </a:xfrm>
          <a:prstGeom prst="rect">
            <a:avLst/>
          </a:prstGeom>
          <a:solidFill>
            <a:schemeClr val="accent6">
              <a:lumMod val="40000"/>
              <a:lumOff val="60000"/>
            </a:schemeClr>
          </a:solidFill>
          <a:ln w="508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3</a:t>
            </a:r>
          </a:p>
        </p:txBody>
      </p:sp>
      <p:sp>
        <p:nvSpPr>
          <p:cNvPr id="42" name="Rectangle 41"/>
          <p:cNvSpPr/>
          <p:nvPr/>
        </p:nvSpPr>
        <p:spPr>
          <a:xfrm>
            <a:off x="3917335" y="4422670"/>
            <a:ext cx="705201" cy="705201"/>
          </a:xfrm>
          <a:prstGeom prst="rect">
            <a:avLst/>
          </a:prstGeom>
          <a:solidFill>
            <a:schemeClr val="accent6">
              <a:lumMod val="40000"/>
              <a:lumOff val="60000"/>
            </a:schemeClr>
          </a:solidFill>
          <a:ln w="508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4</a:t>
            </a:r>
          </a:p>
        </p:txBody>
      </p:sp>
      <p:sp>
        <p:nvSpPr>
          <p:cNvPr id="43" name="Rectangle 42"/>
          <p:cNvSpPr/>
          <p:nvPr/>
        </p:nvSpPr>
        <p:spPr>
          <a:xfrm>
            <a:off x="4648705" y="4422670"/>
            <a:ext cx="705201" cy="705201"/>
          </a:xfrm>
          <a:prstGeom prst="rect">
            <a:avLst/>
          </a:prstGeom>
          <a:solidFill>
            <a:schemeClr val="accent6">
              <a:lumMod val="40000"/>
              <a:lumOff val="60000"/>
            </a:schemeClr>
          </a:solidFill>
          <a:ln w="508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5</a:t>
            </a:r>
          </a:p>
        </p:txBody>
      </p:sp>
      <p:sp>
        <p:nvSpPr>
          <p:cNvPr id="44" name="Rectangle 43"/>
          <p:cNvSpPr/>
          <p:nvPr/>
        </p:nvSpPr>
        <p:spPr>
          <a:xfrm>
            <a:off x="5357359" y="4422670"/>
            <a:ext cx="705201" cy="705201"/>
          </a:xfrm>
          <a:prstGeom prst="rect">
            <a:avLst/>
          </a:prstGeom>
          <a:solidFill>
            <a:schemeClr val="accent6">
              <a:lumMod val="40000"/>
              <a:lumOff val="60000"/>
            </a:schemeClr>
          </a:solidFill>
          <a:ln w="508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6</a:t>
            </a:r>
          </a:p>
        </p:txBody>
      </p:sp>
      <p:sp>
        <p:nvSpPr>
          <p:cNvPr id="45" name="Rectangle 44"/>
          <p:cNvSpPr/>
          <p:nvPr/>
        </p:nvSpPr>
        <p:spPr>
          <a:xfrm>
            <a:off x="6087278" y="4422670"/>
            <a:ext cx="705201" cy="705201"/>
          </a:xfrm>
          <a:prstGeom prst="rect">
            <a:avLst/>
          </a:prstGeom>
          <a:solidFill>
            <a:schemeClr val="accent6">
              <a:lumMod val="40000"/>
              <a:lumOff val="60000"/>
            </a:schemeClr>
          </a:solidFill>
          <a:ln w="508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7</a:t>
            </a:r>
          </a:p>
        </p:txBody>
      </p:sp>
      <p:sp>
        <p:nvSpPr>
          <p:cNvPr id="46" name="Rectangle 45"/>
          <p:cNvSpPr/>
          <p:nvPr/>
        </p:nvSpPr>
        <p:spPr>
          <a:xfrm>
            <a:off x="6813744" y="4422670"/>
            <a:ext cx="705201" cy="705201"/>
          </a:xfrm>
          <a:prstGeom prst="rect">
            <a:avLst/>
          </a:prstGeom>
          <a:solidFill>
            <a:schemeClr val="accent6">
              <a:lumMod val="40000"/>
              <a:lumOff val="60000"/>
            </a:schemeClr>
          </a:solidFill>
          <a:ln w="508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8</a:t>
            </a:r>
          </a:p>
        </p:txBody>
      </p:sp>
      <p:sp>
        <p:nvSpPr>
          <p:cNvPr id="47" name="Triangle 46"/>
          <p:cNvSpPr/>
          <p:nvPr/>
        </p:nvSpPr>
        <p:spPr>
          <a:xfrm>
            <a:off x="866668" y="3697181"/>
            <a:ext cx="269625" cy="2794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riangle 47"/>
          <p:cNvSpPr/>
          <p:nvPr/>
        </p:nvSpPr>
        <p:spPr>
          <a:xfrm>
            <a:off x="5743468" y="3697181"/>
            <a:ext cx="269625" cy="2794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6819048" y="172865"/>
            <a:ext cx="2102738" cy="923330"/>
          </a:xfrm>
          <a:prstGeom prst="rect">
            <a:avLst/>
          </a:prstGeom>
          <a:noFill/>
        </p:spPr>
        <p:txBody>
          <a:bodyPr wrap="square" rtlCol="0">
            <a:spAutoFit/>
          </a:bodyPr>
          <a:lstStyle/>
          <a:p>
            <a:r>
              <a:rPr lang="en-US" dirty="0"/>
              <a:t>Code for the </a:t>
            </a:r>
            <a:r>
              <a:rPr lang="en-US" dirty="0">
                <a:solidFill>
                  <a:schemeClr val="accent5"/>
                </a:solidFill>
              </a:rPr>
              <a:t>MERGE</a:t>
            </a:r>
            <a:r>
              <a:rPr lang="en-US" dirty="0"/>
              <a:t> step is given in the Lecture2 notebook.</a:t>
            </a:r>
          </a:p>
        </p:txBody>
      </p:sp>
      <p:sp>
        <p:nvSpPr>
          <p:cNvPr id="38" name="TextBox 37"/>
          <p:cNvSpPr txBox="1"/>
          <p:nvPr/>
        </p:nvSpPr>
        <p:spPr>
          <a:xfrm>
            <a:off x="269684" y="4544689"/>
            <a:ext cx="1387366" cy="461665"/>
          </a:xfrm>
          <a:prstGeom prst="rect">
            <a:avLst/>
          </a:prstGeom>
          <a:noFill/>
        </p:spPr>
        <p:txBody>
          <a:bodyPr wrap="square" rtlCol="0">
            <a:spAutoFit/>
          </a:bodyPr>
          <a:lstStyle/>
          <a:p>
            <a:r>
              <a:rPr lang="en-US" sz="2400" dirty="0">
                <a:solidFill>
                  <a:schemeClr val="accent5"/>
                </a:solidFill>
              </a:rPr>
              <a:t>MERGE!</a:t>
            </a:r>
            <a:endParaRPr lang="en-US" dirty="0">
              <a:solidFill>
                <a:schemeClr val="accent5"/>
              </a:solidFill>
            </a:endParaRPr>
          </a:p>
        </p:txBody>
      </p:sp>
      <p:grpSp>
        <p:nvGrpSpPr>
          <p:cNvPr id="61" name="Group 60"/>
          <p:cNvGrpSpPr/>
          <p:nvPr/>
        </p:nvGrpSpPr>
        <p:grpSpPr>
          <a:xfrm>
            <a:off x="4591903" y="205546"/>
            <a:ext cx="2089558" cy="1272173"/>
            <a:chOff x="6278201" y="959242"/>
            <a:chExt cx="2490742" cy="1890207"/>
          </a:xfrm>
        </p:grpSpPr>
        <p:sp>
          <p:nvSpPr>
            <p:cNvPr id="54" name="Oval 53"/>
            <p:cNvSpPr/>
            <p:nvPr/>
          </p:nvSpPr>
          <p:spPr>
            <a:xfrm>
              <a:off x="6887130" y="959242"/>
              <a:ext cx="1355594" cy="815686"/>
            </a:xfrm>
            <a:prstGeom prst="ellipse">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k</a:t>
              </a:r>
            </a:p>
          </p:txBody>
        </p:sp>
        <p:sp>
          <p:nvSpPr>
            <p:cNvPr id="55" name="Oval 54"/>
            <p:cNvSpPr/>
            <p:nvPr/>
          </p:nvSpPr>
          <p:spPr>
            <a:xfrm>
              <a:off x="6278201" y="2175109"/>
              <a:ext cx="944367" cy="674340"/>
            </a:xfrm>
            <a:prstGeom prst="ellipse">
              <a:avLst/>
            </a:prstGeom>
            <a:solidFill>
              <a:schemeClr val="accent2">
                <a:lumMod val="75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k/2</a:t>
              </a:r>
            </a:p>
          </p:txBody>
        </p:sp>
        <p:sp>
          <p:nvSpPr>
            <p:cNvPr id="56" name="Oval 55"/>
            <p:cNvSpPr/>
            <p:nvPr/>
          </p:nvSpPr>
          <p:spPr>
            <a:xfrm>
              <a:off x="7824576" y="2175109"/>
              <a:ext cx="944367" cy="674340"/>
            </a:xfrm>
            <a:prstGeom prst="ellipse">
              <a:avLst/>
            </a:prstGeom>
            <a:solidFill>
              <a:schemeClr val="accent2">
                <a:lumMod val="75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k/2</a:t>
              </a:r>
            </a:p>
          </p:txBody>
        </p:sp>
        <p:cxnSp>
          <p:nvCxnSpPr>
            <p:cNvPr id="57" name="Straight Connector 56"/>
            <p:cNvCxnSpPr>
              <a:endCxn id="54" idx="4"/>
            </p:cNvCxnSpPr>
            <p:nvPr/>
          </p:nvCxnSpPr>
          <p:spPr>
            <a:xfrm flipV="1">
              <a:off x="6750385" y="1774928"/>
              <a:ext cx="814542" cy="40018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a:endCxn id="54" idx="4"/>
            </p:cNvCxnSpPr>
            <p:nvPr/>
          </p:nvCxnSpPr>
          <p:spPr>
            <a:xfrm flipH="1" flipV="1">
              <a:off x="7564927" y="1774928"/>
              <a:ext cx="731833" cy="40018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2" name="TextBox 61"/>
          <p:cNvSpPr txBox="1"/>
          <p:nvPr/>
        </p:nvSpPr>
        <p:spPr>
          <a:xfrm>
            <a:off x="6476269" y="1778395"/>
            <a:ext cx="964202" cy="584775"/>
          </a:xfrm>
          <a:prstGeom prst="rect">
            <a:avLst/>
          </a:prstGeom>
          <a:noFill/>
        </p:spPr>
        <p:txBody>
          <a:bodyPr wrap="square" rtlCol="0">
            <a:spAutoFit/>
          </a:bodyPr>
          <a:lstStyle/>
          <a:p>
            <a:r>
              <a:rPr lang="en-US" sz="3200" dirty="0"/>
              <a:t>k/2</a:t>
            </a:r>
          </a:p>
        </p:txBody>
      </p:sp>
      <p:sp>
        <p:nvSpPr>
          <p:cNvPr id="63" name="TextBox 62"/>
          <p:cNvSpPr txBox="1"/>
          <p:nvPr/>
        </p:nvSpPr>
        <p:spPr>
          <a:xfrm>
            <a:off x="1622795" y="1820160"/>
            <a:ext cx="964202" cy="584775"/>
          </a:xfrm>
          <a:prstGeom prst="rect">
            <a:avLst/>
          </a:prstGeom>
          <a:noFill/>
        </p:spPr>
        <p:txBody>
          <a:bodyPr wrap="square" rtlCol="0">
            <a:spAutoFit/>
          </a:bodyPr>
          <a:lstStyle/>
          <a:p>
            <a:r>
              <a:rPr lang="en-US" sz="3200" dirty="0"/>
              <a:t>k/2</a:t>
            </a:r>
          </a:p>
        </p:txBody>
      </p:sp>
      <p:sp>
        <p:nvSpPr>
          <p:cNvPr id="64" name="TextBox 63"/>
          <p:cNvSpPr txBox="1"/>
          <p:nvPr/>
        </p:nvSpPr>
        <p:spPr>
          <a:xfrm>
            <a:off x="4476520" y="5573960"/>
            <a:ext cx="964202" cy="584775"/>
          </a:xfrm>
          <a:prstGeom prst="rect">
            <a:avLst/>
          </a:prstGeom>
          <a:noFill/>
        </p:spPr>
        <p:txBody>
          <a:bodyPr wrap="square" rtlCol="0">
            <a:spAutoFit/>
          </a:bodyPr>
          <a:lstStyle/>
          <a:p>
            <a:r>
              <a:rPr lang="en-US" sz="3200"/>
              <a:t>k</a:t>
            </a:r>
            <a:endParaRPr lang="en-US" sz="3200" dirty="0"/>
          </a:p>
        </p:txBody>
      </p:sp>
      <p:sp>
        <p:nvSpPr>
          <p:cNvPr id="65" name="Right Brace 64"/>
          <p:cNvSpPr/>
          <p:nvPr/>
        </p:nvSpPr>
        <p:spPr>
          <a:xfrm rot="16200000">
            <a:off x="6686399" y="1070498"/>
            <a:ext cx="471352" cy="2913020"/>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6" name="Right Brace 65"/>
          <p:cNvSpPr/>
          <p:nvPr/>
        </p:nvSpPr>
        <p:spPr>
          <a:xfrm rot="16200000">
            <a:off x="1858815" y="1142336"/>
            <a:ext cx="471352" cy="2913020"/>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7" name="Right Brace 66"/>
          <p:cNvSpPr/>
          <p:nvPr/>
        </p:nvSpPr>
        <p:spPr>
          <a:xfrm rot="16200000" flipH="1">
            <a:off x="4356373" y="2510718"/>
            <a:ext cx="519646" cy="5765425"/>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9" name="TextBox 13">
            <a:extLst>
              <a:ext uri="{FF2B5EF4-FFF2-40B4-BE49-F238E27FC236}">
                <a16:creationId xmlns:a16="http://schemas.microsoft.com/office/drawing/2014/main" id="{E8BDC596-87DF-8944-8383-15F38CEF8F43}"/>
              </a:ext>
            </a:extLst>
          </p:cNvPr>
          <p:cNvSpPr txBox="1"/>
          <p:nvPr/>
        </p:nvSpPr>
        <p:spPr>
          <a:xfrm>
            <a:off x="431940" y="6163242"/>
            <a:ext cx="8280119" cy="461665"/>
          </a:xfrm>
          <a:prstGeom prst="rect">
            <a:avLst/>
          </a:prstGeom>
          <a:noFill/>
        </p:spPr>
        <p:txBody>
          <a:bodyPr wrap="square" rtlCol="0">
            <a:spAutoFit/>
          </a:bodyPr>
          <a:lstStyle/>
          <a:p>
            <a:r>
              <a:rPr lang="en-US" sz="2400" dirty="0">
                <a:solidFill>
                  <a:schemeClr val="accent3"/>
                </a:solidFill>
              </a:rPr>
              <a:t>Answer: It takes time O(k), since we just walk across the list once.</a:t>
            </a:r>
          </a:p>
        </p:txBody>
      </p:sp>
    </p:spTree>
    <p:extLst>
      <p:ext uri="{BB962C8B-B14F-4D97-AF65-F5344CB8AC3E}">
        <p14:creationId xmlns:p14="http://schemas.microsoft.com/office/powerpoint/2010/main" val="99731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emph" presetSubtype="0" repeatCount="3000" fill="hold" grpId="3" nodeType="clickEffect">
                                  <p:stCondLst>
                                    <p:cond delay="0"/>
                                  </p:stCondLst>
                                  <p:childTnLst>
                                    <p:anim calcmode="discrete" valueType="str">
                                      <p:cBhvr>
                                        <p:cTn id="6" dur="500" fill="hold"/>
                                        <p:tgtEl>
                                          <p:spTgt spid="48"/>
                                        </p:tgtEl>
                                        <p:attrNameLst>
                                          <p:attrName>style.visibility</p:attrName>
                                        </p:attrNameLst>
                                      </p:cBhvr>
                                      <p:tavLst>
                                        <p:tav tm="0">
                                          <p:val>
                                            <p:strVal val="hidden"/>
                                          </p:val>
                                        </p:tav>
                                        <p:tav tm="50000">
                                          <p:val>
                                            <p:strVal val="visible"/>
                                          </p:val>
                                        </p:tav>
                                      </p:tavLst>
                                    </p:anim>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9">
                                            <p:bg/>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9">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9">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42" presetClass="path" presetSubtype="0" accel="50000" decel="50000" fill="hold" grpId="0" nodeType="clickEffect">
                                  <p:stCondLst>
                                    <p:cond delay="0"/>
                                  </p:stCondLst>
                                  <p:childTnLst>
                                    <p:animMotion origin="layout" path="M 8.33333E-7 -3.7037E-7 L 0.07483 0.00301 " pathEditMode="relative" rAng="0" ptsTypes="AA">
                                      <p:cBhvr>
                                        <p:cTn id="18" dur="1000" fill="hold"/>
                                        <p:tgtEl>
                                          <p:spTgt spid="48"/>
                                        </p:tgtEl>
                                        <p:attrNameLst>
                                          <p:attrName>ppt_x</p:attrName>
                                          <p:attrName>ppt_y</p:attrName>
                                        </p:attrNameLst>
                                      </p:cBhvr>
                                      <p:rCtr x="3733" y="139"/>
                                    </p:animMotion>
                                  </p:childTnLst>
                                </p:cTn>
                              </p:par>
                            </p:childTnLst>
                          </p:cTn>
                        </p:par>
                      </p:childTnLst>
                    </p:cTn>
                  </p:par>
                  <p:par>
                    <p:cTn id="19" fill="hold">
                      <p:stCondLst>
                        <p:cond delay="indefinite"/>
                      </p:stCondLst>
                      <p:childTnLst>
                        <p:par>
                          <p:cTn id="20" fill="hold">
                            <p:stCondLst>
                              <p:cond delay="0"/>
                            </p:stCondLst>
                            <p:childTnLst>
                              <p:par>
                                <p:cTn id="21" presetID="35" presetClass="emph" presetSubtype="0" repeatCount="3000" fill="hold" grpId="4" nodeType="clickEffect">
                                  <p:stCondLst>
                                    <p:cond delay="0"/>
                                  </p:stCondLst>
                                  <p:childTnLst>
                                    <p:anim calcmode="discrete" valueType="str">
                                      <p:cBhvr>
                                        <p:cTn id="22" dur="500" fill="hold"/>
                                        <p:tgtEl>
                                          <p:spTgt spid="48"/>
                                        </p:tgtEl>
                                        <p:attrNameLst>
                                          <p:attrName>style.visibility</p:attrName>
                                        </p:attrNameLst>
                                      </p:cBhvr>
                                      <p:tavLst>
                                        <p:tav tm="0">
                                          <p:val>
                                            <p:strVal val="hidden"/>
                                          </p:val>
                                        </p:tav>
                                        <p:tav tm="50000">
                                          <p:val>
                                            <p:strVal val="visible"/>
                                          </p:val>
                                        </p:tav>
                                      </p:tavLst>
                                    </p:anim>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42" presetClass="path" presetSubtype="0" accel="50000" decel="50000" fill="hold" grpId="1" nodeType="clickEffect">
                                  <p:stCondLst>
                                    <p:cond delay="0"/>
                                  </p:stCondLst>
                                  <p:childTnLst>
                                    <p:animMotion origin="layout" path="M 0.07483 0.00301 L 0.14705 0.00301 " pathEditMode="relative" rAng="0" ptsTypes="AA">
                                      <p:cBhvr>
                                        <p:cTn id="30" dur="1000" fill="hold"/>
                                        <p:tgtEl>
                                          <p:spTgt spid="48"/>
                                        </p:tgtEl>
                                        <p:attrNameLst>
                                          <p:attrName>ppt_x</p:attrName>
                                          <p:attrName>ppt_y</p:attrName>
                                        </p:attrNameLst>
                                      </p:cBhvr>
                                      <p:rCtr x="3611" y="0"/>
                                    </p:animMotion>
                                  </p:childTnLst>
                                </p:cTn>
                              </p:par>
                            </p:childTnLst>
                          </p:cTn>
                        </p:par>
                      </p:childTnLst>
                    </p:cTn>
                  </p:par>
                  <p:par>
                    <p:cTn id="31" fill="hold">
                      <p:stCondLst>
                        <p:cond delay="indefinite"/>
                      </p:stCondLst>
                      <p:childTnLst>
                        <p:par>
                          <p:cTn id="32" fill="hold">
                            <p:stCondLst>
                              <p:cond delay="0"/>
                            </p:stCondLst>
                            <p:childTnLst>
                              <p:par>
                                <p:cTn id="33" presetID="35" presetClass="emph" presetSubtype="0" repeatCount="3000" fill="hold" grpId="3" nodeType="clickEffect">
                                  <p:stCondLst>
                                    <p:cond delay="0"/>
                                  </p:stCondLst>
                                  <p:childTnLst>
                                    <p:anim calcmode="discrete" valueType="str">
                                      <p:cBhvr>
                                        <p:cTn id="34" dur="500" fill="hold"/>
                                        <p:tgtEl>
                                          <p:spTgt spid="47"/>
                                        </p:tgtEl>
                                        <p:attrNameLst>
                                          <p:attrName>style.visibility</p:attrName>
                                        </p:attrNameLst>
                                      </p:cBhvr>
                                      <p:tavLst>
                                        <p:tav tm="0">
                                          <p:val>
                                            <p:strVal val="hidden"/>
                                          </p:val>
                                        </p:tav>
                                        <p:tav tm="50000">
                                          <p:val>
                                            <p:strVal val="visible"/>
                                          </p:val>
                                        </p:tav>
                                      </p:tavLst>
                                    </p:anim>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42" presetClass="path" presetSubtype="0" accel="50000" decel="50000" fill="hold" grpId="0" nodeType="clickEffect">
                                  <p:stCondLst>
                                    <p:cond delay="0"/>
                                  </p:stCondLst>
                                  <p:childTnLst>
                                    <p:animMotion origin="layout" path="M 4.16667E-6 -3.7037E-7 L 0.08211 0.01042 " pathEditMode="relative" rAng="0" ptsTypes="AA">
                                      <p:cBhvr>
                                        <p:cTn id="42" dur="500" fill="hold"/>
                                        <p:tgtEl>
                                          <p:spTgt spid="47"/>
                                        </p:tgtEl>
                                        <p:attrNameLst>
                                          <p:attrName>ppt_x</p:attrName>
                                          <p:attrName>ppt_y</p:attrName>
                                        </p:attrNameLst>
                                      </p:cBhvr>
                                      <p:rCtr x="4097" y="509"/>
                                    </p:animMotion>
                                  </p:childTnLst>
                                </p:cTn>
                              </p:par>
                            </p:childTnLst>
                          </p:cTn>
                        </p:par>
                      </p:childTnLst>
                    </p:cTn>
                  </p:par>
                  <p:par>
                    <p:cTn id="43" fill="hold">
                      <p:stCondLst>
                        <p:cond delay="indefinite"/>
                      </p:stCondLst>
                      <p:childTnLst>
                        <p:par>
                          <p:cTn id="44" fill="hold">
                            <p:stCondLst>
                              <p:cond delay="0"/>
                            </p:stCondLst>
                            <p:childTnLst>
                              <p:par>
                                <p:cTn id="45" presetID="35" presetClass="emph" presetSubtype="0" repeatCount="3000" fill="hold" grpId="4" nodeType="clickEffect">
                                  <p:stCondLst>
                                    <p:cond delay="0"/>
                                  </p:stCondLst>
                                  <p:childTnLst>
                                    <p:anim calcmode="discrete" valueType="str">
                                      <p:cBhvr>
                                        <p:cTn id="46" dur="500" fill="hold"/>
                                        <p:tgtEl>
                                          <p:spTgt spid="47"/>
                                        </p:tgtEl>
                                        <p:attrNameLst>
                                          <p:attrName>style.visibility</p:attrName>
                                        </p:attrNameLst>
                                      </p:cBhvr>
                                      <p:tavLst>
                                        <p:tav tm="0">
                                          <p:val>
                                            <p:strVal val="hidden"/>
                                          </p:val>
                                        </p:tav>
                                        <p:tav tm="50000">
                                          <p:val>
                                            <p:strVal val="visible"/>
                                          </p:val>
                                        </p:tav>
                                      </p:tavLst>
                                    </p:anim>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4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42" presetClass="path" presetSubtype="0" accel="50000" decel="50000" fill="hold" grpId="1" nodeType="clickEffect">
                                  <p:stCondLst>
                                    <p:cond delay="0"/>
                                  </p:stCondLst>
                                  <p:childTnLst>
                                    <p:animMotion origin="layout" path="M 0.08211 0.01042 L 0.1592 0.01042 " pathEditMode="relative" rAng="0" ptsTypes="AA">
                                      <p:cBhvr>
                                        <p:cTn id="54" dur="500" fill="hold"/>
                                        <p:tgtEl>
                                          <p:spTgt spid="47"/>
                                        </p:tgtEl>
                                        <p:attrNameLst>
                                          <p:attrName>ppt_x</p:attrName>
                                          <p:attrName>ppt_y</p:attrName>
                                        </p:attrNameLst>
                                      </p:cBhvr>
                                      <p:rCtr x="3854" y="0"/>
                                    </p:animMotion>
                                  </p:childTnLst>
                                </p:cTn>
                              </p:par>
                            </p:childTnLst>
                          </p:cTn>
                        </p:par>
                      </p:childTnLst>
                    </p:cTn>
                  </p:par>
                  <p:par>
                    <p:cTn id="55" fill="hold">
                      <p:stCondLst>
                        <p:cond delay="indefinite"/>
                      </p:stCondLst>
                      <p:childTnLst>
                        <p:par>
                          <p:cTn id="56" fill="hold">
                            <p:stCondLst>
                              <p:cond delay="0"/>
                            </p:stCondLst>
                            <p:childTnLst>
                              <p:par>
                                <p:cTn id="57" presetID="35" presetClass="emph" presetSubtype="0" repeatCount="3000" fill="hold" grpId="5" nodeType="clickEffect">
                                  <p:stCondLst>
                                    <p:cond delay="0"/>
                                  </p:stCondLst>
                                  <p:childTnLst>
                                    <p:anim calcmode="discrete" valueType="str">
                                      <p:cBhvr>
                                        <p:cTn id="58" dur="500" fill="hold"/>
                                        <p:tgtEl>
                                          <p:spTgt spid="48"/>
                                        </p:tgtEl>
                                        <p:attrNameLst>
                                          <p:attrName>style.visibility</p:attrName>
                                        </p:attrNameLst>
                                      </p:cBhvr>
                                      <p:tavLst>
                                        <p:tav tm="0">
                                          <p:val>
                                            <p:strVal val="hidden"/>
                                          </p:val>
                                        </p:tav>
                                        <p:tav tm="50000">
                                          <p:val>
                                            <p:strVal val="visible"/>
                                          </p:val>
                                        </p:tav>
                                      </p:tavLst>
                                    </p:anim>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43"/>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42" presetClass="path" presetSubtype="0" accel="50000" decel="50000" fill="hold" grpId="2" nodeType="clickEffect">
                                  <p:stCondLst>
                                    <p:cond delay="0"/>
                                  </p:stCondLst>
                                  <p:childTnLst>
                                    <p:animMotion origin="layout" path="M 0.14705 0.00301 L 0.2276 0.00301 " pathEditMode="relative" rAng="0" ptsTypes="AA">
                                      <p:cBhvr>
                                        <p:cTn id="66" dur="500" fill="hold"/>
                                        <p:tgtEl>
                                          <p:spTgt spid="48"/>
                                        </p:tgtEl>
                                        <p:attrNameLst>
                                          <p:attrName>ppt_x</p:attrName>
                                          <p:attrName>ppt_y</p:attrName>
                                        </p:attrNameLst>
                                      </p:cBhvr>
                                      <p:rCtr x="4028" y="0"/>
                                    </p:animMotion>
                                  </p:childTnLst>
                                </p:cTn>
                              </p:par>
                            </p:childTnLst>
                          </p:cTn>
                        </p:par>
                      </p:childTnLst>
                    </p:cTn>
                  </p:par>
                  <p:par>
                    <p:cTn id="67" fill="hold">
                      <p:stCondLst>
                        <p:cond delay="indefinite"/>
                      </p:stCondLst>
                      <p:childTnLst>
                        <p:par>
                          <p:cTn id="68" fill="hold">
                            <p:stCondLst>
                              <p:cond delay="0"/>
                            </p:stCondLst>
                            <p:childTnLst>
                              <p:par>
                                <p:cTn id="69" presetID="35" presetClass="emph" presetSubtype="0" repeatCount="3000" fill="hold" grpId="5" nodeType="clickEffect">
                                  <p:stCondLst>
                                    <p:cond delay="0"/>
                                  </p:stCondLst>
                                  <p:childTnLst>
                                    <p:anim calcmode="discrete" valueType="str">
                                      <p:cBhvr>
                                        <p:cTn id="70" dur="500" fill="hold"/>
                                        <p:tgtEl>
                                          <p:spTgt spid="47"/>
                                        </p:tgtEl>
                                        <p:attrNameLst>
                                          <p:attrName>style.visibility</p:attrName>
                                        </p:attrNameLst>
                                      </p:cBhvr>
                                      <p:tavLst>
                                        <p:tav tm="0">
                                          <p:val>
                                            <p:strVal val="hidden"/>
                                          </p:val>
                                        </p:tav>
                                        <p:tav tm="50000">
                                          <p:val>
                                            <p:strVal val="visible"/>
                                          </p:val>
                                        </p:tav>
                                      </p:tavLst>
                                    </p:anim>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44"/>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42" presetClass="path" presetSubtype="0" accel="50000" decel="50000" fill="hold" grpId="2" nodeType="clickEffect">
                                  <p:stCondLst>
                                    <p:cond delay="0"/>
                                  </p:stCondLst>
                                  <p:childTnLst>
                                    <p:animMotion origin="layout" path="M 0.1592 0.01042 L 0.23906 0.01042 " pathEditMode="relative" rAng="0" ptsTypes="AA">
                                      <p:cBhvr>
                                        <p:cTn id="78" dur="500" fill="hold"/>
                                        <p:tgtEl>
                                          <p:spTgt spid="47"/>
                                        </p:tgtEl>
                                        <p:attrNameLst>
                                          <p:attrName>ppt_x</p:attrName>
                                          <p:attrName>ppt_y</p:attrName>
                                        </p:attrNameLst>
                                      </p:cBhvr>
                                      <p:rCtr x="3993" y="0"/>
                                    </p:animMotion>
                                  </p:childTnLst>
                                </p:cTn>
                              </p:par>
                            </p:childTnLst>
                          </p:cTn>
                        </p:par>
                      </p:childTnLst>
                    </p:cTn>
                  </p:par>
                  <p:par>
                    <p:cTn id="79" fill="hold">
                      <p:stCondLst>
                        <p:cond delay="indefinite"/>
                      </p:stCondLst>
                      <p:childTnLst>
                        <p:par>
                          <p:cTn id="80" fill="hold">
                            <p:stCondLst>
                              <p:cond delay="0"/>
                            </p:stCondLst>
                            <p:childTnLst>
                              <p:par>
                                <p:cTn id="81" presetID="35" presetClass="emph" presetSubtype="0" repeatCount="3000" fill="hold" grpId="6" nodeType="clickEffect">
                                  <p:stCondLst>
                                    <p:cond delay="0"/>
                                  </p:stCondLst>
                                  <p:childTnLst>
                                    <p:anim calcmode="discrete" valueType="str">
                                      <p:cBhvr>
                                        <p:cTn id="82" dur="500" fill="hold"/>
                                        <p:tgtEl>
                                          <p:spTgt spid="48"/>
                                        </p:tgtEl>
                                        <p:attrNameLst>
                                          <p:attrName>style.visibility</p:attrName>
                                        </p:attrNameLst>
                                      </p:cBhvr>
                                      <p:tavLst>
                                        <p:tav tm="0">
                                          <p:val>
                                            <p:strVal val="hidden"/>
                                          </p:val>
                                        </p:tav>
                                        <p:tav tm="50000">
                                          <p:val>
                                            <p:strVal val="visible"/>
                                          </p:val>
                                        </p:tav>
                                      </p:tavLst>
                                    </p:anim>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45"/>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35" presetClass="emph" presetSubtype="0" repeatCount="3000" fill="hold" grpId="6" nodeType="clickEffect">
                                  <p:stCondLst>
                                    <p:cond delay="0"/>
                                  </p:stCondLst>
                                  <p:childTnLst>
                                    <p:anim calcmode="discrete" valueType="str">
                                      <p:cBhvr>
                                        <p:cTn id="90" dur="500" fill="hold"/>
                                        <p:tgtEl>
                                          <p:spTgt spid="47"/>
                                        </p:tgtEl>
                                        <p:attrNameLst>
                                          <p:attrName>style.visibility</p:attrName>
                                        </p:attrNameLst>
                                      </p:cBhvr>
                                      <p:tavLst>
                                        <p:tav tm="0">
                                          <p:val>
                                            <p:strVal val="hidden"/>
                                          </p:val>
                                        </p:tav>
                                        <p:tav tm="50000">
                                          <p:val>
                                            <p:strVal val="visible"/>
                                          </p:val>
                                        </p:tav>
                                      </p:tavLst>
                                    </p:anim>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46"/>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grpId="0" nodeType="clickEffect">
                                  <p:stCondLst>
                                    <p:cond delay="0"/>
                                  </p:stCondLst>
                                  <p:childTnLst>
                                    <p:set>
                                      <p:cBhvr>
                                        <p:cTn id="98"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build="allAtOnce" animBg="1"/>
      <p:bldP spid="40" grpId="0" animBg="1"/>
      <p:bldP spid="41" grpId="0" animBg="1"/>
      <p:bldP spid="42" grpId="0" animBg="1"/>
      <p:bldP spid="43" grpId="0" animBg="1"/>
      <p:bldP spid="44" grpId="0" animBg="1"/>
      <p:bldP spid="45" grpId="0" animBg="1"/>
      <p:bldP spid="46" grpId="0" animBg="1"/>
      <p:bldP spid="47" grpId="0" animBg="1"/>
      <p:bldP spid="47" grpId="1" animBg="1"/>
      <p:bldP spid="47" grpId="2" animBg="1"/>
      <p:bldP spid="47" grpId="3" animBg="1"/>
      <p:bldP spid="47" grpId="4" animBg="1"/>
      <p:bldP spid="47" grpId="5" animBg="1"/>
      <p:bldP spid="47" grpId="6" animBg="1"/>
      <p:bldP spid="48" grpId="0" animBg="1"/>
      <p:bldP spid="48" grpId="1" animBg="1"/>
      <p:bldP spid="48" grpId="2" animBg="1"/>
      <p:bldP spid="48" grpId="3" animBg="1"/>
      <p:bldP spid="48" grpId="4" animBg="1"/>
      <p:bldP spid="48" grpId="5" animBg="1"/>
      <p:bldP spid="48" grpId="6" animBg="1"/>
      <p:bldP spid="49"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6176" y="206343"/>
            <a:ext cx="3273694" cy="700703"/>
          </a:xfrm>
        </p:spPr>
        <p:txBody>
          <a:bodyPr>
            <a:normAutofit/>
          </a:bodyPr>
          <a:lstStyle/>
          <a:p>
            <a:r>
              <a:rPr lang="en-US" sz="2800" dirty="0"/>
              <a:t>Recursion tree</a:t>
            </a:r>
          </a:p>
        </p:txBody>
      </p:sp>
      <p:sp>
        <p:nvSpPr>
          <p:cNvPr id="5" name="Oval 4"/>
          <p:cNvSpPr/>
          <p:nvPr/>
        </p:nvSpPr>
        <p:spPr>
          <a:xfrm>
            <a:off x="1207194" y="1276378"/>
            <a:ext cx="1590671" cy="70614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Size n</a:t>
            </a:r>
          </a:p>
        </p:txBody>
      </p:sp>
      <p:sp>
        <p:nvSpPr>
          <p:cNvPr id="8" name="Oval 7"/>
          <p:cNvSpPr/>
          <p:nvPr/>
        </p:nvSpPr>
        <p:spPr>
          <a:xfrm>
            <a:off x="2196946" y="2197932"/>
            <a:ext cx="1249790" cy="494290"/>
          </a:xfrm>
          <a:prstGeom prst="ellipse">
            <a:avLst/>
          </a:prstGeom>
          <a:solidFill>
            <a:schemeClr val="accent4"/>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n/2</a:t>
            </a:r>
            <a:endParaRPr lang="en-US" dirty="0"/>
          </a:p>
        </p:txBody>
      </p:sp>
      <p:sp>
        <p:nvSpPr>
          <p:cNvPr id="9" name="Oval 8"/>
          <p:cNvSpPr/>
          <p:nvPr/>
        </p:nvSpPr>
        <p:spPr>
          <a:xfrm>
            <a:off x="683636" y="2197932"/>
            <a:ext cx="1133899" cy="478086"/>
          </a:xfrm>
          <a:prstGeom prst="ellipse">
            <a:avLst/>
          </a:prstGeom>
          <a:solidFill>
            <a:schemeClr val="accent4"/>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n/2</a:t>
            </a:r>
          </a:p>
        </p:txBody>
      </p:sp>
      <p:sp>
        <p:nvSpPr>
          <p:cNvPr id="11" name="Oval 10"/>
          <p:cNvSpPr/>
          <p:nvPr/>
        </p:nvSpPr>
        <p:spPr>
          <a:xfrm>
            <a:off x="3141935" y="2952695"/>
            <a:ext cx="796640" cy="565757"/>
          </a:xfrm>
          <a:prstGeom prst="ellipse">
            <a:avLst/>
          </a:prstGeom>
          <a:solidFill>
            <a:srgbClr val="555B9A"/>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n/4</a:t>
            </a:r>
            <a:endParaRPr lang="en-US" dirty="0"/>
          </a:p>
        </p:txBody>
      </p:sp>
      <p:sp>
        <p:nvSpPr>
          <p:cNvPr id="18" name="Oval 17"/>
          <p:cNvSpPr/>
          <p:nvPr/>
        </p:nvSpPr>
        <p:spPr>
          <a:xfrm>
            <a:off x="3470236" y="5909159"/>
            <a:ext cx="304801" cy="248946"/>
          </a:xfrm>
          <a:prstGeom prst="ellipse">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19" name="Oval 18"/>
          <p:cNvSpPr/>
          <p:nvPr/>
        </p:nvSpPr>
        <p:spPr>
          <a:xfrm>
            <a:off x="3082301" y="6116542"/>
            <a:ext cx="304801" cy="248946"/>
          </a:xfrm>
          <a:prstGeom prst="ellipse">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0" name="Oval 19"/>
          <p:cNvSpPr/>
          <p:nvPr/>
        </p:nvSpPr>
        <p:spPr>
          <a:xfrm>
            <a:off x="2743615" y="5909159"/>
            <a:ext cx="304801" cy="248946"/>
          </a:xfrm>
          <a:prstGeom prst="ellipse">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1" name="Oval 20"/>
          <p:cNvSpPr/>
          <p:nvPr/>
        </p:nvSpPr>
        <p:spPr>
          <a:xfrm>
            <a:off x="2334910" y="6116542"/>
            <a:ext cx="304801" cy="248946"/>
          </a:xfrm>
          <a:prstGeom prst="ellipse">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2" name="Oval 21"/>
          <p:cNvSpPr/>
          <p:nvPr/>
        </p:nvSpPr>
        <p:spPr>
          <a:xfrm>
            <a:off x="1928371" y="5931306"/>
            <a:ext cx="304801" cy="248946"/>
          </a:xfrm>
          <a:prstGeom prst="ellipse">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3" name="Oval 22"/>
          <p:cNvSpPr/>
          <p:nvPr/>
        </p:nvSpPr>
        <p:spPr>
          <a:xfrm>
            <a:off x="1512734" y="6116542"/>
            <a:ext cx="304801" cy="248946"/>
          </a:xfrm>
          <a:prstGeom prst="ellipse">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4" name="Oval 23"/>
          <p:cNvSpPr/>
          <p:nvPr/>
        </p:nvSpPr>
        <p:spPr>
          <a:xfrm>
            <a:off x="1097097" y="5931306"/>
            <a:ext cx="304801" cy="248946"/>
          </a:xfrm>
          <a:prstGeom prst="ellipse">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5" name="Oval 24"/>
          <p:cNvSpPr/>
          <p:nvPr/>
        </p:nvSpPr>
        <p:spPr>
          <a:xfrm>
            <a:off x="683636" y="6075195"/>
            <a:ext cx="304801" cy="248946"/>
          </a:xfrm>
          <a:prstGeom prst="ellipse">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6" name="Oval 25"/>
          <p:cNvSpPr/>
          <p:nvPr/>
        </p:nvSpPr>
        <p:spPr>
          <a:xfrm>
            <a:off x="296988" y="5881235"/>
            <a:ext cx="304801" cy="248946"/>
          </a:xfrm>
          <a:prstGeom prst="ellipse">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8" name="Oval 27"/>
          <p:cNvSpPr/>
          <p:nvPr/>
        </p:nvSpPr>
        <p:spPr>
          <a:xfrm>
            <a:off x="-38530" y="6055773"/>
            <a:ext cx="304801" cy="248946"/>
          </a:xfrm>
          <a:prstGeom prst="ellipse">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32" name="TextBox 31"/>
          <p:cNvSpPr txBox="1"/>
          <p:nvPr/>
        </p:nvSpPr>
        <p:spPr>
          <a:xfrm>
            <a:off x="64013" y="6324141"/>
            <a:ext cx="1075551" cy="461665"/>
          </a:xfrm>
          <a:prstGeom prst="rect">
            <a:avLst/>
          </a:prstGeom>
          <a:noFill/>
        </p:spPr>
        <p:txBody>
          <a:bodyPr wrap="none" rtlCol="0">
            <a:spAutoFit/>
          </a:bodyPr>
          <a:lstStyle/>
          <a:p>
            <a:r>
              <a:rPr lang="en-US" sz="2400" dirty="0"/>
              <a:t>(Size 1)</a:t>
            </a:r>
          </a:p>
        </p:txBody>
      </p:sp>
      <p:sp>
        <p:nvSpPr>
          <p:cNvPr id="34" name="TextBox 33"/>
          <p:cNvSpPr txBox="1"/>
          <p:nvPr/>
        </p:nvSpPr>
        <p:spPr>
          <a:xfrm>
            <a:off x="1877170" y="4939726"/>
            <a:ext cx="517375" cy="707886"/>
          </a:xfrm>
          <a:prstGeom prst="rect">
            <a:avLst/>
          </a:prstGeom>
          <a:noFill/>
        </p:spPr>
        <p:txBody>
          <a:bodyPr wrap="square" rtlCol="0">
            <a:spAutoFit/>
          </a:bodyPr>
          <a:lstStyle/>
          <a:p>
            <a:r>
              <a:rPr lang="mr-IN" sz="4000" dirty="0"/>
              <a:t>…</a:t>
            </a:r>
            <a:endParaRPr lang="en-US" sz="4000" dirty="0"/>
          </a:p>
        </p:txBody>
      </p:sp>
      <p:sp>
        <p:nvSpPr>
          <p:cNvPr id="35" name="Oval 34"/>
          <p:cNvSpPr/>
          <p:nvPr/>
        </p:nvSpPr>
        <p:spPr>
          <a:xfrm>
            <a:off x="2076222" y="2985170"/>
            <a:ext cx="796640" cy="565757"/>
          </a:xfrm>
          <a:prstGeom prst="ellipse">
            <a:avLst/>
          </a:prstGeom>
          <a:solidFill>
            <a:srgbClr val="555B9A"/>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n/4</a:t>
            </a:r>
            <a:endParaRPr lang="en-US" dirty="0"/>
          </a:p>
        </p:txBody>
      </p:sp>
      <p:sp>
        <p:nvSpPr>
          <p:cNvPr id="36" name="Oval 35"/>
          <p:cNvSpPr/>
          <p:nvPr/>
        </p:nvSpPr>
        <p:spPr>
          <a:xfrm>
            <a:off x="988437" y="3004194"/>
            <a:ext cx="796640" cy="565757"/>
          </a:xfrm>
          <a:prstGeom prst="ellipse">
            <a:avLst/>
          </a:prstGeom>
          <a:solidFill>
            <a:srgbClr val="555B9A"/>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n/4</a:t>
            </a:r>
            <a:endParaRPr lang="en-US" dirty="0"/>
          </a:p>
        </p:txBody>
      </p:sp>
      <p:sp>
        <p:nvSpPr>
          <p:cNvPr id="37" name="Oval 36"/>
          <p:cNvSpPr/>
          <p:nvPr/>
        </p:nvSpPr>
        <p:spPr>
          <a:xfrm>
            <a:off x="-38530" y="3004194"/>
            <a:ext cx="796640" cy="565757"/>
          </a:xfrm>
          <a:prstGeom prst="ellipse">
            <a:avLst/>
          </a:prstGeom>
          <a:solidFill>
            <a:srgbClr val="555B9A"/>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n/4</a:t>
            </a:r>
            <a:endParaRPr lang="en-US" dirty="0"/>
          </a:p>
        </p:txBody>
      </p:sp>
      <p:sp>
        <p:nvSpPr>
          <p:cNvPr id="39" name="Oval 38"/>
          <p:cNvSpPr/>
          <p:nvPr/>
        </p:nvSpPr>
        <p:spPr>
          <a:xfrm>
            <a:off x="3463891" y="4477941"/>
            <a:ext cx="970753" cy="565757"/>
          </a:xfrm>
          <a:prstGeom prst="ellipse">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n/2</a:t>
            </a:r>
            <a:r>
              <a:rPr lang="en-US" baseline="30000"/>
              <a:t>t</a:t>
            </a:r>
            <a:endParaRPr lang="en-US" dirty="0"/>
          </a:p>
        </p:txBody>
      </p:sp>
      <p:sp>
        <p:nvSpPr>
          <p:cNvPr id="38" name="Oval 37"/>
          <p:cNvSpPr/>
          <p:nvPr/>
        </p:nvSpPr>
        <p:spPr>
          <a:xfrm>
            <a:off x="2679467" y="4495153"/>
            <a:ext cx="970753" cy="565757"/>
          </a:xfrm>
          <a:prstGeom prst="ellipse">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n/2</a:t>
            </a:r>
            <a:r>
              <a:rPr lang="en-US" baseline="30000"/>
              <a:t>t</a:t>
            </a:r>
            <a:endParaRPr lang="en-US" dirty="0"/>
          </a:p>
        </p:txBody>
      </p:sp>
      <p:sp>
        <p:nvSpPr>
          <p:cNvPr id="40" name="Oval 39"/>
          <p:cNvSpPr/>
          <p:nvPr/>
        </p:nvSpPr>
        <p:spPr>
          <a:xfrm>
            <a:off x="1961745" y="4495153"/>
            <a:ext cx="970753" cy="565757"/>
          </a:xfrm>
          <a:prstGeom prst="ellipse">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n/2</a:t>
            </a:r>
            <a:r>
              <a:rPr lang="en-US" baseline="30000"/>
              <a:t>t</a:t>
            </a:r>
            <a:endParaRPr lang="en-US" dirty="0"/>
          </a:p>
        </p:txBody>
      </p:sp>
      <p:sp>
        <p:nvSpPr>
          <p:cNvPr id="41" name="Oval 40"/>
          <p:cNvSpPr/>
          <p:nvPr/>
        </p:nvSpPr>
        <p:spPr>
          <a:xfrm>
            <a:off x="1234438" y="4497132"/>
            <a:ext cx="970753" cy="565757"/>
          </a:xfrm>
          <a:prstGeom prst="ellipse">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n/2</a:t>
            </a:r>
            <a:r>
              <a:rPr lang="en-US" baseline="30000"/>
              <a:t>t</a:t>
            </a:r>
            <a:endParaRPr lang="en-US" dirty="0"/>
          </a:p>
        </p:txBody>
      </p:sp>
      <p:sp>
        <p:nvSpPr>
          <p:cNvPr id="42" name="Oval 41"/>
          <p:cNvSpPr/>
          <p:nvPr/>
        </p:nvSpPr>
        <p:spPr>
          <a:xfrm>
            <a:off x="459001" y="4516087"/>
            <a:ext cx="970753" cy="565757"/>
          </a:xfrm>
          <a:prstGeom prst="ellipse">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n/2</a:t>
            </a:r>
            <a:r>
              <a:rPr lang="en-US" baseline="30000"/>
              <a:t>t</a:t>
            </a:r>
            <a:endParaRPr lang="en-US" dirty="0"/>
          </a:p>
        </p:txBody>
      </p:sp>
      <p:sp>
        <p:nvSpPr>
          <p:cNvPr id="43" name="Oval 42"/>
          <p:cNvSpPr/>
          <p:nvPr/>
        </p:nvSpPr>
        <p:spPr>
          <a:xfrm>
            <a:off x="-246154" y="4543416"/>
            <a:ext cx="970753" cy="565757"/>
          </a:xfrm>
          <a:prstGeom prst="ellipse">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n/2</a:t>
            </a:r>
            <a:r>
              <a:rPr lang="en-US" baseline="30000"/>
              <a:t>t</a:t>
            </a:r>
            <a:endParaRPr lang="en-US" dirty="0"/>
          </a:p>
        </p:txBody>
      </p:sp>
      <p:sp>
        <p:nvSpPr>
          <p:cNvPr id="45" name="TextBox 44"/>
          <p:cNvSpPr txBox="1"/>
          <p:nvPr/>
        </p:nvSpPr>
        <p:spPr>
          <a:xfrm>
            <a:off x="1731393" y="3362716"/>
            <a:ext cx="517375" cy="707886"/>
          </a:xfrm>
          <a:prstGeom prst="rect">
            <a:avLst/>
          </a:prstGeom>
          <a:noFill/>
        </p:spPr>
        <p:txBody>
          <a:bodyPr wrap="square" rtlCol="0">
            <a:spAutoFit/>
          </a:bodyPr>
          <a:lstStyle/>
          <a:p>
            <a:r>
              <a:rPr lang="mr-IN" sz="4000" dirty="0"/>
              <a:t>…</a:t>
            </a:r>
            <a:endParaRPr lang="en-US" sz="4000" dirty="0"/>
          </a:p>
        </p:txBody>
      </p:sp>
      <p:grpSp>
        <p:nvGrpSpPr>
          <p:cNvPr id="75" name="Group 74">
            <a:extLst>
              <a:ext uri="{FF2B5EF4-FFF2-40B4-BE49-F238E27FC236}">
                <a16:creationId xmlns:a16="http://schemas.microsoft.com/office/drawing/2014/main" id="{BE906E08-16F8-6448-8426-EEF70F8050F1}"/>
              </a:ext>
            </a:extLst>
          </p:cNvPr>
          <p:cNvGrpSpPr/>
          <p:nvPr/>
        </p:nvGrpSpPr>
        <p:grpSpPr>
          <a:xfrm>
            <a:off x="6493557" y="5369621"/>
            <a:ext cx="2089558" cy="1272173"/>
            <a:chOff x="6278201" y="959242"/>
            <a:chExt cx="2490742" cy="1890207"/>
          </a:xfrm>
        </p:grpSpPr>
        <p:sp>
          <p:nvSpPr>
            <p:cNvPr id="76" name="Oval 75">
              <a:extLst>
                <a:ext uri="{FF2B5EF4-FFF2-40B4-BE49-F238E27FC236}">
                  <a16:creationId xmlns:a16="http://schemas.microsoft.com/office/drawing/2014/main" id="{88A407DE-4549-1F4A-8DEB-1D64710D088E}"/>
                </a:ext>
              </a:extLst>
            </p:cNvPr>
            <p:cNvSpPr/>
            <p:nvPr/>
          </p:nvSpPr>
          <p:spPr>
            <a:xfrm>
              <a:off x="6887130" y="959242"/>
              <a:ext cx="1355594" cy="815686"/>
            </a:xfrm>
            <a:prstGeom prst="ellipse">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k</a:t>
              </a:r>
            </a:p>
          </p:txBody>
        </p:sp>
        <p:sp>
          <p:nvSpPr>
            <p:cNvPr id="77" name="Oval 76">
              <a:extLst>
                <a:ext uri="{FF2B5EF4-FFF2-40B4-BE49-F238E27FC236}">
                  <a16:creationId xmlns:a16="http://schemas.microsoft.com/office/drawing/2014/main" id="{E29F92EF-5103-DB41-863C-22333C29C79B}"/>
                </a:ext>
              </a:extLst>
            </p:cNvPr>
            <p:cNvSpPr/>
            <p:nvPr/>
          </p:nvSpPr>
          <p:spPr>
            <a:xfrm>
              <a:off x="6278201" y="2175109"/>
              <a:ext cx="944367" cy="674340"/>
            </a:xfrm>
            <a:prstGeom prst="ellipse">
              <a:avLst/>
            </a:prstGeom>
            <a:solidFill>
              <a:schemeClr val="accent2">
                <a:lumMod val="75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k/2</a:t>
              </a:r>
            </a:p>
          </p:txBody>
        </p:sp>
        <p:sp>
          <p:nvSpPr>
            <p:cNvPr id="78" name="Oval 77">
              <a:extLst>
                <a:ext uri="{FF2B5EF4-FFF2-40B4-BE49-F238E27FC236}">
                  <a16:creationId xmlns:a16="http://schemas.microsoft.com/office/drawing/2014/main" id="{957C9E44-3CAA-024A-B045-0A21D4002E18}"/>
                </a:ext>
              </a:extLst>
            </p:cNvPr>
            <p:cNvSpPr/>
            <p:nvPr/>
          </p:nvSpPr>
          <p:spPr>
            <a:xfrm>
              <a:off x="7824576" y="2175109"/>
              <a:ext cx="944367" cy="674340"/>
            </a:xfrm>
            <a:prstGeom prst="ellipse">
              <a:avLst/>
            </a:prstGeom>
            <a:solidFill>
              <a:schemeClr val="accent2">
                <a:lumMod val="75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k/2</a:t>
              </a:r>
            </a:p>
          </p:txBody>
        </p:sp>
        <p:cxnSp>
          <p:nvCxnSpPr>
            <p:cNvPr id="79" name="Straight Connector 78">
              <a:extLst>
                <a:ext uri="{FF2B5EF4-FFF2-40B4-BE49-F238E27FC236}">
                  <a16:creationId xmlns:a16="http://schemas.microsoft.com/office/drawing/2014/main" id="{86230225-DC5C-A04A-966C-280F25C70B3E}"/>
                </a:ext>
              </a:extLst>
            </p:cNvPr>
            <p:cNvCxnSpPr>
              <a:endCxn id="76" idx="4"/>
            </p:cNvCxnSpPr>
            <p:nvPr/>
          </p:nvCxnSpPr>
          <p:spPr>
            <a:xfrm flipV="1">
              <a:off x="6750385" y="1774928"/>
              <a:ext cx="814542" cy="40018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A607744A-A07A-484E-B798-EACBABB4F9C5}"/>
                </a:ext>
              </a:extLst>
            </p:cNvPr>
            <p:cNvCxnSpPr>
              <a:endCxn id="76" idx="4"/>
            </p:cNvCxnSpPr>
            <p:nvPr/>
          </p:nvCxnSpPr>
          <p:spPr>
            <a:xfrm flipH="1" flipV="1">
              <a:off x="7564927" y="1774928"/>
              <a:ext cx="731833" cy="40018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1" name="TextBox 30">
            <a:extLst>
              <a:ext uri="{FF2B5EF4-FFF2-40B4-BE49-F238E27FC236}">
                <a16:creationId xmlns:a16="http://schemas.microsoft.com/office/drawing/2014/main" id="{74872BB0-7C45-9C43-BEDF-027A58B09092}"/>
              </a:ext>
            </a:extLst>
          </p:cNvPr>
          <p:cNvSpPr txBox="1"/>
          <p:nvPr/>
        </p:nvSpPr>
        <p:spPr>
          <a:xfrm>
            <a:off x="6374612" y="4633676"/>
            <a:ext cx="2584037" cy="646331"/>
          </a:xfrm>
          <a:prstGeom prst="rect">
            <a:avLst/>
          </a:prstGeom>
          <a:noFill/>
        </p:spPr>
        <p:txBody>
          <a:bodyPr wrap="square" rtlCol="0">
            <a:spAutoFit/>
          </a:bodyPr>
          <a:lstStyle/>
          <a:p>
            <a:r>
              <a:rPr lang="en-US" dirty="0"/>
              <a:t>There are O(k) operations done at this node.  </a:t>
            </a:r>
          </a:p>
        </p:txBody>
      </p:sp>
      <p:sp>
        <p:nvSpPr>
          <p:cNvPr id="33" name="Rectangle 32">
            <a:extLst>
              <a:ext uri="{FF2B5EF4-FFF2-40B4-BE49-F238E27FC236}">
                <a16:creationId xmlns:a16="http://schemas.microsoft.com/office/drawing/2014/main" id="{DA785EB1-3C22-8B4D-B52E-A1A49F868C72}"/>
              </a:ext>
            </a:extLst>
          </p:cNvPr>
          <p:cNvSpPr/>
          <p:nvPr/>
        </p:nvSpPr>
        <p:spPr>
          <a:xfrm>
            <a:off x="6251802" y="4386649"/>
            <a:ext cx="2706847" cy="25578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907949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6176" y="206343"/>
            <a:ext cx="3273694" cy="700703"/>
          </a:xfrm>
        </p:spPr>
        <p:txBody>
          <a:bodyPr>
            <a:normAutofit/>
          </a:bodyPr>
          <a:lstStyle/>
          <a:p>
            <a:r>
              <a:rPr lang="en-US" sz="2800" dirty="0"/>
              <a:t>Recursion tree</a:t>
            </a:r>
          </a:p>
        </p:txBody>
      </p:sp>
      <p:sp>
        <p:nvSpPr>
          <p:cNvPr id="5" name="Oval 4"/>
          <p:cNvSpPr/>
          <p:nvPr/>
        </p:nvSpPr>
        <p:spPr>
          <a:xfrm>
            <a:off x="1207194" y="1276378"/>
            <a:ext cx="1590671" cy="70614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Size n</a:t>
            </a:r>
          </a:p>
        </p:txBody>
      </p:sp>
      <p:sp>
        <p:nvSpPr>
          <p:cNvPr id="8" name="Oval 7"/>
          <p:cNvSpPr/>
          <p:nvPr/>
        </p:nvSpPr>
        <p:spPr>
          <a:xfrm>
            <a:off x="2196946" y="2197932"/>
            <a:ext cx="1249790" cy="494290"/>
          </a:xfrm>
          <a:prstGeom prst="ellipse">
            <a:avLst/>
          </a:prstGeom>
          <a:solidFill>
            <a:schemeClr val="accent4"/>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n/2</a:t>
            </a:r>
            <a:endParaRPr lang="en-US" dirty="0"/>
          </a:p>
        </p:txBody>
      </p:sp>
      <p:sp>
        <p:nvSpPr>
          <p:cNvPr id="9" name="Oval 8"/>
          <p:cNvSpPr/>
          <p:nvPr/>
        </p:nvSpPr>
        <p:spPr>
          <a:xfrm>
            <a:off x="683636" y="2197932"/>
            <a:ext cx="1133899" cy="478086"/>
          </a:xfrm>
          <a:prstGeom prst="ellipse">
            <a:avLst/>
          </a:prstGeom>
          <a:solidFill>
            <a:schemeClr val="accent4"/>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n/2</a:t>
            </a:r>
          </a:p>
        </p:txBody>
      </p:sp>
      <p:sp>
        <p:nvSpPr>
          <p:cNvPr id="11" name="Oval 10"/>
          <p:cNvSpPr/>
          <p:nvPr/>
        </p:nvSpPr>
        <p:spPr>
          <a:xfrm>
            <a:off x="3141935" y="2952695"/>
            <a:ext cx="796640" cy="565757"/>
          </a:xfrm>
          <a:prstGeom prst="ellipse">
            <a:avLst/>
          </a:prstGeom>
          <a:solidFill>
            <a:srgbClr val="555B9A"/>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n/4</a:t>
            </a:r>
            <a:endParaRPr lang="en-US" dirty="0"/>
          </a:p>
        </p:txBody>
      </p:sp>
      <p:sp>
        <p:nvSpPr>
          <p:cNvPr id="18" name="Oval 17"/>
          <p:cNvSpPr/>
          <p:nvPr/>
        </p:nvSpPr>
        <p:spPr>
          <a:xfrm>
            <a:off x="3470236" y="5909159"/>
            <a:ext cx="304801" cy="248946"/>
          </a:xfrm>
          <a:prstGeom prst="ellipse">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19" name="Oval 18"/>
          <p:cNvSpPr/>
          <p:nvPr/>
        </p:nvSpPr>
        <p:spPr>
          <a:xfrm>
            <a:off x="3082301" y="6116542"/>
            <a:ext cx="304801" cy="248946"/>
          </a:xfrm>
          <a:prstGeom prst="ellipse">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0" name="Oval 19"/>
          <p:cNvSpPr/>
          <p:nvPr/>
        </p:nvSpPr>
        <p:spPr>
          <a:xfrm>
            <a:off x="2743615" y="5909159"/>
            <a:ext cx="304801" cy="248946"/>
          </a:xfrm>
          <a:prstGeom prst="ellipse">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1" name="Oval 20"/>
          <p:cNvSpPr/>
          <p:nvPr/>
        </p:nvSpPr>
        <p:spPr>
          <a:xfrm>
            <a:off x="2334910" y="6116542"/>
            <a:ext cx="304801" cy="248946"/>
          </a:xfrm>
          <a:prstGeom prst="ellipse">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2" name="Oval 21"/>
          <p:cNvSpPr/>
          <p:nvPr/>
        </p:nvSpPr>
        <p:spPr>
          <a:xfrm>
            <a:off x="1928371" y="5931306"/>
            <a:ext cx="304801" cy="248946"/>
          </a:xfrm>
          <a:prstGeom prst="ellipse">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3" name="Oval 22"/>
          <p:cNvSpPr/>
          <p:nvPr/>
        </p:nvSpPr>
        <p:spPr>
          <a:xfrm>
            <a:off x="1512734" y="6116542"/>
            <a:ext cx="304801" cy="248946"/>
          </a:xfrm>
          <a:prstGeom prst="ellipse">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4" name="Oval 23"/>
          <p:cNvSpPr/>
          <p:nvPr/>
        </p:nvSpPr>
        <p:spPr>
          <a:xfrm>
            <a:off x="1097097" y="5931306"/>
            <a:ext cx="304801" cy="248946"/>
          </a:xfrm>
          <a:prstGeom prst="ellipse">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5" name="Oval 24"/>
          <p:cNvSpPr/>
          <p:nvPr/>
        </p:nvSpPr>
        <p:spPr>
          <a:xfrm>
            <a:off x="683636" y="6075195"/>
            <a:ext cx="304801" cy="248946"/>
          </a:xfrm>
          <a:prstGeom prst="ellipse">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6" name="Oval 25"/>
          <p:cNvSpPr/>
          <p:nvPr/>
        </p:nvSpPr>
        <p:spPr>
          <a:xfrm>
            <a:off x="296988" y="5881235"/>
            <a:ext cx="304801" cy="248946"/>
          </a:xfrm>
          <a:prstGeom prst="ellipse">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8" name="Oval 27"/>
          <p:cNvSpPr/>
          <p:nvPr/>
        </p:nvSpPr>
        <p:spPr>
          <a:xfrm>
            <a:off x="-38530" y="6055773"/>
            <a:ext cx="304801" cy="248946"/>
          </a:xfrm>
          <a:prstGeom prst="ellipse">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32" name="TextBox 31"/>
          <p:cNvSpPr txBox="1"/>
          <p:nvPr/>
        </p:nvSpPr>
        <p:spPr>
          <a:xfrm>
            <a:off x="64013" y="6324141"/>
            <a:ext cx="1075551" cy="461665"/>
          </a:xfrm>
          <a:prstGeom prst="rect">
            <a:avLst/>
          </a:prstGeom>
          <a:noFill/>
        </p:spPr>
        <p:txBody>
          <a:bodyPr wrap="none" rtlCol="0">
            <a:spAutoFit/>
          </a:bodyPr>
          <a:lstStyle/>
          <a:p>
            <a:r>
              <a:rPr lang="en-US" sz="2400" dirty="0"/>
              <a:t>(Size 1)</a:t>
            </a:r>
          </a:p>
        </p:txBody>
      </p:sp>
      <p:sp>
        <p:nvSpPr>
          <p:cNvPr id="34" name="TextBox 33"/>
          <p:cNvSpPr txBox="1"/>
          <p:nvPr/>
        </p:nvSpPr>
        <p:spPr>
          <a:xfrm>
            <a:off x="1877170" y="4939726"/>
            <a:ext cx="517375" cy="707886"/>
          </a:xfrm>
          <a:prstGeom prst="rect">
            <a:avLst/>
          </a:prstGeom>
          <a:noFill/>
        </p:spPr>
        <p:txBody>
          <a:bodyPr wrap="square" rtlCol="0">
            <a:spAutoFit/>
          </a:bodyPr>
          <a:lstStyle/>
          <a:p>
            <a:r>
              <a:rPr lang="mr-IN" sz="4000" dirty="0"/>
              <a:t>…</a:t>
            </a:r>
            <a:endParaRPr lang="en-US" sz="4000" dirty="0"/>
          </a:p>
        </p:txBody>
      </p:sp>
      <p:sp>
        <p:nvSpPr>
          <p:cNvPr id="35" name="Oval 34"/>
          <p:cNvSpPr/>
          <p:nvPr/>
        </p:nvSpPr>
        <p:spPr>
          <a:xfrm>
            <a:off x="2076222" y="2985170"/>
            <a:ext cx="796640" cy="565757"/>
          </a:xfrm>
          <a:prstGeom prst="ellipse">
            <a:avLst/>
          </a:prstGeom>
          <a:solidFill>
            <a:srgbClr val="555B9A"/>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n/4</a:t>
            </a:r>
            <a:endParaRPr lang="en-US" dirty="0"/>
          </a:p>
        </p:txBody>
      </p:sp>
      <p:sp>
        <p:nvSpPr>
          <p:cNvPr id="36" name="Oval 35"/>
          <p:cNvSpPr/>
          <p:nvPr/>
        </p:nvSpPr>
        <p:spPr>
          <a:xfrm>
            <a:off x="988437" y="3004194"/>
            <a:ext cx="796640" cy="565757"/>
          </a:xfrm>
          <a:prstGeom prst="ellipse">
            <a:avLst/>
          </a:prstGeom>
          <a:solidFill>
            <a:srgbClr val="555B9A"/>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n/4</a:t>
            </a:r>
            <a:endParaRPr lang="en-US" dirty="0"/>
          </a:p>
        </p:txBody>
      </p:sp>
      <p:sp>
        <p:nvSpPr>
          <p:cNvPr id="37" name="Oval 36"/>
          <p:cNvSpPr/>
          <p:nvPr/>
        </p:nvSpPr>
        <p:spPr>
          <a:xfrm>
            <a:off x="-38530" y="3004194"/>
            <a:ext cx="796640" cy="565757"/>
          </a:xfrm>
          <a:prstGeom prst="ellipse">
            <a:avLst/>
          </a:prstGeom>
          <a:solidFill>
            <a:srgbClr val="555B9A"/>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n/4</a:t>
            </a:r>
            <a:endParaRPr lang="en-US" dirty="0"/>
          </a:p>
        </p:txBody>
      </p:sp>
      <p:sp>
        <p:nvSpPr>
          <p:cNvPr id="39" name="Oval 38"/>
          <p:cNvSpPr/>
          <p:nvPr/>
        </p:nvSpPr>
        <p:spPr>
          <a:xfrm>
            <a:off x="3463891" y="4477941"/>
            <a:ext cx="970753" cy="565757"/>
          </a:xfrm>
          <a:prstGeom prst="ellipse">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n/2</a:t>
            </a:r>
            <a:r>
              <a:rPr lang="en-US" baseline="30000"/>
              <a:t>t</a:t>
            </a:r>
            <a:endParaRPr lang="en-US" dirty="0"/>
          </a:p>
        </p:txBody>
      </p:sp>
      <p:sp>
        <p:nvSpPr>
          <p:cNvPr id="38" name="Oval 37"/>
          <p:cNvSpPr/>
          <p:nvPr/>
        </p:nvSpPr>
        <p:spPr>
          <a:xfrm>
            <a:off x="2679467" y="4495153"/>
            <a:ext cx="970753" cy="565757"/>
          </a:xfrm>
          <a:prstGeom prst="ellipse">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n/2</a:t>
            </a:r>
            <a:r>
              <a:rPr lang="en-US" baseline="30000"/>
              <a:t>t</a:t>
            </a:r>
            <a:endParaRPr lang="en-US" dirty="0"/>
          </a:p>
        </p:txBody>
      </p:sp>
      <p:sp>
        <p:nvSpPr>
          <p:cNvPr id="40" name="Oval 39"/>
          <p:cNvSpPr/>
          <p:nvPr/>
        </p:nvSpPr>
        <p:spPr>
          <a:xfrm>
            <a:off x="1961745" y="4495153"/>
            <a:ext cx="970753" cy="565757"/>
          </a:xfrm>
          <a:prstGeom prst="ellipse">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n/2</a:t>
            </a:r>
            <a:r>
              <a:rPr lang="en-US" baseline="30000"/>
              <a:t>t</a:t>
            </a:r>
            <a:endParaRPr lang="en-US" dirty="0"/>
          </a:p>
        </p:txBody>
      </p:sp>
      <p:sp>
        <p:nvSpPr>
          <p:cNvPr id="41" name="Oval 40"/>
          <p:cNvSpPr/>
          <p:nvPr/>
        </p:nvSpPr>
        <p:spPr>
          <a:xfrm>
            <a:off x="1234438" y="4497132"/>
            <a:ext cx="970753" cy="565757"/>
          </a:xfrm>
          <a:prstGeom prst="ellipse">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n/2</a:t>
            </a:r>
            <a:r>
              <a:rPr lang="en-US" baseline="30000"/>
              <a:t>t</a:t>
            </a:r>
            <a:endParaRPr lang="en-US" dirty="0"/>
          </a:p>
        </p:txBody>
      </p:sp>
      <p:sp>
        <p:nvSpPr>
          <p:cNvPr id="42" name="Oval 41"/>
          <p:cNvSpPr/>
          <p:nvPr/>
        </p:nvSpPr>
        <p:spPr>
          <a:xfrm>
            <a:off x="459001" y="4516087"/>
            <a:ext cx="970753" cy="565757"/>
          </a:xfrm>
          <a:prstGeom prst="ellipse">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n/2</a:t>
            </a:r>
            <a:r>
              <a:rPr lang="en-US" baseline="30000"/>
              <a:t>t</a:t>
            </a:r>
            <a:endParaRPr lang="en-US" dirty="0"/>
          </a:p>
        </p:txBody>
      </p:sp>
      <p:sp>
        <p:nvSpPr>
          <p:cNvPr id="43" name="Oval 42"/>
          <p:cNvSpPr/>
          <p:nvPr/>
        </p:nvSpPr>
        <p:spPr>
          <a:xfrm>
            <a:off x="-246154" y="4543416"/>
            <a:ext cx="970753" cy="565757"/>
          </a:xfrm>
          <a:prstGeom prst="ellipse">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n/2</a:t>
            </a:r>
            <a:r>
              <a:rPr lang="en-US" baseline="30000"/>
              <a:t>t</a:t>
            </a:r>
            <a:endParaRPr lang="en-US" dirty="0"/>
          </a:p>
        </p:txBody>
      </p:sp>
      <p:sp>
        <p:nvSpPr>
          <p:cNvPr id="45" name="TextBox 44"/>
          <p:cNvSpPr txBox="1"/>
          <p:nvPr/>
        </p:nvSpPr>
        <p:spPr>
          <a:xfrm>
            <a:off x="1731393" y="3362716"/>
            <a:ext cx="517375" cy="707886"/>
          </a:xfrm>
          <a:prstGeom prst="rect">
            <a:avLst/>
          </a:prstGeom>
          <a:noFill/>
        </p:spPr>
        <p:txBody>
          <a:bodyPr wrap="square" rtlCol="0">
            <a:spAutoFit/>
          </a:bodyPr>
          <a:lstStyle/>
          <a:p>
            <a:r>
              <a:rPr lang="mr-IN" sz="4000" dirty="0"/>
              <a:t>…</a:t>
            </a:r>
            <a:endParaRPr lang="en-US" sz="4000" dirty="0"/>
          </a:p>
        </p:txBody>
      </p:sp>
      <p:pic>
        <p:nvPicPr>
          <p:cNvPr id="4" name="Picture 3">
            <a:extLst>
              <a:ext uri="{FF2B5EF4-FFF2-40B4-BE49-F238E27FC236}">
                <a16:creationId xmlns:a16="http://schemas.microsoft.com/office/drawing/2014/main" id="{2FC61699-F08F-9841-9994-9DB34017445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738100" y="54960"/>
            <a:ext cx="3027405" cy="1143917"/>
          </a:xfrm>
          <a:prstGeom prst="rect">
            <a:avLst/>
          </a:prstGeom>
        </p:spPr>
      </p:pic>
      <p:sp>
        <p:nvSpPr>
          <p:cNvPr id="6" name="TextBox 5">
            <a:extLst>
              <a:ext uri="{FF2B5EF4-FFF2-40B4-BE49-F238E27FC236}">
                <a16:creationId xmlns:a16="http://schemas.microsoft.com/office/drawing/2014/main" id="{7E72FDE4-1BF9-054B-AAC5-304FD69E67F7}"/>
              </a:ext>
            </a:extLst>
          </p:cNvPr>
          <p:cNvSpPr txBox="1"/>
          <p:nvPr/>
        </p:nvSpPr>
        <p:spPr>
          <a:xfrm>
            <a:off x="4150439" y="1244757"/>
            <a:ext cx="4993561" cy="646331"/>
          </a:xfrm>
          <a:prstGeom prst="rect">
            <a:avLst/>
          </a:prstGeom>
          <a:noFill/>
        </p:spPr>
        <p:txBody>
          <a:bodyPr wrap="square" rtlCol="0">
            <a:spAutoFit/>
          </a:bodyPr>
          <a:lstStyle/>
          <a:p>
            <a:r>
              <a:rPr lang="en-US" dirty="0">
                <a:solidFill>
                  <a:schemeClr val="accent1"/>
                </a:solidFill>
              </a:rPr>
              <a:t>How many operations are done at this level of the tree?  (Just MERGE-</a:t>
            </a:r>
            <a:r>
              <a:rPr lang="en-US" dirty="0" err="1">
                <a:solidFill>
                  <a:schemeClr val="accent1"/>
                </a:solidFill>
              </a:rPr>
              <a:t>ing</a:t>
            </a:r>
            <a:r>
              <a:rPr lang="en-US" dirty="0">
                <a:solidFill>
                  <a:schemeClr val="accent1"/>
                </a:solidFill>
              </a:rPr>
              <a:t> subproblems).</a:t>
            </a:r>
          </a:p>
        </p:txBody>
      </p:sp>
      <p:cxnSp>
        <p:nvCxnSpPr>
          <p:cNvPr id="10" name="Straight Arrow Connector 9">
            <a:extLst>
              <a:ext uri="{FF2B5EF4-FFF2-40B4-BE49-F238E27FC236}">
                <a16:creationId xmlns:a16="http://schemas.microsoft.com/office/drawing/2014/main" id="{7FC824EC-0BE4-2B45-8587-B8A326256A96}"/>
              </a:ext>
            </a:extLst>
          </p:cNvPr>
          <p:cNvCxnSpPr>
            <a:stCxn id="6" idx="1"/>
          </p:cNvCxnSpPr>
          <p:nvPr/>
        </p:nvCxnSpPr>
        <p:spPr>
          <a:xfrm flipH="1">
            <a:off x="2896015" y="1567923"/>
            <a:ext cx="1254424" cy="615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9A25499E-3AB4-5449-A161-0E6773F41898}"/>
              </a:ext>
            </a:extLst>
          </p:cNvPr>
          <p:cNvSpPr txBox="1"/>
          <p:nvPr/>
        </p:nvSpPr>
        <p:spPr>
          <a:xfrm>
            <a:off x="4545854" y="2093006"/>
            <a:ext cx="4993561" cy="646331"/>
          </a:xfrm>
          <a:prstGeom prst="rect">
            <a:avLst/>
          </a:prstGeom>
          <a:noFill/>
        </p:spPr>
        <p:txBody>
          <a:bodyPr wrap="square" rtlCol="0">
            <a:spAutoFit/>
          </a:bodyPr>
          <a:lstStyle/>
          <a:p>
            <a:r>
              <a:rPr lang="en-US" dirty="0">
                <a:solidFill>
                  <a:schemeClr val="accent4"/>
                </a:solidFill>
              </a:rPr>
              <a:t>How about at this level of the tree?</a:t>
            </a:r>
          </a:p>
          <a:p>
            <a:r>
              <a:rPr lang="en-US" dirty="0">
                <a:solidFill>
                  <a:schemeClr val="accent4"/>
                </a:solidFill>
              </a:rPr>
              <a:t>(between both n/2-sized problems)</a:t>
            </a:r>
          </a:p>
        </p:txBody>
      </p:sp>
      <p:cxnSp>
        <p:nvCxnSpPr>
          <p:cNvPr id="58" name="Straight Arrow Connector 57">
            <a:extLst>
              <a:ext uri="{FF2B5EF4-FFF2-40B4-BE49-F238E27FC236}">
                <a16:creationId xmlns:a16="http://schemas.microsoft.com/office/drawing/2014/main" id="{23F63FE8-EDAE-DF40-AD02-628F1B2D75B1}"/>
              </a:ext>
            </a:extLst>
          </p:cNvPr>
          <p:cNvCxnSpPr>
            <a:cxnSpLocks/>
            <a:stCxn id="54" idx="1"/>
          </p:cNvCxnSpPr>
          <p:nvPr/>
        </p:nvCxnSpPr>
        <p:spPr>
          <a:xfrm flipH="1">
            <a:off x="3529870" y="2416172"/>
            <a:ext cx="1015984" cy="1582"/>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C09686B9-9194-AC4C-ACB0-6C425437D4EA}"/>
              </a:ext>
            </a:extLst>
          </p:cNvPr>
          <p:cNvSpPr txBox="1"/>
          <p:nvPr/>
        </p:nvSpPr>
        <p:spPr>
          <a:xfrm>
            <a:off x="4894067" y="2985170"/>
            <a:ext cx="4993561" cy="369332"/>
          </a:xfrm>
          <a:prstGeom prst="rect">
            <a:avLst/>
          </a:prstGeom>
          <a:noFill/>
        </p:spPr>
        <p:txBody>
          <a:bodyPr wrap="square" rtlCol="0">
            <a:spAutoFit/>
          </a:bodyPr>
          <a:lstStyle/>
          <a:p>
            <a:r>
              <a:rPr lang="en-US" dirty="0">
                <a:solidFill>
                  <a:srgbClr val="002060"/>
                </a:solidFill>
              </a:rPr>
              <a:t>This level?</a:t>
            </a:r>
          </a:p>
        </p:txBody>
      </p:sp>
      <p:cxnSp>
        <p:nvCxnSpPr>
          <p:cNvPr id="70" name="Straight Arrow Connector 69">
            <a:extLst>
              <a:ext uri="{FF2B5EF4-FFF2-40B4-BE49-F238E27FC236}">
                <a16:creationId xmlns:a16="http://schemas.microsoft.com/office/drawing/2014/main" id="{E36042CE-5295-DD48-B3EE-51812321A95B}"/>
              </a:ext>
            </a:extLst>
          </p:cNvPr>
          <p:cNvCxnSpPr>
            <a:cxnSpLocks/>
            <a:stCxn id="66" idx="1"/>
          </p:cNvCxnSpPr>
          <p:nvPr/>
        </p:nvCxnSpPr>
        <p:spPr>
          <a:xfrm flipH="1">
            <a:off x="4037862" y="3169836"/>
            <a:ext cx="856205" cy="34639"/>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26DFF640-20B4-7044-9F89-9090004CCFA4}"/>
              </a:ext>
            </a:extLst>
          </p:cNvPr>
          <p:cNvSpPr txBox="1"/>
          <p:nvPr/>
        </p:nvSpPr>
        <p:spPr>
          <a:xfrm>
            <a:off x="4966037" y="4236622"/>
            <a:ext cx="4993561" cy="369332"/>
          </a:xfrm>
          <a:prstGeom prst="rect">
            <a:avLst/>
          </a:prstGeom>
          <a:noFill/>
        </p:spPr>
        <p:txBody>
          <a:bodyPr wrap="square" rtlCol="0">
            <a:spAutoFit/>
          </a:bodyPr>
          <a:lstStyle/>
          <a:p>
            <a:r>
              <a:rPr lang="en-US" dirty="0">
                <a:solidFill>
                  <a:schemeClr val="accent5"/>
                </a:solidFill>
              </a:rPr>
              <a:t>This level?</a:t>
            </a:r>
          </a:p>
        </p:txBody>
      </p:sp>
      <p:cxnSp>
        <p:nvCxnSpPr>
          <p:cNvPr id="72" name="Straight Arrow Connector 71">
            <a:extLst>
              <a:ext uri="{FF2B5EF4-FFF2-40B4-BE49-F238E27FC236}">
                <a16:creationId xmlns:a16="http://schemas.microsoft.com/office/drawing/2014/main" id="{93FF92B4-13D3-BD41-B11A-340EB6F0F19B}"/>
              </a:ext>
            </a:extLst>
          </p:cNvPr>
          <p:cNvCxnSpPr>
            <a:cxnSpLocks/>
            <a:stCxn id="71" idx="1"/>
          </p:cNvCxnSpPr>
          <p:nvPr/>
        </p:nvCxnSpPr>
        <p:spPr>
          <a:xfrm flipH="1">
            <a:off x="4545854" y="4421288"/>
            <a:ext cx="420183" cy="184666"/>
          </a:xfrm>
          <a:prstGeom prst="straightConnector1">
            <a:avLst/>
          </a:prstGeom>
          <a:ln>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7C30E11C-6062-D348-87DC-78FD0A5E2B88}"/>
              </a:ext>
            </a:extLst>
          </p:cNvPr>
          <p:cNvSpPr txBox="1"/>
          <p:nvPr/>
        </p:nvSpPr>
        <p:spPr>
          <a:xfrm>
            <a:off x="7824439" y="352593"/>
            <a:ext cx="1248032" cy="646331"/>
          </a:xfrm>
          <a:prstGeom prst="rect">
            <a:avLst/>
          </a:prstGeom>
          <a:noFill/>
        </p:spPr>
        <p:txBody>
          <a:bodyPr wrap="square" rtlCol="0">
            <a:spAutoFit/>
          </a:bodyPr>
          <a:lstStyle/>
          <a:p>
            <a:pPr algn="ctr"/>
            <a:r>
              <a:rPr lang="en-US" dirty="0"/>
              <a:t>Think, Pair, Share!</a:t>
            </a:r>
          </a:p>
        </p:txBody>
      </p:sp>
      <p:grpSp>
        <p:nvGrpSpPr>
          <p:cNvPr id="75" name="Group 74">
            <a:extLst>
              <a:ext uri="{FF2B5EF4-FFF2-40B4-BE49-F238E27FC236}">
                <a16:creationId xmlns:a16="http://schemas.microsoft.com/office/drawing/2014/main" id="{BE906E08-16F8-6448-8426-EEF70F8050F1}"/>
              </a:ext>
            </a:extLst>
          </p:cNvPr>
          <p:cNvGrpSpPr/>
          <p:nvPr/>
        </p:nvGrpSpPr>
        <p:grpSpPr>
          <a:xfrm>
            <a:off x="6493557" y="5369621"/>
            <a:ext cx="2089558" cy="1272173"/>
            <a:chOff x="6278201" y="959242"/>
            <a:chExt cx="2490742" cy="1890207"/>
          </a:xfrm>
        </p:grpSpPr>
        <p:sp>
          <p:nvSpPr>
            <p:cNvPr id="76" name="Oval 75">
              <a:extLst>
                <a:ext uri="{FF2B5EF4-FFF2-40B4-BE49-F238E27FC236}">
                  <a16:creationId xmlns:a16="http://schemas.microsoft.com/office/drawing/2014/main" id="{88A407DE-4549-1F4A-8DEB-1D64710D088E}"/>
                </a:ext>
              </a:extLst>
            </p:cNvPr>
            <p:cNvSpPr/>
            <p:nvPr/>
          </p:nvSpPr>
          <p:spPr>
            <a:xfrm>
              <a:off x="6887130" y="959242"/>
              <a:ext cx="1355594" cy="815686"/>
            </a:xfrm>
            <a:prstGeom prst="ellipse">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k</a:t>
              </a:r>
            </a:p>
          </p:txBody>
        </p:sp>
        <p:sp>
          <p:nvSpPr>
            <p:cNvPr id="77" name="Oval 76">
              <a:extLst>
                <a:ext uri="{FF2B5EF4-FFF2-40B4-BE49-F238E27FC236}">
                  <a16:creationId xmlns:a16="http://schemas.microsoft.com/office/drawing/2014/main" id="{E29F92EF-5103-DB41-863C-22333C29C79B}"/>
                </a:ext>
              </a:extLst>
            </p:cNvPr>
            <p:cNvSpPr/>
            <p:nvPr/>
          </p:nvSpPr>
          <p:spPr>
            <a:xfrm>
              <a:off x="6278201" y="2175109"/>
              <a:ext cx="944367" cy="674340"/>
            </a:xfrm>
            <a:prstGeom prst="ellipse">
              <a:avLst/>
            </a:prstGeom>
            <a:solidFill>
              <a:schemeClr val="accent2">
                <a:lumMod val="75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k/2</a:t>
              </a:r>
            </a:p>
          </p:txBody>
        </p:sp>
        <p:sp>
          <p:nvSpPr>
            <p:cNvPr id="78" name="Oval 77">
              <a:extLst>
                <a:ext uri="{FF2B5EF4-FFF2-40B4-BE49-F238E27FC236}">
                  <a16:creationId xmlns:a16="http://schemas.microsoft.com/office/drawing/2014/main" id="{957C9E44-3CAA-024A-B045-0A21D4002E18}"/>
                </a:ext>
              </a:extLst>
            </p:cNvPr>
            <p:cNvSpPr/>
            <p:nvPr/>
          </p:nvSpPr>
          <p:spPr>
            <a:xfrm>
              <a:off x="7824576" y="2175109"/>
              <a:ext cx="944367" cy="674340"/>
            </a:xfrm>
            <a:prstGeom prst="ellipse">
              <a:avLst/>
            </a:prstGeom>
            <a:solidFill>
              <a:schemeClr val="accent2">
                <a:lumMod val="75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k/2</a:t>
              </a:r>
            </a:p>
          </p:txBody>
        </p:sp>
        <p:cxnSp>
          <p:nvCxnSpPr>
            <p:cNvPr id="79" name="Straight Connector 78">
              <a:extLst>
                <a:ext uri="{FF2B5EF4-FFF2-40B4-BE49-F238E27FC236}">
                  <a16:creationId xmlns:a16="http://schemas.microsoft.com/office/drawing/2014/main" id="{86230225-DC5C-A04A-966C-280F25C70B3E}"/>
                </a:ext>
              </a:extLst>
            </p:cNvPr>
            <p:cNvCxnSpPr>
              <a:endCxn id="76" idx="4"/>
            </p:cNvCxnSpPr>
            <p:nvPr/>
          </p:nvCxnSpPr>
          <p:spPr>
            <a:xfrm flipV="1">
              <a:off x="6750385" y="1774928"/>
              <a:ext cx="814542" cy="40018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A607744A-A07A-484E-B798-EACBABB4F9C5}"/>
                </a:ext>
              </a:extLst>
            </p:cNvPr>
            <p:cNvCxnSpPr>
              <a:endCxn id="76" idx="4"/>
            </p:cNvCxnSpPr>
            <p:nvPr/>
          </p:nvCxnSpPr>
          <p:spPr>
            <a:xfrm flipH="1" flipV="1">
              <a:off x="7564927" y="1774928"/>
              <a:ext cx="731833" cy="40018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3" name="Rectangle 32">
            <a:extLst>
              <a:ext uri="{FF2B5EF4-FFF2-40B4-BE49-F238E27FC236}">
                <a16:creationId xmlns:a16="http://schemas.microsoft.com/office/drawing/2014/main" id="{DA785EB1-3C22-8B4D-B52E-A1A49F868C72}"/>
              </a:ext>
            </a:extLst>
          </p:cNvPr>
          <p:cNvSpPr/>
          <p:nvPr/>
        </p:nvSpPr>
        <p:spPr>
          <a:xfrm>
            <a:off x="6251802" y="4386649"/>
            <a:ext cx="2706847" cy="25578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a:extLst>
              <a:ext uri="{FF2B5EF4-FFF2-40B4-BE49-F238E27FC236}">
                <a16:creationId xmlns:a16="http://schemas.microsoft.com/office/drawing/2014/main" id="{79F3469C-27CB-374D-8279-23EE918C3988}"/>
              </a:ext>
            </a:extLst>
          </p:cNvPr>
          <p:cNvSpPr txBox="1"/>
          <p:nvPr/>
        </p:nvSpPr>
        <p:spPr>
          <a:xfrm>
            <a:off x="6374612" y="4633676"/>
            <a:ext cx="2584037" cy="646331"/>
          </a:xfrm>
          <a:prstGeom prst="rect">
            <a:avLst/>
          </a:prstGeom>
          <a:noFill/>
        </p:spPr>
        <p:txBody>
          <a:bodyPr wrap="square" rtlCol="0">
            <a:spAutoFit/>
          </a:bodyPr>
          <a:lstStyle/>
          <a:p>
            <a:r>
              <a:rPr lang="en-US" dirty="0"/>
              <a:t>There are O(k) operations done at this node.  </a:t>
            </a:r>
          </a:p>
        </p:txBody>
      </p:sp>
    </p:spTree>
    <p:extLst>
      <p:ext uri="{BB962C8B-B14F-4D97-AF65-F5344CB8AC3E}">
        <p14:creationId xmlns:p14="http://schemas.microsoft.com/office/powerpoint/2010/main" val="20102105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TextBox 73"/>
          <p:cNvSpPr txBox="1"/>
          <p:nvPr/>
        </p:nvSpPr>
        <p:spPr>
          <a:xfrm>
            <a:off x="4589390" y="3493096"/>
            <a:ext cx="517375" cy="707886"/>
          </a:xfrm>
          <a:prstGeom prst="rect">
            <a:avLst/>
          </a:prstGeom>
          <a:noFill/>
        </p:spPr>
        <p:txBody>
          <a:bodyPr wrap="square" rtlCol="0">
            <a:spAutoFit/>
          </a:bodyPr>
          <a:lstStyle/>
          <a:p>
            <a:r>
              <a:rPr lang="mr-IN" sz="4000" dirty="0"/>
              <a:t>…</a:t>
            </a:r>
            <a:endParaRPr lang="en-US" sz="4000" dirty="0"/>
          </a:p>
        </p:txBody>
      </p:sp>
      <p:sp>
        <p:nvSpPr>
          <p:cNvPr id="2" name="Title 1"/>
          <p:cNvSpPr>
            <a:spLocks noGrp="1"/>
          </p:cNvSpPr>
          <p:nvPr>
            <p:ph type="title"/>
          </p:nvPr>
        </p:nvSpPr>
        <p:spPr>
          <a:xfrm>
            <a:off x="256176" y="206343"/>
            <a:ext cx="3273694" cy="700703"/>
          </a:xfrm>
        </p:spPr>
        <p:txBody>
          <a:bodyPr>
            <a:normAutofit/>
          </a:bodyPr>
          <a:lstStyle/>
          <a:p>
            <a:r>
              <a:rPr lang="en-US" sz="2800" dirty="0"/>
              <a:t>Recursion tree</a:t>
            </a:r>
          </a:p>
        </p:txBody>
      </p:sp>
      <p:sp>
        <p:nvSpPr>
          <p:cNvPr id="5" name="Oval 4"/>
          <p:cNvSpPr/>
          <p:nvPr/>
        </p:nvSpPr>
        <p:spPr>
          <a:xfrm>
            <a:off x="1207194" y="1276378"/>
            <a:ext cx="1590671" cy="70614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Size n</a:t>
            </a:r>
          </a:p>
        </p:txBody>
      </p:sp>
      <p:sp>
        <p:nvSpPr>
          <p:cNvPr id="8" name="Oval 7"/>
          <p:cNvSpPr/>
          <p:nvPr/>
        </p:nvSpPr>
        <p:spPr>
          <a:xfrm>
            <a:off x="2196946" y="2197932"/>
            <a:ext cx="1249790" cy="494290"/>
          </a:xfrm>
          <a:prstGeom prst="ellipse">
            <a:avLst/>
          </a:prstGeom>
          <a:solidFill>
            <a:schemeClr val="accent4"/>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n/2</a:t>
            </a:r>
            <a:endParaRPr lang="en-US" dirty="0"/>
          </a:p>
        </p:txBody>
      </p:sp>
      <p:sp>
        <p:nvSpPr>
          <p:cNvPr id="9" name="Oval 8"/>
          <p:cNvSpPr/>
          <p:nvPr/>
        </p:nvSpPr>
        <p:spPr>
          <a:xfrm>
            <a:off x="683636" y="2197932"/>
            <a:ext cx="1133899" cy="478086"/>
          </a:xfrm>
          <a:prstGeom prst="ellipse">
            <a:avLst/>
          </a:prstGeom>
          <a:solidFill>
            <a:schemeClr val="accent4"/>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n/2</a:t>
            </a:r>
          </a:p>
        </p:txBody>
      </p:sp>
      <p:sp>
        <p:nvSpPr>
          <p:cNvPr id="11" name="Oval 10"/>
          <p:cNvSpPr/>
          <p:nvPr/>
        </p:nvSpPr>
        <p:spPr>
          <a:xfrm>
            <a:off x="3141935" y="2952695"/>
            <a:ext cx="796640" cy="565757"/>
          </a:xfrm>
          <a:prstGeom prst="ellipse">
            <a:avLst/>
          </a:prstGeom>
          <a:solidFill>
            <a:srgbClr val="555B9A"/>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n/4</a:t>
            </a:r>
            <a:endParaRPr lang="en-US" dirty="0"/>
          </a:p>
        </p:txBody>
      </p:sp>
      <p:sp>
        <p:nvSpPr>
          <p:cNvPr id="17" name="Oval 16"/>
          <p:cNvSpPr/>
          <p:nvPr/>
        </p:nvSpPr>
        <p:spPr>
          <a:xfrm>
            <a:off x="3878941" y="6075195"/>
            <a:ext cx="304801" cy="248946"/>
          </a:xfrm>
          <a:prstGeom prst="ellipse">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18" name="Oval 17"/>
          <p:cNvSpPr/>
          <p:nvPr/>
        </p:nvSpPr>
        <p:spPr>
          <a:xfrm>
            <a:off x="3470236" y="5909159"/>
            <a:ext cx="304801" cy="248946"/>
          </a:xfrm>
          <a:prstGeom prst="ellipse">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19" name="Oval 18"/>
          <p:cNvSpPr/>
          <p:nvPr/>
        </p:nvSpPr>
        <p:spPr>
          <a:xfrm>
            <a:off x="3082301" y="6116542"/>
            <a:ext cx="304801" cy="248946"/>
          </a:xfrm>
          <a:prstGeom prst="ellipse">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0" name="Oval 19"/>
          <p:cNvSpPr/>
          <p:nvPr/>
        </p:nvSpPr>
        <p:spPr>
          <a:xfrm>
            <a:off x="2743615" y="5909159"/>
            <a:ext cx="304801" cy="248946"/>
          </a:xfrm>
          <a:prstGeom prst="ellipse">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1" name="Oval 20"/>
          <p:cNvSpPr/>
          <p:nvPr/>
        </p:nvSpPr>
        <p:spPr>
          <a:xfrm>
            <a:off x="2334910" y="6116542"/>
            <a:ext cx="304801" cy="248946"/>
          </a:xfrm>
          <a:prstGeom prst="ellipse">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2" name="Oval 21"/>
          <p:cNvSpPr/>
          <p:nvPr/>
        </p:nvSpPr>
        <p:spPr>
          <a:xfrm>
            <a:off x="1928371" y="5931306"/>
            <a:ext cx="304801" cy="248946"/>
          </a:xfrm>
          <a:prstGeom prst="ellipse">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3" name="Oval 22"/>
          <p:cNvSpPr/>
          <p:nvPr/>
        </p:nvSpPr>
        <p:spPr>
          <a:xfrm>
            <a:off x="1512734" y="6116542"/>
            <a:ext cx="304801" cy="248946"/>
          </a:xfrm>
          <a:prstGeom prst="ellipse">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4" name="Oval 23"/>
          <p:cNvSpPr/>
          <p:nvPr/>
        </p:nvSpPr>
        <p:spPr>
          <a:xfrm>
            <a:off x="1097097" y="5931306"/>
            <a:ext cx="304801" cy="248946"/>
          </a:xfrm>
          <a:prstGeom prst="ellipse">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5" name="Oval 24"/>
          <p:cNvSpPr/>
          <p:nvPr/>
        </p:nvSpPr>
        <p:spPr>
          <a:xfrm>
            <a:off x="683636" y="6075195"/>
            <a:ext cx="304801" cy="248946"/>
          </a:xfrm>
          <a:prstGeom prst="ellipse">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6" name="Oval 25"/>
          <p:cNvSpPr/>
          <p:nvPr/>
        </p:nvSpPr>
        <p:spPr>
          <a:xfrm>
            <a:off x="296988" y="5881235"/>
            <a:ext cx="304801" cy="248946"/>
          </a:xfrm>
          <a:prstGeom prst="ellipse">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8" name="Oval 27"/>
          <p:cNvSpPr/>
          <p:nvPr/>
        </p:nvSpPr>
        <p:spPr>
          <a:xfrm>
            <a:off x="-38530" y="6055773"/>
            <a:ext cx="304801" cy="248946"/>
          </a:xfrm>
          <a:prstGeom prst="ellipse">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32" name="TextBox 31"/>
          <p:cNvSpPr txBox="1"/>
          <p:nvPr/>
        </p:nvSpPr>
        <p:spPr>
          <a:xfrm>
            <a:off x="64013" y="6324141"/>
            <a:ext cx="1075551" cy="461665"/>
          </a:xfrm>
          <a:prstGeom prst="rect">
            <a:avLst/>
          </a:prstGeom>
          <a:noFill/>
        </p:spPr>
        <p:txBody>
          <a:bodyPr wrap="none" rtlCol="0">
            <a:spAutoFit/>
          </a:bodyPr>
          <a:lstStyle/>
          <a:p>
            <a:r>
              <a:rPr lang="en-US" sz="2400" dirty="0"/>
              <a:t>(Size 1)</a:t>
            </a:r>
          </a:p>
        </p:txBody>
      </p:sp>
      <p:sp>
        <p:nvSpPr>
          <p:cNvPr id="34" name="TextBox 33"/>
          <p:cNvSpPr txBox="1"/>
          <p:nvPr/>
        </p:nvSpPr>
        <p:spPr>
          <a:xfrm>
            <a:off x="1877170" y="4939726"/>
            <a:ext cx="517375" cy="707886"/>
          </a:xfrm>
          <a:prstGeom prst="rect">
            <a:avLst/>
          </a:prstGeom>
          <a:noFill/>
        </p:spPr>
        <p:txBody>
          <a:bodyPr wrap="square" rtlCol="0">
            <a:spAutoFit/>
          </a:bodyPr>
          <a:lstStyle/>
          <a:p>
            <a:r>
              <a:rPr lang="mr-IN" sz="4000" dirty="0"/>
              <a:t>…</a:t>
            </a:r>
            <a:endParaRPr lang="en-US" sz="4000" dirty="0"/>
          </a:p>
        </p:txBody>
      </p:sp>
      <p:sp>
        <p:nvSpPr>
          <p:cNvPr id="35" name="Oval 34"/>
          <p:cNvSpPr/>
          <p:nvPr/>
        </p:nvSpPr>
        <p:spPr>
          <a:xfrm>
            <a:off x="2076222" y="2985170"/>
            <a:ext cx="796640" cy="565757"/>
          </a:xfrm>
          <a:prstGeom prst="ellipse">
            <a:avLst/>
          </a:prstGeom>
          <a:solidFill>
            <a:srgbClr val="555B9A"/>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n/4</a:t>
            </a:r>
            <a:endParaRPr lang="en-US" dirty="0"/>
          </a:p>
        </p:txBody>
      </p:sp>
      <p:sp>
        <p:nvSpPr>
          <p:cNvPr id="36" name="Oval 35"/>
          <p:cNvSpPr/>
          <p:nvPr/>
        </p:nvSpPr>
        <p:spPr>
          <a:xfrm>
            <a:off x="988437" y="3004194"/>
            <a:ext cx="796640" cy="565757"/>
          </a:xfrm>
          <a:prstGeom prst="ellipse">
            <a:avLst/>
          </a:prstGeom>
          <a:solidFill>
            <a:srgbClr val="555B9A"/>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n/4</a:t>
            </a:r>
            <a:endParaRPr lang="en-US" dirty="0"/>
          </a:p>
        </p:txBody>
      </p:sp>
      <p:sp>
        <p:nvSpPr>
          <p:cNvPr id="37" name="Oval 36"/>
          <p:cNvSpPr/>
          <p:nvPr/>
        </p:nvSpPr>
        <p:spPr>
          <a:xfrm>
            <a:off x="-38530" y="3004194"/>
            <a:ext cx="796640" cy="565757"/>
          </a:xfrm>
          <a:prstGeom prst="ellipse">
            <a:avLst/>
          </a:prstGeom>
          <a:solidFill>
            <a:srgbClr val="555B9A"/>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n/4</a:t>
            </a:r>
            <a:endParaRPr lang="en-US" dirty="0"/>
          </a:p>
        </p:txBody>
      </p:sp>
      <p:sp>
        <p:nvSpPr>
          <p:cNvPr id="39" name="Oval 38"/>
          <p:cNvSpPr/>
          <p:nvPr/>
        </p:nvSpPr>
        <p:spPr>
          <a:xfrm>
            <a:off x="3463891" y="4477941"/>
            <a:ext cx="970753" cy="565757"/>
          </a:xfrm>
          <a:prstGeom prst="ellipse">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n/2</a:t>
            </a:r>
            <a:r>
              <a:rPr lang="en-US" baseline="30000"/>
              <a:t>t</a:t>
            </a:r>
            <a:endParaRPr lang="en-US" dirty="0"/>
          </a:p>
        </p:txBody>
      </p:sp>
      <p:sp>
        <p:nvSpPr>
          <p:cNvPr id="38" name="Oval 37"/>
          <p:cNvSpPr/>
          <p:nvPr/>
        </p:nvSpPr>
        <p:spPr>
          <a:xfrm>
            <a:off x="2679467" y="4495153"/>
            <a:ext cx="970753" cy="565757"/>
          </a:xfrm>
          <a:prstGeom prst="ellipse">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n/2</a:t>
            </a:r>
            <a:r>
              <a:rPr lang="en-US" baseline="30000"/>
              <a:t>t</a:t>
            </a:r>
            <a:endParaRPr lang="en-US" dirty="0"/>
          </a:p>
        </p:txBody>
      </p:sp>
      <p:sp>
        <p:nvSpPr>
          <p:cNvPr id="40" name="Oval 39"/>
          <p:cNvSpPr/>
          <p:nvPr/>
        </p:nvSpPr>
        <p:spPr>
          <a:xfrm>
            <a:off x="1961745" y="4495153"/>
            <a:ext cx="970753" cy="565757"/>
          </a:xfrm>
          <a:prstGeom prst="ellipse">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n/2</a:t>
            </a:r>
            <a:r>
              <a:rPr lang="en-US" baseline="30000"/>
              <a:t>t</a:t>
            </a:r>
            <a:endParaRPr lang="en-US" dirty="0"/>
          </a:p>
        </p:txBody>
      </p:sp>
      <p:sp>
        <p:nvSpPr>
          <p:cNvPr id="41" name="Oval 40"/>
          <p:cNvSpPr/>
          <p:nvPr/>
        </p:nvSpPr>
        <p:spPr>
          <a:xfrm>
            <a:off x="1234438" y="4497132"/>
            <a:ext cx="970753" cy="565757"/>
          </a:xfrm>
          <a:prstGeom prst="ellipse">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n/2</a:t>
            </a:r>
            <a:r>
              <a:rPr lang="en-US" baseline="30000"/>
              <a:t>t</a:t>
            </a:r>
            <a:endParaRPr lang="en-US" dirty="0"/>
          </a:p>
        </p:txBody>
      </p:sp>
      <p:sp>
        <p:nvSpPr>
          <p:cNvPr id="42" name="Oval 41"/>
          <p:cNvSpPr/>
          <p:nvPr/>
        </p:nvSpPr>
        <p:spPr>
          <a:xfrm>
            <a:off x="459001" y="4516087"/>
            <a:ext cx="970753" cy="565757"/>
          </a:xfrm>
          <a:prstGeom prst="ellipse">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n/2</a:t>
            </a:r>
            <a:r>
              <a:rPr lang="en-US" baseline="30000"/>
              <a:t>t</a:t>
            </a:r>
            <a:endParaRPr lang="en-US" dirty="0"/>
          </a:p>
        </p:txBody>
      </p:sp>
      <p:sp>
        <p:nvSpPr>
          <p:cNvPr id="43" name="Oval 42"/>
          <p:cNvSpPr/>
          <p:nvPr/>
        </p:nvSpPr>
        <p:spPr>
          <a:xfrm>
            <a:off x="-246154" y="4543416"/>
            <a:ext cx="970753" cy="565757"/>
          </a:xfrm>
          <a:prstGeom prst="ellipse">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n/2</a:t>
            </a:r>
            <a:r>
              <a:rPr lang="en-US" baseline="30000"/>
              <a:t>t</a:t>
            </a:r>
            <a:endParaRPr lang="en-US" dirty="0"/>
          </a:p>
        </p:txBody>
      </p:sp>
      <p:sp>
        <p:nvSpPr>
          <p:cNvPr id="45" name="TextBox 44"/>
          <p:cNvSpPr txBox="1"/>
          <p:nvPr/>
        </p:nvSpPr>
        <p:spPr>
          <a:xfrm>
            <a:off x="1731393" y="3362716"/>
            <a:ext cx="517375" cy="707886"/>
          </a:xfrm>
          <a:prstGeom prst="rect">
            <a:avLst/>
          </a:prstGeom>
          <a:noFill/>
        </p:spPr>
        <p:txBody>
          <a:bodyPr wrap="square" rtlCol="0">
            <a:spAutoFit/>
          </a:bodyPr>
          <a:lstStyle/>
          <a:p>
            <a:r>
              <a:rPr lang="mr-IN" sz="4000" dirty="0"/>
              <a:t>…</a:t>
            </a:r>
            <a:endParaRPr lang="en-US" sz="4000" dirty="0"/>
          </a:p>
        </p:txBody>
      </p:sp>
      <p:sp>
        <p:nvSpPr>
          <p:cNvPr id="48" name="TextBox 47"/>
          <p:cNvSpPr txBox="1"/>
          <p:nvPr/>
        </p:nvSpPr>
        <p:spPr>
          <a:xfrm>
            <a:off x="4398388" y="907046"/>
            <a:ext cx="719941" cy="400110"/>
          </a:xfrm>
          <a:prstGeom prst="rect">
            <a:avLst/>
          </a:prstGeom>
          <a:noFill/>
        </p:spPr>
        <p:txBody>
          <a:bodyPr wrap="none" rtlCol="0">
            <a:spAutoFit/>
          </a:bodyPr>
          <a:lstStyle/>
          <a:p>
            <a:r>
              <a:rPr lang="en-US" sz="2000" dirty="0"/>
              <a:t>Level</a:t>
            </a:r>
          </a:p>
        </p:txBody>
      </p:sp>
      <p:sp>
        <p:nvSpPr>
          <p:cNvPr id="49" name="TextBox 48"/>
          <p:cNvSpPr txBox="1"/>
          <p:nvPr/>
        </p:nvSpPr>
        <p:spPr>
          <a:xfrm>
            <a:off x="7408390" y="556694"/>
            <a:ext cx="1885513" cy="646331"/>
          </a:xfrm>
          <a:prstGeom prst="rect">
            <a:avLst/>
          </a:prstGeom>
          <a:noFill/>
        </p:spPr>
        <p:txBody>
          <a:bodyPr wrap="square" rtlCol="0">
            <a:spAutoFit/>
          </a:bodyPr>
          <a:lstStyle/>
          <a:p>
            <a:pPr algn="ctr"/>
            <a:r>
              <a:rPr lang="en-US" dirty="0"/>
              <a:t>Amount of work </a:t>
            </a:r>
            <a:r>
              <a:rPr lang="en-US" dirty="0">
                <a:solidFill>
                  <a:sysClr val="windowText" lastClr="000000"/>
                </a:solidFill>
              </a:rPr>
              <a:t>at </a:t>
            </a:r>
            <a:r>
              <a:rPr lang="en-US">
                <a:solidFill>
                  <a:sysClr val="windowText" lastClr="000000"/>
                </a:solidFill>
              </a:rPr>
              <a:t>this level</a:t>
            </a:r>
            <a:endParaRPr lang="en-US" dirty="0">
              <a:solidFill>
                <a:sysClr val="windowText" lastClr="000000"/>
              </a:solidFill>
            </a:endParaRPr>
          </a:p>
        </p:txBody>
      </p:sp>
      <p:cxnSp>
        <p:nvCxnSpPr>
          <p:cNvPr id="53" name="Straight Connector 52"/>
          <p:cNvCxnSpPr/>
          <p:nvPr/>
        </p:nvCxnSpPr>
        <p:spPr>
          <a:xfrm>
            <a:off x="3834671" y="1307156"/>
            <a:ext cx="590567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6301409" y="752952"/>
            <a:ext cx="0" cy="6079088"/>
          </a:xfrm>
          <a:prstGeom prst="line">
            <a:avLst/>
          </a:prstGeom>
        </p:spPr>
        <p:style>
          <a:lnRef idx="1">
            <a:schemeClr val="accent1"/>
          </a:lnRef>
          <a:fillRef idx="0">
            <a:schemeClr val="accent1"/>
          </a:fillRef>
          <a:effectRef idx="0">
            <a:schemeClr val="accent1"/>
          </a:effectRef>
          <a:fontRef idx="minor">
            <a:schemeClr val="tx1"/>
          </a:fontRef>
        </p:style>
      </p:cxnSp>
      <p:sp>
        <p:nvSpPr>
          <p:cNvPr id="56" name="TextBox 55"/>
          <p:cNvSpPr txBox="1"/>
          <p:nvPr/>
        </p:nvSpPr>
        <p:spPr>
          <a:xfrm>
            <a:off x="4773374" y="1461788"/>
            <a:ext cx="367408" cy="523220"/>
          </a:xfrm>
          <a:prstGeom prst="rect">
            <a:avLst/>
          </a:prstGeom>
          <a:noFill/>
        </p:spPr>
        <p:txBody>
          <a:bodyPr wrap="none" rtlCol="0">
            <a:spAutoFit/>
          </a:bodyPr>
          <a:lstStyle/>
          <a:p>
            <a:r>
              <a:rPr lang="en-US" sz="2800"/>
              <a:t>0</a:t>
            </a:r>
          </a:p>
        </p:txBody>
      </p:sp>
      <p:sp>
        <p:nvSpPr>
          <p:cNvPr id="57" name="TextBox 56"/>
          <p:cNvSpPr txBox="1"/>
          <p:nvPr/>
        </p:nvSpPr>
        <p:spPr>
          <a:xfrm>
            <a:off x="5285365" y="660825"/>
            <a:ext cx="1069011" cy="646331"/>
          </a:xfrm>
          <a:prstGeom prst="rect">
            <a:avLst/>
          </a:prstGeom>
          <a:noFill/>
        </p:spPr>
        <p:txBody>
          <a:bodyPr wrap="none" rtlCol="0">
            <a:spAutoFit/>
          </a:bodyPr>
          <a:lstStyle/>
          <a:p>
            <a:pPr algn="ctr"/>
            <a:r>
              <a:rPr lang="en-US" dirty="0"/>
              <a:t># </a:t>
            </a:r>
          </a:p>
          <a:p>
            <a:pPr algn="ctr"/>
            <a:r>
              <a:rPr lang="en-US" dirty="0"/>
              <a:t>problems</a:t>
            </a:r>
          </a:p>
        </p:txBody>
      </p:sp>
      <p:cxnSp>
        <p:nvCxnSpPr>
          <p:cNvPr id="59" name="Straight Connector 58"/>
          <p:cNvCxnSpPr/>
          <p:nvPr/>
        </p:nvCxnSpPr>
        <p:spPr>
          <a:xfrm>
            <a:off x="5297232" y="843244"/>
            <a:ext cx="0" cy="6079088"/>
          </a:xfrm>
          <a:prstGeom prst="line">
            <a:avLst/>
          </a:prstGeom>
        </p:spPr>
        <p:style>
          <a:lnRef idx="1">
            <a:schemeClr val="accent1"/>
          </a:lnRef>
          <a:fillRef idx="0">
            <a:schemeClr val="accent1"/>
          </a:fillRef>
          <a:effectRef idx="0">
            <a:schemeClr val="accent1"/>
          </a:effectRef>
          <a:fontRef idx="minor">
            <a:schemeClr val="tx1"/>
          </a:fontRef>
        </p:style>
      </p:cxnSp>
      <p:sp>
        <p:nvSpPr>
          <p:cNvPr id="60" name="TextBox 59"/>
          <p:cNvSpPr txBox="1"/>
          <p:nvPr/>
        </p:nvSpPr>
        <p:spPr>
          <a:xfrm>
            <a:off x="4773374" y="2410155"/>
            <a:ext cx="367408" cy="523220"/>
          </a:xfrm>
          <a:prstGeom prst="rect">
            <a:avLst/>
          </a:prstGeom>
          <a:noFill/>
        </p:spPr>
        <p:txBody>
          <a:bodyPr wrap="none" rtlCol="0">
            <a:spAutoFit/>
          </a:bodyPr>
          <a:lstStyle/>
          <a:p>
            <a:r>
              <a:rPr lang="en-US" sz="2800" dirty="0"/>
              <a:t>1</a:t>
            </a:r>
          </a:p>
        </p:txBody>
      </p:sp>
      <p:sp>
        <p:nvSpPr>
          <p:cNvPr id="61" name="TextBox 60"/>
          <p:cNvSpPr txBox="1"/>
          <p:nvPr/>
        </p:nvSpPr>
        <p:spPr>
          <a:xfrm>
            <a:off x="4767254" y="2933375"/>
            <a:ext cx="389713" cy="523220"/>
          </a:xfrm>
          <a:prstGeom prst="rect">
            <a:avLst/>
          </a:prstGeom>
          <a:noFill/>
        </p:spPr>
        <p:txBody>
          <a:bodyPr wrap="square" rtlCol="0">
            <a:spAutoFit/>
          </a:bodyPr>
          <a:lstStyle/>
          <a:p>
            <a:r>
              <a:rPr lang="en-US" sz="2800" dirty="0"/>
              <a:t>2</a:t>
            </a:r>
          </a:p>
        </p:txBody>
      </p:sp>
      <p:sp>
        <p:nvSpPr>
          <p:cNvPr id="62" name="TextBox 61"/>
          <p:cNvSpPr txBox="1"/>
          <p:nvPr/>
        </p:nvSpPr>
        <p:spPr>
          <a:xfrm>
            <a:off x="4764860" y="4581994"/>
            <a:ext cx="389713" cy="523220"/>
          </a:xfrm>
          <a:prstGeom prst="rect">
            <a:avLst/>
          </a:prstGeom>
          <a:noFill/>
        </p:spPr>
        <p:txBody>
          <a:bodyPr wrap="square" rtlCol="0">
            <a:spAutoFit/>
          </a:bodyPr>
          <a:lstStyle/>
          <a:p>
            <a:r>
              <a:rPr lang="en-US" sz="2800" dirty="0"/>
              <a:t>t</a:t>
            </a:r>
          </a:p>
        </p:txBody>
      </p:sp>
      <p:sp>
        <p:nvSpPr>
          <p:cNvPr id="63" name="TextBox 62"/>
          <p:cNvSpPr txBox="1"/>
          <p:nvPr/>
        </p:nvSpPr>
        <p:spPr>
          <a:xfrm>
            <a:off x="4336917" y="5893926"/>
            <a:ext cx="1111884" cy="523220"/>
          </a:xfrm>
          <a:prstGeom prst="rect">
            <a:avLst/>
          </a:prstGeom>
          <a:noFill/>
        </p:spPr>
        <p:txBody>
          <a:bodyPr wrap="square" rtlCol="0">
            <a:spAutoFit/>
          </a:bodyPr>
          <a:lstStyle/>
          <a:p>
            <a:r>
              <a:rPr lang="en-US" sz="2800" dirty="0"/>
              <a:t>log(n)</a:t>
            </a:r>
          </a:p>
        </p:txBody>
      </p:sp>
      <p:sp>
        <p:nvSpPr>
          <p:cNvPr id="64" name="TextBox 63"/>
          <p:cNvSpPr txBox="1"/>
          <p:nvPr/>
        </p:nvSpPr>
        <p:spPr>
          <a:xfrm>
            <a:off x="5568070" y="1461788"/>
            <a:ext cx="733339" cy="5016758"/>
          </a:xfrm>
          <a:prstGeom prst="rect">
            <a:avLst/>
          </a:prstGeom>
          <a:noFill/>
        </p:spPr>
        <p:txBody>
          <a:bodyPr wrap="square" rtlCol="0">
            <a:spAutoFit/>
          </a:bodyPr>
          <a:lstStyle/>
          <a:p>
            <a:r>
              <a:rPr lang="en-US" sz="2800" dirty="0"/>
              <a:t>1</a:t>
            </a:r>
          </a:p>
          <a:p>
            <a:endParaRPr lang="en-US" sz="2800" dirty="0"/>
          </a:p>
          <a:p>
            <a:r>
              <a:rPr lang="en-US" sz="2800" dirty="0"/>
              <a:t>2</a:t>
            </a:r>
          </a:p>
          <a:p>
            <a:endParaRPr lang="en-US" sz="1600" dirty="0"/>
          </a:p>
          <a:p>
            <a:r>
              <a:rPr lang="en-US" sz="2800" dirty="0"/>
              <a:t>4</a:t>
            </a:r>
          </a:p>
          <a:p>
            <a:endParaRPr lang="en-US" sz="2800" dirty="0"/>
          </a:p>
          <a:p>
            <a:endParaRPr lang="en-US" sz="2800" dirty="0"/>
          </a:p>
          <a:p>
            <a:endParaRPr lang="en-US" sz="2400" dirty="0"/>
          </a:p>
          <a:p>
            <a:r>
              <a:rPr lang="en-US" sz="2800" dirty="0"/>
              <a:t>2</a:t>
            </a:r>
            <a:r>
              <a:rPr lang="en-US" sz="2800" baseline="30000" dirty="0"/>
              <a:t>t</a:t>
            </a:r>
          </a:p>
          <a:p>
            <a:endParaRPr lang="en-US" sz="2800" baseline="30000" dirty="0"/>
          </a:p>
          <a:p>
            <a:endParaRPr lang="en-US" sz="2800" baseline="30000" dirty="0"/>
          </a:p>
          <a:p>
            <a:endParaRPr lang="en-US" sz="2800" baseline="30000" dirty="0"/>
          </a:p>
          <a:p>
            <a:r>
              <a:rPr lang="en-US" sz="2800" dirty="0"/>
              <a:t>n</a:t>
            </a:r>
          </a:p>
        </p:txBody>
      </p:sp>
      <p:sp>
        <p:nvSpPr>
          <p:cNvPr id="65" name="TextBox 64"/>
          <p:cNvSpPr txBox="1"/>
          <p:nvPr/>
        </p:nvSpPr>
        <p:spPr>
          <a:xfrm>
            <a:off x="6373361" y="411023"/>
            <a:ext cx="1016044" cy="923330"/>
          </a:xfrm>
          <a:prstGeom prst="rect">
            <a:avLst/>
          </a:prstGeom>
          <a:noFill/>
        </p:spPr>
        <p:txBody>
          <a:bodyPr wrap="square" rtlCol="0">
            <a:spAutoFit/>
          </a:bodyPr>
          <a:lstStyle/>
          <a:p>
            <a:pPr algn="ctr"/>
            <a:r>
              <a:rPr lang="en-US" dirty="0"/>
              <a:t>Size of each</a:t>
            </a:r>
          </a:p>
          <a:p>
            <a:pPr algn="ctr"/>
            <a:r>
              <a:rPr lang="en-US" dirty="0"/>
              <a:t>problem</a:t>
            </a:r>
          </a:p>
        </p:txBody>
      </p:sp>
      <p:sp>
        <p:nvSpPr>
          <p:cNvPr id="67" name="TextBox 66"/>
          <p:cNvSpPr txBox="1"/>
          <p:nvPr/>
        </p:nvSpPr>
        <p:spPr>
          <a:xfrm>
            <a:off x="6597711" y="1448812"/>
            <a:ext cx="927177" cy="5016758"/>
          </a:xfrm>
          <a:prstGeom prst="rect">
            <a:avLst/>
          </a:prstGeom>
          <a:noFill/>
        </p:spPr>
        <p:txBody>
          <a:bodyPr wrap="square" rtlCol="0">
            <a:spAutoFit/>
          </a:bodyPr>
          <a:lstStyle/>
          <a:p>
            <a:r>
              <a:rPr lang="en-US" sz="2800" dirty="0"/>
              <a:t>n</a:t>
            </a:r>
          </a:p>
          <a:p>
            <a:endParaRPr lang="en-US" sz="2800" dirty="0"/>
          </a:p>
          <a:p>
            <a:r>
              <a:rPr lang="en-US" sz="2800" dirty="0"/>
              <a:t>n/2</a:t>
            </a:r>
          </a:p>
          <a:p>
            <a:endParaRPr lang="en-US" sz="1600" dirty="0"/>
          </a:p>
          <a:p>
            <a:r>
              <a:rPr lang="en-US" sz="2800" dirty="0"/>
              <a:t>n/4</a:t>
            </a:r>
          </a:p>
          <a:p>
            <a:endParaRPr lang="en-US" sz="2800" dirty="0"/>
          </a:p>
          <a:p>
            <a:endParaRPr lang="en-US" sz="2800" dirty="0"/>
          </a:p>
          <a:p>
            <a:endParaRPr lang="en-US" sz="2400" dirty="0"/>
          </a:p>
          <a:p>
            <a:r>
              <a:rPr lang="en-US" sz="2800" dirty="0"/>
              <a:t>n/2</a:t>
            </a:r>
            <a:r>
              <a:rPr lang="en-US" sz="2800" baseline="30000" dirty="0"/>
              <a:t>t</a:t>
            </a:r>
          </a:p>
          <a:p>
            <a:endParaRPr lang="en-US" sz="2800" baseline="30000" dirty="0"/>
          </a:p>
          <a:p>
            <a:endParaRPr lang="en-US" sz="2800" baseline="30000" dirty="0"/>
          </a:p>
          <a:p>
            <a:endParaRPr lang="en-US" sz="2800" baseline="30000" dirty="0"/>
          </a:p>
          <a:p>
            <a:r>
              <a:rPr lang="en-US" sz="2800" dirty="0"/>
              <a:t>1</a:t>
            </a:r>
          </a:p>
        </p:txBody>
      </p:sp>
      <p:cxnSp>
        <p:nvCxnSpPr>
          <p:cNvPr id="68" name="Straight Connector 67"/>
          <p:cNvCxnSpPr/>
          <p:nvPr/>
        </p:nvCxnSpPr>
        <p:spPr>
          <a:xfrm>
            <a:off x="7478506" y="778912"/>
            <a:ext cx="0" cy="6079088"/>
          </a:xfrm>
          <a:prstGeom prst="line">
            <a:avLst/>
          </a:prstGeom>
        </p:spPr>
        <p:style>
          <a:lnRef idx="1">
            <a:schemeClr val="accent1"/>
          </a:lnRef>
          <a:fillRef idx="0">
            <a:schemeClr val="accent1"/>
          </a:fillRef>
          <a:effectRef idx="0">
            <a:schemeClr val="accent1"/>
          </a:effectRef>
          <a:fontRef idx="minor">
            <a:schemeClr val="tx1"/>
          </a:fontRef>
        </p:style>
      </p:cxnSp>
      <p:sp>
        <p:nvSpPr>
          <p:cNvPr id="69" name="TextBox 68"/>
          <p:cNvSpPr txBox="1"/>
          <p:nvPr/>
        </p:nvSpPr>
        <p:spPr>
          <a:xfrm>
            <a:off x="7780444" y="1440692"/>
            <a:ext cx="1483989" cy="5016758"/>
          </a:xfrm>
          <a:prstGeom prst="rect">
            <a:avLst/>
          </a:prstGeom>
          <a:noFill/>
        </p:spPr>
        <p:txBody>
          <a:bodyPr wrap="square" rtlCol="0">
            <a:spAutoFit/>
          </a:bodyPr>
          <a:lstStyle/>
          <a:p>
            <a:r>
              <a:rPr lang="en-US" sz="2800" dirty="0"/>
              <a:t>O(n)</a:t>
            </a:r>
          </a:p>
          <a:p>
            <a:endParaRPr lang="en-US" sz="2800" dirty="0"/>
          </a:p>
          <a:p>
            <a:r>
              <a:rPr lang="en-US" sz="2800" dirty="0"/>
              <a:t>O(n)</a:t>
            </a:r>
          </a:p>
          <a:p>
            <a:endParaRPr lang="en-US" sz="1600" dirty="0"/>
          </a:p>
          <a:p>
            <a:r>
              <a:rPr lang="en-US" sz="2800" dirty="0"/>
              <a:t>O(n)</a:t>
            </a:r>
          </a:p>
          <a:p>
            <a:endParaRPr lang="en-US" sz="2800" dirty="0"/>
          </a:p>
          <a:p>
            <a:endParaRPr lang="en-US" sz="2800" dirty="0"/>
          </a:p>
          <a:p>
            <a:endParaRPr lang="en-US" sz="2400" dirty="0"/>
          </a:p>
          <a:p>
            <a:r>
              <a:rPr lang="en-US" sz="2800" dirty="0"/>
              <a:t>O(n)</a:t>
            </a:r>
            <a:endParaRPr lang="en-US" sz="2800" baseline="30000" dirty="0"/>
          </a:p>
          <a:p>
            <a:endParaRPr lang="en-US" sz="2800" baseline="30000" dirty="0"/>
          </a:p>
          <a:p>
            <a:endParaRPr lang="en-US" sz="2800" baseline="30000" dirty="0"/>
          </a:p>
          <a:p>
            <a:endParaRPr lang="en-US" sz="2800" baseline="30000" dirty="0"/>
          </a:p>
          <a:p>
            <a:r>
              <a:rPr lang="en-US" sz="2800" dirty="0"/>
              <a:t>O(n)</a:t>
            </a:r>
          </a:p>
        </p:txBody>
      </p:sp>
      <p:sp>
        <p:nvSpPr>
          <p:cNvPr id="73" name="TextBox 72"/>
          <p:cNvSpPr txBox="1"/>
          <p:nvPr/>
        </p:nvSpPr>
        <p:spPr>
          <a:xfrm>
            <a:off x="4613292" y="5034635"/>
            <a:ext cx="517375" cy="707886"/>
          </a:xfrm>
          <a:prstGeom prst="rect">
            <a:avLst/>
          </a:prstGeom>
          <a:noFill/>
        </p:spPr>
        <p:txBody>
          <a:bodyPr wrap="square" rtlCol="0">
            <a:spAutoFit/>
          </a:bodyPr>
          <a:lstStyle/>
          <a:p>
            <a:r>
              <a:rPr lang="mr-IN" sz="4000" dirty="0"/>
              <a:t>…</a:t>
            </a:r>
            <a:endParaRPr lang="en-US" sz="4000" dirty="0"/>
          </a:p>
        </p:txBody>
      </p:sp>
      <p:sp>
        <p:nvSpPr>
          <p:cNvPr id="50" name="Rounded Rectangle 49">
            <a:extLst>
              <a:ext uri="{FF2B5EF4-FFF2-40B4-BE49-F238E27FC236}">
                <a16:creationId xmlns:a16="http://schemas.microsoft.com/office/drawing/2014/main" id="{5A3C6111-B2AB-B546-828D-A7A036BA2181}"/>
              </a:ext>
            </a:extLst>
          </p:cNvPr>
          <p:cNvSpPr/>
          <p:nvPr/>
        </p:nvSpPr>
        <p:spPr>
          <a:xfrm>
            <a:off x="3508350" y="-17973"/>
            <a:ext cx="2865011" cy="532590"/>
          </a:xfrm>
          <a:prstGeom prst="roundRect">
            <a:avLst/>
          </a:prstGeom>
          <a:solidFill>
            <a:schemeClr val="accent1">
              <a:lumMod val="20000"/>
              <a:lumOff val="80000"/>
            </a:schemeClr>
          </a:solidFill>
          <a:effectLst>
            <a:outerShdw blurRad="50800" dist="762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Work this out yourself!</a:t>
            </a:r>
          </a:p>
        </p:txBody>
      </p:sp>
    </p:spTree>
    <p:extLst>
      <p:ext uri="{BB962C8B-B14F-4D97-AF65-F5344CB8AC3E}">
        <p14:creationId xmlns:p14="http://schemas.microsoft.com/office/powerpoint/2010/main" val="1636797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p:bldP spid="67" grpId="0"/>
      <p:bldP spid="69"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85613"/>
            <a:ext cx="7886700" cy="1325563"/>
          </a:xfrm>
        </p:spPr>
        <p:txBody>
          <a:bodyPr/>
          <a:lstStyle/>
          <a:p>
            <a:r>
              <a:rPr lang="en-US" sz="3200" dirty="0"/>
              <a:t>Total runtime</a:t>
            </a:r>
            <a:r>
              <a:rPr lang="mr-IN" sz="3200" dirty="0"/>
              <a:t>…</a:t>
            </a:r>
            <a:endParaRPr lang="en-US" sz="3200" dirty="0"/>
          </a:p>
        </p:txBody>
      </p:sp>
      <p:sp>
        <p:nvSpPr>
          <p:cNvPr id="3" name="Content Placeholder 2"/>
          <p:cNvSpPr>
            <a:spLocks noGrp="1"/>
          </p:cNvSpPr>
          <p:nvPr>
            <p:ph idx="1"/>
          </p:nvPr>
        </p:nvSpPr>
        <p:spPr/>
        <p:txBody>
          <a:bodyPr>
            <a:normAutofit fontScale="92500" lnSpcReduction="10000"/>
          </a:bodyPr>
          <a:lstStyle/>
          <a:p>
            <a:pPr>
              <a:lnSpc>
                <a:spcPct val="150000"/>
              </a:lnSpc>
            </a:pPr>
            <a:r>
              <a:rPr lang="en-US" sz="2400" dirty="0"/>
              <a:t>O(n) steps per level, at every level</a:t>
            </a:r>
          </a:p>
          <a:p>
            <a:pPr>
              <a:lnSpc>
                <a:spcPct val="150000"/>
              </a:lnSpc>
            </a:pPr>
            <a:r>
              <a:rPr lang="en-US" sz="2400" dirty="0"/>
              <a:t>log(n) + 1 levels</a:t>
            </a:r>
          </a:p>
          <a:p>
            <a:pPr>
              <a:lnSpc>
                <a:spcPct val="150000"/>
              </a:lnSpc>
            </a:pPr>
            <a:r>
              <a:rPr lang="en-US" sz="3600" dirty="0">
                <a:solidFill>
                  <a:schemeClr val="accent4"/>
                </a:solidFill>
              </a:rPr>
              <a:t>O( n log(n) ) total!</a:t>
            </a:r>
          </a:p>
          <a:p>
            <a:pPr>
              <a:lnSpc>
                <a:spcPct val="150000"/>
              </a:lnSpc>
            </a:pPr>
            <a:r>
              <a:rPr lang="en-US" altLang="zh-CN" sz="3600" dirty="0">
                <a:solidFill>
                  <a:schemeClr val="accent1"/>
                </a:solidFill>
              </a:rPr>
              <a:t>That was the claim!</a:t>
            </a:r>
            <a:r>
              <a:rPr lang="en-US" altLang="zh-CN" sz="4000" dirty="0">
                <a:solidFill>
                  <a:schemeClr val="accent4"/>
                </a:solidFill>
              </a:rPr>
              <a:t> </a:t>
            </a:r>
            <a:endParaRPr lang="en-US" sz="3600" dirty="0">
              <a:solidFill>
                <a:schemeClr val="accent4"/>
              </a:solidFill>
            </a:endParaRPr>
          </a:p>
          <a:p>
            <a:pPr>
              <a:lnSpc>
                <a:spcPct val="150000"/>
              </a:lnSpc>
            </a:pPr>
            <a:r>
              <a:rPr lang="en-US" altLang="zh-CN" sz="3200" dirty="0">
                <a:solidFill>
                  <a:srgbClr val="C00000"/>
                </a:solidFill>
              </a:rPr>
              <a:t>To draw a recursion tree</a:t>
            </a:r>
            <a:r>
              <a:rPr lang="zh-CN" altLang="en-US" sz="3200" dirty="0">
                <a:solidFill>
                  <a:srgbClr val="C00000"/>
                </a:solidFill>
              </a:rPr>
              <a:t> </a:t>
            </a:r>
            <a:r>
              <a:rPr lang="en-US" altLang="zh-CN" sz="3200" dirty="0">
                <a:solidFill>
                  <a:srgbClr val="C00000"/>
                </a:solidFill>
              </a:rPr>
              <a:t>to</a:t>
            </a:r>
            <a:r>
              <a:rPr lang="zh-CN" altLang="en-US" sz="3200" dirty="0">
                <a:solidFill>
                  <a:srgbClr val="C00000"/>
                </a:solidFill>
              </a:rPr>
              <a:t> </a:t>
            </a:r>
            <a:r>
              <a:rPr lang="en-US" altLang="zh-CN" sz="3200" dirty="0">
                <a:solidFill>
                  <a:srgbClr val="C00000"/>
                </a:solidFill>
              </a:rPr>
              <a:t>prove</a:t>
            </a:r>
            <a:r>
              <a:rPr lang="zh-CN" altLang="en-US" sz="3200" dirty="0">
                <a:solidFill>
                  <a:srgbClr val="C00000"/>
                </a:solidFill>
              </a:rPr>
              <a:t> </a:t>
            </a:r>
            <a:r>
              <a:rPr lang="en-US" altLang="zh-CN" sz="3200" dirty="0">
                <a:solidFill>
                  <a:srgbClr val="C00000"/>
                </a:solidFill>
              </a:rPr>
              <a:t>the</a:t>
            </a:r>
            <a:r>
              <a:rPr lang="zh-CN" altLang="en-US" sz="3200" dirty="0">
                <a:solidFill>
                  <a:srgbClr val="C00000"/>
                </a:solidFill>
              </a:rPr>
              <a:t> </a:t>
            </a:r>
            <a:r>
              <a:rPr lang="en-US" altLang="zh-CN" sz="3200" dirty="0">
                <a:solidFill>
                  <a:srgbClr val="C00000"/>
                </a:solidFill>
              </a:rPr>
              <a:t>complexity</a:t>
            </a:r>
            <a:r>
              <a:rPr lang="zh-CN" altLang="en-US" sz="3200" dirty="0">
                <a:solidFill>
                  <a:srgbClr val="C00000"/>
                </a:solidFill>
              </a:rPr>
              <a:t> </a:t>
            </a:r>
            <a:r>
              <a:rPr lang="en-US" altLang="zh-CN" sz="3200" dirty="0">
                <a:solidFill>
                  <a:srgbClr val="C00000"/>
                </a:solidFill>
              </a:rPr>
              <a:t>of</a:t>
            </a:r>
            <a:r>
              <a:rPr lang="zh-CN" altLang="en-US" sz="3200" dirty="0">
                <a:solidFill>
                  <a:srgbClr val="C00000"/>
                </a:solidFill>
              </a:rPr>
              <a:t> </a:t>
            </a:r>
            <a:r>
              <a:rPr lang="en-US" altLang="zh-CN" sz="3200" dirty="0">
                <a:solidFill>
                  <a:srgbClr val="C00000"/>
                </a:solidFill>
              </a:rPr>
              <a:t>a</a:t>
            </a:r>
            <a:r>
              <a:rPr lang="zh-CN" altLang="en-US" sz="3200" dirty="0">
                <a:solidFill>
                  <a:srgbClr val="C00000"/>
                </a:solidFill>
              </a:rPr>
              <a:t> </a:t>
            </a:r>
            <a:r>
              <a:rPr lang="en-US" altLang="zh-CN" sz="3200" dirty="0">
                <a:solidFill>
                  <a:srgbClr val="C00000"/>
                </a:solidFill>
              </a:rPr>
              <a:t>division-recursion</a:t>
            </a:r>
            <a:r>
              <a:rPr lang="zh-CN" altLang="en-US" sz="3200" dirty="0">
                <a:solidFill>
                  <a:srgbClr val="C00000"/>
                </a:solidFill>
              </a:rPr>
              <a:t> </a:t>
            </a:r>
            <a:r>
              <a:rPr lang="en-US" altLang="zh-CN" sz="3200" dirty="0">
                <a:solidFill>
                  <a:srgbClr val="C00000"/>
                </a:solidFill>
              </a:rPr>
              <a:t>algorithm.</a:t>
            </a:r>
          </a:p>
          <a:p>
            <a:pPr>
              <a:lnSpc>
                <a:spcPct val="150000"/>
              </a:lnSpc>
            </a:pPr>
            <a:endParaRPr lang="en-US" sz="3200" dirty="0">
              <a:solidFill>
                <a:schemeClr val="accent1"/>
              </a:solidFill>
            </a:endParaRPr>
          </a:p>
        </p:txBody>
      </p:sp>
    </p:spTree>
    <p:extLst>
      <p:ext uri="{BB962C8B-B14F-4D97-AF65-F5344CB8AC3E}">
        <p14:creationId xmlns:p14="http://schemas.microsoft.com/office/powerpoint/2010/main" val="818157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A378CF-D618-C948-A991-D17F583DB752}"/>
              </a:ext>
            </a:extLst>
          </p:cNvPr>
          <p:cNvSpPr>
            <a:spLocks noGrp="1"/>
          </p:cNvSpPr>
          <p:nvPr>
            <p:ph type="title"/>
          </p:nvPr>
        </p:nvSpPr>
        <p:spPr>
          <a:xfrm>
            <a:off x="628650" y="214549"/>
            <a:ext cx="7886700" cy="1063766"/>
          </a:xfrm>
        </p:spPr>
        <p:txBody>
          <a:bodyPr/>
          <a:lstStyle/>
          <a:p>
            <a:r>
              <a:rPr kumimoji="1" lang="en-US" altLang="zh-CN" dirty="0"/>
              <a:t>Another</a:t>
            </a:r>
            <a:r>
              <a:rPr kumimoji="1" lang="zh-CN" altLang="en-US" dirty="0"/>
              <a:t> </a:t>
            </a:r>
            <a:r>
              <a:rPr kumimoji="1" lang="en-US" altLang="zh-CN" dirty="0"/>
              <a:t>Example</a:t>
            </a:r>
            <a:endParaRPr kumimoji="1" lang="zh-CN" altLang="en-US" dirty="0"/>
          </a:p>
        </p:txBody>
      </p:sp>
      <p:pic>
        <p:nvPicPr>
          <p:cNvPr id="5" name="图片 4">
            <a:extLst>
              <a:ext uri="{FF2B5EF4-FFF2-40B4-BE49-F238E27FC236}">
                <a16:creationId xmlns:a16="http://schemas.microsoft.com/office/drawing/2014/main" id="{1A1E297F-573A-BA40-986B-D0DEC1619BB4}"/>
              </a:ext>
            </a:extLst>
          </p:cNvPr>
          <p:cNvPicPr>
            <a:picLocks noChangeAspect="1"/>
          </p:cNvPicPr>
          <p:nvPr/>
        </p:nvPicPr>
        <p:blipFill>
          <a:blip r:embed="rId2"/>
          <a:stretch>
            <a:fillRect/>
          </a:stretch>
        </p:blipFill>
        <p:spPr>
          <a:xfrm>
            <a:off x="2392108" y="4040453"/>
            <a:ext cx="3916881" cy="885322"/>
          </a:xfrm>
          <a:prstGeom prst="rect">
            <a:avLst/>
          </a:prstGeom>
        </p:spPr>
      </p:pic>
      <p:sp>
        <p:nvSpPr>
          <p:cNvPr id="6" name="文本框 5">
            <a:extLst>
              <a:ext uri="{FF2B5EF4-FFF2-40B4-BE49-F238E27FC236}">
                <a16:creationId xmlns:a16="http://schemas.microsoft.com/office/drawing/2014/main" id="{20EAD9B7-43F5-1344-A178-E2D6FC08A16F}"/>
              </a:ext>
            </a:extLst>
          </p:cNvPr>
          <p:cNvSpPr txBox="1"/>
          <p:nvPr/>
        </p:nvSpPr>
        <p:spPr>
          <a:xfrm>
            <a:off x="742939" y="3313120"/>
            <a:ext cx="1649169" cy="461665"/>
          </a:xfrm>
          <a:prstGeom prst="rect">
            <a:avLst/>
          </a:prstGeom>
          <a:noFill/>
        </p:spPr>
        <p:txBody>
          <a:bodyPr wrap="none" rtlCol="0">
            <a:spAutoFit/>
          </a:bodyPr>
          <a:lstStyle/>
          <a:p>
            <a:r>
              <a:rPr kumimoji="1" lang="en-US" altLang="zh-CN" sz="2400" dirty="0"/>
              <a:t>An</a:t>
            </a:r>
            <a:r>
              <a:rPr kumimoji="1" lang="zh-CN" altLang="en-US" sz="2400" dirty="0"/>
              <a:t> </a:t>
            </a:r>
            <a:r>
              <a:rPr kumimoji="1" lang="en-US" altLang="zh-CN" sz="2400" dirty="0"/>
              <a:t>example</a:t>
            </a:r>
            <a:endParaRPr kumimoji="1" lang="zh-CN" altLang="en-US" sz="2400" dirty="0"/>
          </a:p>
        </p:txBody>
      </p:sp>
      <p:sp>
        <p:nvSpPr>
          <p:cNvPr id="8" name="任意形状 7">
            <a:extLst>
              <a:ext uri="{FF2B5EF4-FFF2-40B4-BE49-F238E27FC236}">
                <a16:creationId xmlns:a16="http://schemas.microsoft.com/office/drawing/2014/main" id="{642E3F08-BDF0-A74C-83EB-F4DA84E8B18D}"/>
              </a:ext>
            </a:extLst>
          </p:cNvPr>
          <p:cNvSpPr/>
          <p:nvPr/>
        </p:nvSpPr>
        <p:spPr>
          <a:xfrm>
            <a:off x="4082040" y="4852256"/>
            <a:ext cx="554804" cy="493160"/>
          </a:xfrm>
          <a:custGeom>
            <a:avLst/>
            <a:gdLst>
              <a:gd name="connsiteX0" fmla="*/ 0 w 554804"/>
              <a:gd name="connsiteY0" fmla="*/ 0 h 493160"/>
              <a:gd name="connsiteX1" fmla="*/ 308225 w 554804"/>
              <a:gd name="connsiteY1" fmla="*/ 493160 h 493160"/>
              <a:gd name="connsiteX2" fmla="*/ 554804 w 554804"/>
              <a:gd name="connsiteY2" fmla="*/ 0 h 493160"/>
            </a:gdLst>
            <a:ahLst/>
            <a:cxnLst>
              <a:cxn ang="0">
                <a:pos x="connsiteX0" y="connsiteY0"/>
              </a:cxn>
              <a:cxn ang="0">
                <a:pos x="connsiteX1" y="connsiteY1"/>
              </a:cxn>
              <a:cxn ang="0">
                <a:pos x="connsiteX2" y="connsiteY2"/>
              </a:cxn>
            </a:cxnLst>
            <a:rect l="l" t="t" r="r" b="b"/>
            <a:pathLst>
              <a:path w="554804" h="493160">
                <a:moveTo>
                  <a:pt x="0" y="0"/>
                </a:moveTo>
                <a:cubicBezTo>
                  <a:pt x="107879" y="246580"/>
                  <a:pt x="215758" y="493160"/>
                  <a:pt x="308225" y="493160"/>
                </a:cubicBezTo>
                <a:cubicBezTo>
                  <a:pt x="400692" y="493160"/>
                  <a:pt x="477748" y="246580"/>
                  <a:pt x="554804"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任意形状 8">
            <a:extLst>
              <a:ext uri="{FF2B5EF4-FFF2-40B4-BE49-F238E27FC236}">
                <a16:creationId xmlns:a16="http://schemas.microsoft.com/office/drawing/2014/main" id="{80B00058-7C85-5141-A8D1-DCDD864F5FB3}"/>
              </a:ext>
            </a:extLst>
          </p:cNvPr>
          <p:cNvSpPr/>
          <p:nvPr/>
        </p:nvSpPr>
        <p:spPr>
          <a:xfrm>
            <a:off x="4127013" y="4875276"/>
            <a:ext cx="1068513" cy="493160"/>
          </a:xfrm>
          <a:custGeom>
            <a:avLst/>
            <a:gdLst>
              <a:gd name="connsiteX0" fmla="*/ 0 w 554804"/>
              <a:gd name="connsiteY0" fmla="*/ 0 h 493160"/>
              <a:gd name="connsiteX1" fmla="*/ 308225 w 554804"/>
              <a:gd name="connsiteY1" fmla="*/ 493160 h 493160"/>
              <a:gd name="connsiteX2" fmla="*/ 554804 w 554804"/>
              <a:gd name="connsiteY2" fmla="*/ 0 h 493160"/>
            </a:gdLst>
            <a:ahLst/>
            <a:cxnLst>
              <a:cxn ang="0">
                <a:pos x="connsiteX0" y="connsiteY0"/>
              </a:cxn>
              <a:cxn ang="0">
                <a:pos x="connsiteX1" y="connsiteY1"/>
              </a:cxn>
              <a:cxn ang="0">
                <a:pos x="connsiteX2" y="connsiteY2"/>
              </a:cxn>
            </a:cxnLst>
            <a:rect l="l" t="t" r="r" b="b"/>
            <a:pathLst>
              <a:path w="554804" h="493160">
                <a:moveTo>
                  <a:pt x="0" y="0"/>
                </a:moveTo>
                <a:cubicBezTo>
                  <a:pt x="107879" y="246580"/>
                  <a:pt x="215758" y="493160"/>
                  <a:pt x="308225" y="493160"/>
                </a:cubicBezTo>
                <a:cubicBezTo>
                  <a:pt x="400692" y="493160"/>
                  <a:pt x="477748" y="246580"/>
                  <a:pt x="554804"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任意形状 9">
            <a:extLst>
              <a:ext uri="{FF2B5EF4-FFF2-40B4-BE49-F238E27FC236}">
                <a16:creationId xmlns:a16="http://schemas.microsoft.com/office/drawing/2014/main" id="{27042184-6398-A247-B4CC-B27F44947A68}"/>
              </a:ext>
            </a:extLst>
          </p:cNvPr>
          <p:cNvSpPr/>
          <p:nvPr/>
        </p:nvSpPr>
        <p:spPr>
          <a:xfrm>
            <a:off x="3414219" y="4898295"/>
            <a:ext cx="1068513" cy="493160"/>
          </a:xfrm>
          <a:custGeom>
            <a:avLst/>
            <a:gdLst>
              <a:gd name="connsiteX0" fmla="*/ 0 w 554804"/>
              <a:gd name="connsiteY0" fmla="*/ 0 h 493160"/>
              <a:gd name="connsiteX1" fmla="*/ 308225 w 554804"/>
              <a:gd name="connsiteY1" fmla="*/ 493160 h 493160"/>
              <a:gd name="connsiteX2" fmla="*/ 554804 w 554804"/>
              <a:gd name="connsiteY2" fmla="*/ 0 h 493160"/>
            </a:gdLst>
            <a:ahLst/>
            <a:cxnLst>
              <a:cxn ang="0">
                <a:pos x="connsiteX0" y="connsiteY0"/>
              </a:cxn>
              <a:cxn ang="0">
                <a:pos x="connsiteX1" y="connsiteY1"/>
              </a:cxn>
              <a:cxn ang="0">
                <a:pos x="connsiteX2" y="connsiteY2"/>
              </a:cxn>
            </a:cxnLst>
            <a:rect l="l" t="t" r="r" b="b"/>
            <a:pathLst>
              <a:path w="554804" h="493160">
                <a:moveTo>
                  <a:pt x="0" y="0"/>
                </a:moveTo>
                <a:cubicBezTo>
                  <a:pt x="107879" y="246580"/>
                  <a:pt x="215758" y="493160"/>
                  <a:pt x="308225" y="493160"/>
                </a:cubicBezTo>
                <a:cubicBezTo>
                  <a:pt x="400692" y="493160"/>
                  <a:pt x="477748" y="246580"/>
                  <a:pt x="554804"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文本框 10">
            <a:extLst>
              <a:ext uri="{FF2B5EF4-FFF2-40B4-BE49-F238E27FC236}">
                <a16:creationId xmlns:a16="http://schemas.microsoft.com/office/drawing/2014/main" id="{8F3EF75B-9337-1346-91CC-38E2CE6CE604}"/>
              </a:ext>
            </a:extLst>
          </p:cNvPr>
          <p:cNvSpPr txBox="1"/>
          <p:nvPr/>
        </p:nvSpPr>
        <p:spPr>
          <a:xfrm>
            <a:off x="1026320" y="5695554"/>
            <a:ext cx="7221047" cy="461665"/>
          </a:xfrm>
          <a:prstGeom prst="rect">
            <a:avLst/>
          </a:prstGeom>
          <a:noFill/>
        </p:spPr>
        <p:txBody>
          <a:bodyPr wrap="square" rtlCol="0">
            <a:spAutoFit/>
          </a:bodyPr>
          <a:lstStyle/>
          <a:p>
            <a:r>
              <a:rPr lang="zh-CN" altLang="en-US" sz="2400" dirty="0"/>
              <a:t>一个长度为</a:t>
            </a:r>
            <a:r>
              <a:rPr lang="en-US" altLang="zh-CN" sz="2400" dirty="0"/>
              <a:t>n</a:t>
            </a:r>
            <a:r>
              <a:rPr lang="zh-CN" altLang="en-US" sz="2400" dirty="0"/>
              <a:t>的数组中，最多会有多少逆序对呢？</a:t>
            </a:r>
            <a:endParaRPr lang="fr-FR" altLang="zh-CN" sz="2400" dirty="0"/>
          </a:p>
        </p:txBody>
      </p:sp>
      <p:sp>
        <p:nvSpPr>
          <p:cNvPr id="3" name="文本框 2">
            <a:extLst>
              <a:ext uri="{FF2B5EF4-FFF2-40B4-BE49-F238E27FC236}">
                <a16:creationId xmlns:a16="http://schemas.microsoft.com/office/drawing/2014/main" id="{8AFD3447-C849-C242-AD4E-B1B88358F66E}"/>
              </a:ext>
            </a:extLst>
          </p:cNvPr>
          <p:cNvSpPr txBox="1"/>
          <p:nvPr/>
        </p:nvSpPr>
        <p:spPr>
          <a:xfrm>
            <a:off x="2543739" y="1305795"/>
            <a:ext cx="3877985" cy="461665"/>
          </a:xfrm>
          <a:prstGeom prst="rect">
            <a:avLst/>
          </a:prstGeom>
          <a:noFill/>
        </p:spPr>
        <p:txBody>
          <a:bodyPr wrap="none" rtlCol="0">
            <a:spAutoFit/>
          </a:bodyPr>
          <a:lstStyle/>
          <a:p>
            <a:r>
              <a:rPr lang="en-US" sz="2400" dirty="0" err="1">
                <a:solidFill>
                  <a:srgbClr val="00B050"/>
                </a:solidFill>
              </a:rPr>
              <a:t>查找数组中的逆序对的问题</a:t>
            </a:r>
            <a:endParaRPr lang="en-US" sz="2400" dirty="0">
              <a:solidFill>
                <a:srgbClr val="00B050"/>
              </a:solidFill>
            </a:endParaRPr>
          </a:p>
        </p:txBody>
      </p:sp>
      <p:sp>
        <p:nvSpPr>
          <p:cNvPr id="12" name="文本框 11">
            <a:extLst>
              <a:ext uri="{FF2B5EF4-FFF2-40B4-BE49-F238E27FC236}">
                <a16:creationId xmlns:a16="http://schemas.microsoft.com/office/drawing/2014/main" id="{FA2AC501-4312-2F4B-9FAA-751D7A5F26F2}"/>
              </a:ext>
            </a:extLst>
          </p:cNvPr>
          <p:cNvSpPr txBox="1"/>
          <p:nvPr/>
        </p:nvSpPr>
        <p:spPr>
          <a:xfrm>
            <a:off x="742939" y="1979089"/>
            <a:ext cx="7754458" cy="1200329"/>
          </a:xfrm>
          <a:prstGeom prst="rect">
            <a:avLst/>
          </a:prstGeom>
          <a:noFill/>
        </p:spPr>
        <p:txBody>
          <a:bodyPr wrap="square" rtlCol="0">
            <a:spAutoFit/>
          </a:bodyPr>
          <a:lstStyle/>
          <a:p>
            <a:r>
              <a:rPr lang="en-US" sz="2400" dirty="0" err="1">
                <a:solidFill>
                  <a:srgbClr val="00B050"/>
                </a:solidFill>
              </a:rPr>
              <a:t>输入</a:t>
            </a:r>
            <a:r>
              <a:rPr lang="zh-CN" altLang="en-US" sz="2400" dirty="0">
                <a:solidFill>
                  <a:srgbClr val="00B050"/>
                </a:solidFill>
              </a:rPr>
              <a:t>：</a:t>
            </a:r>
            <a:r>
              <a:rPr lang="zh-CN" altLang="en-US" sz="2400" dirty="0"/>
              <a:t>数组</a:t>
            </a:r>
            <a:r>
              <a:rPr lang="en-US" altLang="zh-CN" sz="2400" dirty="0"/>
              <a:t>A</a:t>
            </a:r>
            <a:r>
              <a:rPr lang="zh-CN" altLang="en-US" sz="2400" dirty="0"/>
              <a:t>，假设其元素各不相同</a:t>
            </a:r>
            <a:endParaRPr lang="en-US" altLang="zh-CN" sz="2400" dirty="0"/>
          </a:p>
          <a:p>
            <a:r>
              <a:rPr lang="zh-CN" altLang="en-US" sz="2400" dirty="0">
                <a:solidFill>
                  <a:srgbClr val="00B050"/>
                </a:solidFill>
              </a:rPr>
              <a:t>输出：</a:t>
            </a:r>
            <a:r>
              <a:rPr lang="zh-CN" altLang="en-US" sz="2400" dirty="0"/>
              <a:t>数组</a:t>
            </a:r>
            <a:r>
              <a:rPr lang="en-US" altLang="zh-CN" sz="2400" dirty="0"/>
              <a:t>A</a:t>
            </a:r>
            <a:r>
              <a:rPr lang="zh-CN" altLang="en-US" sz="2400" dirty="0"/>
              <a:t>中逆序对个数（如果对于下标为</a:t>
            </a:r>
            <a:r>
              <a:rPr lang="en-US" altLang="zh-CN" sz="2400" dirty="0" err="1"/>
              <a:t>i</a:t>
            </a:r>
            <a:r>
              <a:rPr lang="zh-CN" altLang="en-US" sz="2400" dirty="0"/>
              <a:t>，</a:t>
            </a:r>
            <a:r>
              <a:rPr lang="en-US" altLang="zh-CN" sz="2400" dirty="0"/>
              <a:t>j</a:t>
            </a:r>
            <a:r>
              <a:rPr lang="zh-CN" altLang="en-US" sz="2400" dirty="0"/>
              <a:t>的两个元素有</a:t>
            </a:r>
            <a:r>
              <a:rPr lang="en-US" altLang="zh-CN" sz="2400" dirty="0" err="1"/>
              <a:t>i</a:t>
            </a:r>
            <a:r>
              <a:rPr lang="en-US" altLang="zh-CN" sz="2400" dirty="0"/>
              <a:t>&lt;j</a:t>
            </a:r>
            <a:r>
              <a:rPr lang="zh-CN" altLang="en-US" sz="2400" dirty="0"/>
              <a:t>，但是</a:t>
            </a:r>
            <a:r>
              <a:rPr lang="en-US" altLang="zh-CN" sz="2400" dirty="0"/>
              <a:t>A[</a:t>
            </a:r>
            <a:r>
              <a:rPr lang="en-US" altLang="zh-CN" sz="2400" dirty="0" err="1"/>
              <a:t>i</a:t>
            </a:r>
            <a:r>
              <a:rPr lang="en-US" altLang="zh-CN" sz="2400" dirty="0"/>
              <a:t>]&gt;A[j]</a:t>
            </a:r>
            <a:r>
              <a:rPr lang="zh-CN" altLang="en-US" sz="2400" dirty="0"/>
              <a:t>，则</a:t>
            </a:r>
            <a:r>
              <a:rPr lang="en-US" altLang="zh-CN" sz="2400" dirty="0" err="1"/>
              <a:t>i</a:t>
            </a:r>
            <a:r>
              <a:rPr lang="zh-CN" altLang="en-US" sz="2400" dirty="0"/>
              <a:t>，</a:t>
            </a:r>
            <a:r>
              <a:rPr lang="en-US" altLang="zh-CN" sz="2400" dirty="0"/>
              <a:t>j</a:t>
            </a:r>
            <a:r>
              <a:rPr lang="zh-CN" altLang="en-US" sz="2400" dirty="0"/>
              <a:t>构成一个逆序对。）</a:t>
            </a:r>
            <a:endParaRPr lang="en-US" sz="2400" dirty="0"/>
          </a:p>
        </p:txBody>
      </p:sp>
    </p:spTree>
    <p:extLst>
      <p:ext uri="{BB962C8B-B14F-4D97-AF65-F5344CB8AC3E}">
        <p14:creationId xmlns:p14="http://schemas.microsoft.com/office/powerpoint/2010/main" val="39586327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79857B-9905-1346-AA5C-E6ACD66F2849}"/>
              </a:ext>
            </a:extLst>
          </p:cNvPr>
          <p:cNvSpPr>
            <a:spLocks noGrp="1"/>
          </p:cNvSpPr>
          <p:nvPr>
            <p:ph type="title"/>
          </p:nvPr>
        </p:nvSpPr>
        <p:spPr/>
        <p:txBody>
          <a:bodyPr/>
          <a:lstStyle/>
          <a:p>
            <a:r>
              <a:rPr kumimoji="1" lang="en-US" altLang="zh-CN" dirty="0"/>
              <a:t>Counting</a:t>
            </a:r>
            <a:r>
              <a:rPr kumimoji="1" lang="zh-CN" altLang="en-US" dirty="0"/>
              <a:t> </a:t>
            </a:r>
            <a:r>
              <a:rPr kumimoji="1" lang="en-US" altLang="zh-CN" dirty="0"/>
              <a:t>Inversions</a:t>
            </a:r>
            <a:r>
              <a:rPr kumimoji="1" lang="zh-CN" altLang="en-US" dirty="0"/>
              <a:t>主要应用</a:t>
            </a:r>
          </a:p>
        </p:txBody>
      </p:sp>
      <p:sp>
        <p:nvSpPr>
          <p:cNvPr id="3" name="内容占位符 2">
            <a:extLst>
              <a:ext uri="{FF2B5EF4-FFF2-40B4-BE49-F238E27FC236}">
                <a16:creationId xmlns:a16="http://schemas.microsoft.com/office/drawing/2014/main" id="{D17D313B-91D3-DE40-8BED-9694FD9189F2}"/>
              </a:ext>
            </a:extLst>
          </p:cNvPr>
          <p:cNvSpPr>
            <a:spLocks noGrp="1"/>
          </p:cNvSpPr>
          <p:nvPr>
            <p:ph idx="1"/>
          </p:nvPr>
        </p:nvSpPr>
        <p:spPr>
          <a:xfrm>
            <a:off x="628650" y="1690689"/>
            <a:ext cx="7886700" cy="4351338"/>
          </a:xfrm>
        </p:spPr>
        <p:txBody>
          <a:bodyPr/>
          <a:lstStyle/>
          <a:p>
            <a:r>
              <a:rPr lang="zh-CN" altLang="en-US" sz="3200" dirty="0"/>
              <a:t>对排序关系的一致性度量</a:t>
            </a:r>
            <a:endParaRPr lang="en-US" altLang="zh-CN" sz="3200" dirty="0"/>
          </a:p>
          <a:p>
            <a:r>
              <a:rPr lang="zh-CN" altLang="en-US" dirty="0"/>
              <a:t>例如你和你的朋友对电影列表各自给出评分，那么</a:t>
            </a:r>
            <a:r>
              <a:rPr lang="zh-CN" altLang="en-US" b="0" i="0" dirty="0">
                <a:solidFill>
                  <a:srgbClr val="000000"/>
                </a:solidFill>
                <a:effectLst/>
                <a:latin typeface="PingFang SC" panose="020B0400000000000000" pitchFamily="34" charset="-122"/>
                <a:ea typeface="PingFang SC" panose="020B0400000000000000" pitchFamily="34" charset="-122"/>
              </a:rPr>
              <a:t>计算你和你朋友对电影排名的逆序对数量可以显示你对电影的兴趣差异。</a:t>
            </a:r>
            <a:r>
              <a:rPr lang="zh-CN" altLang="en-US" dirty="0"/>
              <a:t> </a:t>
            </a:r>
            <a:endParaRPr lang="en-US" altLang="zh-CN" dirty="0"/>
          </a:p>
          <a:p>
            <a:r>
              <a:rPr lang="zh-CN" altLang="en-US" dirty="0"/>
              <a:t>一种直观的方法是直接搜索所有逆序对</a:t>
            </a:r>
            <a:endParaRPr lang="en-US" altLang="zh-CN" dirty="0"/>
          </a:p>
          <a:p>
            <a:endParaRPr lang="en-US" altLang="zh-CN" dirty="0"/>
          </a:p>
          <a:p>
            <a:endParaRPr lang="fr-FR" altLang="zh-CN" dirty="0"/>
          </a:p>
          <a:p>
            <a:endParaRPr lang="en-US" altLang="zh-CN" sz="3200" dirty="0"/>
          </a:p>
          <a:p>
            <a:endParaRPr kumimoji="1" lang="zh-CN" altLang="en-US" dirty="0"/>
          </a:p>
        </p:txBody>
      </p:sp>
      <p:pic>
        <p:nvPicPr>
          <p:cNvPr id="4" name="图片 3">
            <a:extLst>
              <a:ext uri="{FF2B5EF4-FFF2-40B4-BE49-F238E27FC236}">
                <a16:creationId xmlns:a16="http://schemas.microsoft.com/office/drawing/2014/main" id="{6FD4BEAB-91B6-414D-A5AE-56599C3B0A4E}"/>
              </a:ext>
            </a:extLst>
          </p:cNvPr>
          <p:cNvPicPr>
            <a:picLocks noChangeAspect="1"/>
          </p:cNvPicPr>
          <p:nvPr/>
        </p:nvPicPr>
        <p:blipFill rotWithShape="1">
          <a:blip r:embed="rId2"/>
          <a:srcRect l="2548" t="44277" r="29682" b="-1253"/>
          <a:stretch/>
        </p:blipFill>
        <p:spPr>
          <a:xfrm>
            <a:off x="1061177" y="4072709"/>
            <a:ext cx="5085623" cy="2420165"/>
          </a:xfrm>
          <a:prstGeom prst="rect">
            <a:avLst/>
          </a:prstGeom>
        </p:spPr>
      </p:pic>
      <p:sp>
        <p:nvSpPr>
          <p:cNvPr id="5" name="文本框 4">
            <a:extLst>
              <a:ext uri="{FF2B5EF4-FFF2-40B4-BE49-F238E27FC236}">
                <a16:creationId xmlns:a16="http://schemas.microsoft.com/office/drawing/2014/main" id="{568785AC-3242-BB4B-B267-948671CB4D2F}"/>
              </a:ext>
            </a:extLst>
          </p:cNvPr>
          <p:cNvSpPr txBox="1"/>
          <p:nvPr/>
        </p:nvSpPr>
        <p:spPr>
          <a:xfrm>
            <a:off x="6146800" y="5464581"/>
            <a:ext cx="2954655" cy="461665"/>
          </a:xfrm>
          <a:prstGeom prst="rect">
            <a:avLst/>
          </a:prstGeom>
          <a:noFill/>
        </p:spPr>
        <p:txBody>
          <a:bodyPr wrap="none" rtlCol="0">
            <a:spAutoFit/>
          </a:bodyPr>
          <a:lstStyle/>
          <a:p>
            <a:r>
              <a:rPr lang="en-US" sz="2400" dirty="0" err="1"/>
              <a:t>这个复杂度是多少</a:t>
            </a:r>
            <a:r>
              <a:rPr lang="zh-CN" altLang="en-US" sz="2400" dirty="0"/>
              <a:t>？</a:t>
            </a:r>
            <a:endParaRPr lang="en-US" sz="2400" dirty="0"/>
          </a:p>
        </p:txBody>
      </p:sp>
      <p:sp>
        <p:nvSpPr>
          <p:cNvPr id="6" name="文本框 5">
            <a:extLst>
              <a:ext uri="{FF2B5EF4-FFF2-40B4-BE49-F238E27FC236}">
                <a16:creationId xmlns:a16="http://schemas.microsoft.com/office/drawing/2014/main" id="{95050DB9-BAAE-1242-B08E-C96C4930C1DE}"/>
              </a:ext>
            </a:extLst>
          </p:cNvPr>
          <p:cNvSpPr txBox="1"/>
          <p:nvPr/>
        </p:nvSpPr>
        <p:spPr>
          <a:xfrm>
            <a:off x="6199996" y="5992297"/>
            <a:ext cx="678391" cy="369332"/>
          </a:xfrm>
          <a:prstGeom prst="rect">
            <a:avLst/>
          </a:prstGeom>
          <a:noFill/>
        </p:spPr>
        <p:txBody>
          <a:bodyPr wrap="none" rtlCol="0">
            <a:spAutoFit/>
          </a:bodyPr>
          <a:lstStyle/>
          <a:p>
            <a:r>
              <a:rPr lang="en-US" altLang="zh-CN" dirty="0"/>
              <a:t>O(n</a:t>
            </a:r>
            <a:r>
              <a:rPr lang="en-US" altLang="zh-CN" baseline="30000" dirty="0"/>
              <a:t>2</a:t>
            </a:r>
            <a:r>
              <a:rPr lang="en-US" altLang="zh-CN" dirty="0"/>
              <a:t>)</a:t>
            </a:r>
            <a:endParaRPr lang="en-US" dirty="0"/>
          </a:p>
        </p:txBody>
      </p:sp>
    </p:spTree>
    <p:extLst>
      <p:ext uri="{BB962C8B-B14F-4D97-AF65-F5344CB8AC3E}">
        <p14:creationId xmlns:p14="http://schemas.microsoft.com/office/powerpoint/2010/main" val="42226697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0C6E0B-3ECC-DF49-AE1F-7DB26EFFCE0E}"/>
              </a:ext>
            </a:extLst>
          </p:cNvPr>
          <p:cNvSpPr>
            <a:spLocks noGrp="1"/>
          </p:cNvSpPr>
          <p:nvPr>
            <p:ph type="title"/>
          </p:nvPr>
        </p:nvSpPr>
        <p:spPr>
          <a:xfrm>
            <a:off x="415290" y="312434"/>
            <a:ext cx="7886700" cy="1325563"/>
          </a:xfrm>
        </p:spPr>
        <p:txBody>
          <a:bodyPr/>
          <a:lstStyle/>
          <a:p>
            <a:r>
              <a:rPr lang="zh-CN" altLang="en-US" dirty="0"/>
              <a:t>用分治递归方法求逆序对</a:t>
            </a:r>
            <a:endParaRPr lang="en-US" dirty="0"/>
          </a:p>
        </p:txBody>
      </p:sp>
      <p:grpSp>
        <p:nvGrpSpPr>
          <p:cNvPr id="4" name="Group 3">
            <a:extLst>
              <a:ext uri="{FF2B5EF4-FFF2-40B4-BE49-F238E27FC236}">
                <a16:creationId xmlns:a16="http://schemas.microsoft.com/office/drawing/2014/main" id="{77571083-888D-F341-97ED-1BB153005D20}"/>
              </a:ext>
            </a:extLst>
          </p:cNvPr>
          <p:cNvGrpSpPr/>
          <p:nvPr/>
        </p:nvGrpSpPr>
        <p:grpSpPr>
          <a:xfrm>
            <a:off x="1688675" y="2047530"/>
            <a:ext cx="5766649" cy="705201"/>
            <a:chOff x="1573619" y="3296093"/>
            <a:chExt cx="5766649" cy="705201"/>
          </a:xfrm>
        </p:grpSpPr>
        <p:sp>
          <p:nvSpPr>
            <p:cNvPr id="5" name="Rectangle 4">
              <a:extLst>
                <a:ext uri="{FF2B5EF4-FFF2-40B4-BE49-F238E27FC236}">
                  <a16:creationId xmlns:a16="http://schemas.microsoft.com/office/drawing/2014/main" id="{B7740ED4-E506-F843-A91D-4490DCE1E139}"/>
                </a:ext>
              </a:extLst>
            </p:cNvPr>
            <p:cNvSpPr/>
            <p:nvPr/>
          </p:nvSpPr>
          <p:spPr>
            <a:xfrm>
              <a:off x="1573619"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6</a:t>
              </a:r>
              <a:endParaRPr lang="en-US" dirty="0">
                <a:solidFill>
                  <a:schemeClr val="tx1"/>
                </a:solidFill>
              </a:endParaRPr>
            </a:p>
          </p:txBody>
        </p:sp>
        <p:sp>
          <p:nvSpPr>
            <p:cNvPr id="6" name="Rectangle 5">
              <a:extLst>
                <a:ext uri="{FF2B5EF4-FFF2-40B4-BE49-F238E27FC236}">
                  <a16:creationId xmlns:a16="http://schemas.microsoft.com/office/drawing/2014/main" id="{3424B7EB-7149-DD49-B126-B08BB4D19726}"/>
                </a:ext>
              </a:extLst>
            </p:cNvPr>
            <p:cNvSpPr/>
            <p:nvPr/>
          </p:nvSpPr>
          <p:spPr>
            <a:xfrm>
              <a:off x="2303538"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4</a:t>
              </a:r>
              <a:endParaRPr lang="en-US" dirty="0">
                <a:solidFill>
                  <a:schemeClr val="tx1"/>
                </a:solidFill>
              </a:endParaRPr>
            </a:p>
          </p:txBody>
        </p:sp>
        <p:sp>
          <p:nvSpPr>
            <p:cNvPr id="7" name="Rectangle 6">
              <a:extLst>
                <a:ext uri="{FF2B5EF4-FFF2-40B4-BE49-F238E27FC236}">
                  <a16:creationId xmlns:a16="http://schemas.microsoft.com/office/drawing/2014/main" id="{F5BD60C8-F134-5549-8A7D-E9984FBEAD2A}"/>
                </a:ext>
              </a:extLst>
            </p:cNvPr>
            <p:cNvSpPr/>
            <p:nvPr/>
          </p:nvSpPr>
          <p:spPr>
            <a:xfrm>
              <a:off x="3012192"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3</a:t>
              </a:r>
              <a:endParaRPr lang="en-US" dirty="0">
                <a:solidFill>
                  <a:schemeClr val="tx1"/>
                </a:solidFill>
              </a:endParaRPr>
            </a:p>
          </p:txBody>
        </p:sp>
        <p:sp>
          <p:nvSpPr>
            <p:cNvPr id="8" name="Rectangle 7">
              <a:extLst>
                <a:ext uri="{FF2B5EF4-FFF2-40B4-BE49-F238E27FC236}">
                  <a16:creationId xmlns:a16="http://schemas.microsoft.com/office/drawing/2014/main" id="{4C9DACA0-2F46-1140-AF62-31C05CA8A5D3}"/>
                </a:ext>
              </a:extLst>
            </p:cNvPr>
            <p:cNvSpPr/>
            <p:nvPr/>
          </p:nvSpPr>
          <p:spPr>
            <a:xfrm>
              <a:off x="3738658"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8</a:t>
              </a:r>
              <a:endParaRPr lang="en-US" dirty="0">
                <a:solidFill>
                  <a:schemeClr val="tx1"/>
                </a:solidFill>
              </a:endParaRPr>
            </a:p>
          </p:txBody>
        </p:sp>
        <p:sp>
          <p:nvSpPr>
            <p:cNvPr id="9" name="Rectangle 8">
              <a:extLst>
                <a:ext uri="{FF2B5EF4-FFF2-40B4-BE49-F238E27FC236}">
                  <a16:creationId xmlns:a16="http://schemas.microsoft.com/office/drawing/2014/main" id="{5EFE893A-FDAC-D149-9C8B-6836E9321152}"/>
                </a:ext>
              </a:extLst>
            </p:cNvPr>
            <p:cNvSpPr/>
            <p:nvPr/>
          </p:nvSpPr>
          <p:spPr>
            <a:xfrm>
              <a:off x="4470028"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1</a:t>
              </a:r>
              <a:endParaRPr lang="en-US" dirty="0">
                <a:solidFill>
                  <a:schemeClr val="tx1"/>
                </a:solidFill>
              </a:endParaRPr>
            </a:p>
          </p:txBody>
        </p:sp>
        <p:sp>
          <p:nvSpPr>
            <p:cNvPr id="10" name="Rectangle 9">
              <a:extLst>
                <a:ext uri="{FF2B5EF4-FFF2-40B4-BE49-F238E27FC236}">
                  <a16:creationId xmlns:a16="http://schemas.microsoft.com/office/drawing/2014/main" id="{6140AF0E-C6BA-A141-A0DA-1F45E66324D0}"/>
                </a:ext>
              </a:extLst>
            </p:cNvPr>
            <p:cNvSpPr/>
            <p:nvPr/>
          </p:nvSpPr>
          <p:spPr>
            <a:xfrm>
              <a:off x="5178682"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5</a:t>
              </a:r>
              <a:endParaRPr lang="en-US" dirty="0">
                <a:solidFill>
                  <a:schemeClr val="tx1"/>
                </a:solidFill>
              </a:endParaRPr>
            </a:p>
          </p:txBody>
        </p:sp>
        <p:sp>
          <p:nvSpPr>
            <p:cNvPr id="11" name="Rectangle 10">
              <a:extLst>
                <a:ext uri="{FF2B5EF4-FFF2-40B4-BE49-F238E27FC236}">
                  <a16:creationId xmlns:a16="http://schemas.microsoft.com/office/drawing/2014/main" id="{93F774B8-45AF-6F43-99DF-CD2DB61DBA9C}"/>
                </a:ext>
              </a:extLst>
            </p:cNvPr>
            <p:cNvSpPr/>
            <p:nvPr/>
          </p:nvSpPr>
          <p:spPr>
            <a:xfrm>
              <a:off x="5908601"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2</a:t>
              </a:r>
              <a:endParaRPr lang="en-US" dirty="0">
                <a:solidFill>
                  <a:schemeClr val="tx1"/>
                </a:solidFill>
              </a:endParaRPr>
            </a:p>
          </p:txBody>
        </p:sp>
        <p:sp>
          <p:nvSpPr>
            <p:cNvPr id="12" name="Rectangle 11">
              <a:extLst>
                <a:ext uri="{FF2B5EF4-FFF2-40B4-BE49-F238E27FC236}">
                  <a16:creationId xmlns:a16="http://schemas.microsoft.com/office/drawing/2014/main" id="{215A7C59-E459-134E-82C2-E708ABFB1C78}"/>
                </a:ext>
              </a:extLst>
            </p:cNvPr>
            <p:cNvSpPr/>
            <p:nvPr/>
          </p:nvSpPr>
          <p:spPr>
            <a:xfrm>
              <a:off x="6635067"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7</a:t>
              </a:r>
              <a:endParaRPr lang="en-US" dirty="0">
                <a:solidFill>
                  <a:schemeClr val="tx1"/>
                </a:solidFill>
              </a:endParaRPr>
            </a:p>
          </p:txBody>
        </p:sp>
      </p:grpSp>
      <p:grpSp>
        <p:nvGrpSpPr>
          <p:cNvPr id="13" name="Group 12">
            <a:extLst>
              <a:ext uri="{FF2B5EF4-FFF2-40B4-BE49-F238E27FC236}">
                <a16:creationId xmlns:a16="http://schemas.microsoft.com/office/drawing/2014/main" id="{46CCB1FA-D6D4-5D4B-9D78-AADB8FCEE7C1}"/>
              </a:ext>
            </a:extLst>
          </p:cNvPr>
          <p:cNvGrpSpPr/>
          <p:nvPr/>
        </p:nvGrpSpPr>
        <p:grpSpPr>
          <a:xfrm>
            <a:off x="878618" y="3190290"/>
            <a:ext cx="7159338" cy="705201"/>
            <a:chOff x="180930" y="3296093"/>
            <a:chExt cx="7159338" cy="705201"/>
          </a:xfrm>
        </p:grpSpPr>
        <p:sp>
          <p:nvSpPr>
            <p:cNvPr id="14" name="Rectangle 13">
              <a:extLst>
                <a:ext uri="{FF2B5EF4-FFF2-40B4-BE49-F238E27FC236}">
                  <a16:creationId xmlns:a16="http://schemas.microsoft.com/office/drawing/2014/main" id="{87FB2DB4-9576-5147-A10B-C2AAC50CF072}"/>
                </a:ext>
              </a:extLst>
            </p:cNvPr>
            <p:cNvSpPr/>
            <p:nvPr/>
          </p:nvSpPr>
          <p:spPr>
            <a:xfrm>
              <a:off x="180930"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6</a:t>
              </a:r>
              <a:endParaRPr lang="en-US" dirty="0">
                <a:solidFill>
                  <a:schemeClr val="tx1"/>
                </a:solidFill>
              </a:endParaRPr>
            </a:p>
          </p:txBody>
        </p:sp>
        <p:sp>
          <p:nvSpPr>
            <p:cNvPr id="15" name="Rectangle 14">
              <a:extLst>
                <a:ext uri="{FF2B5EF4-FFF2-40B4-BE49-F238E27FC236}">
                  <a16:creationId xmlns:a16="http://schemas.microsoft.com/office/drawing/2014/main" id="{D76C3E8D-0CBD-2248-99D5-1D736F7EE119}"/>
                </a:ext>
              </a:extLst>
            </p:cNvPr>
            <p:cNvSpPr/>
            <p:nvPr/>
          </p:nvSpPr>
          <p:spPr>
            <a:xfrm>
              <a:off x="910849"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4</a:t>
              </a:r>
              <a:endParaRPr lang="en-US" dirty="0">
                <a:solidFill>
                  <a:schemeClr val="tx1"/>
                </a:solidFill>
              </a:endParaRPr>
            </a:p>
          </p:txBody>
        </p:sp>
        <p:sp>
          <p:nvSpPr>
            <p:cNvPr id="16" name="Rectangle 15">
              <a:extLst>
                <a:ext uri="{FF2B5EF4-FFF2-40B4-BE49-F238E27FC236}">
                  <a16:creationId xmlns:a16="http://schemas.microsoft.com/office/drawing/2014/main" id="{5F2A6753-18D0-5548-834D-2545D2456981}"/>
                </a:ext>
              </a:extLst>
            </p:cNvPr>
            <p:cNvSpPr/>
            <p:nvPr/>
          </p:nvSpPr>
          <p:spPr>
            <a:xfrm>
              <a:off x="1619503"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3</a:t>
              </a:r>
              <a:endParaRPr lang="en-US" dirty="0">
                <a:solidFill>
                  <a:schemeClr val="tx1"/>
                </a:solidFill>
              </a:endParaRPr>
            </a:p>
          </p:txBody>
        </p:sp>
        <p:sp>
          <p:nvSpPr>
            <p:cNvPr id="17" name="Rectangle 16">
              <a:extLst>
                <a:ext uri="{FF2B5EF4-FFF2-40B4-BE49-F238E27FC236}">
                  <a16:creationId xmlns:a16="http://schemas.microsoft.com/office/drawing/2014/main" id="{086BF43F-C109-4447-B0C0-CC6CBA589017}"/>
                </a:ext>
              </a:extLst>
            </p:cNvPr>
            <p:cNvSpPr/>
            <p:nvPr/>
          </p:nvSpPr>
          <p:spPr>
            <a:xfrm>
              <a:off x="2345969"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8</a:t>
              </a:r>
              <a:endParaRPr lang="en-US" dirty="0">
                <a:solidFill>
                  <a:schemeClr val="tx1"/>
                </a:solidFill>
              </a:endParaRPr>
            </a:p>
          </p:txBody>
        </p:sp>
        <p:sp>
          <p:nvSpPr>
            <p:cNvPr id="18" name="Rectangle 17">
              <a:extLst>
                <a:ext uri="{FF2B5EF4-FFF2-40B4-BE49-F238E27FC236}">
                  <a16:creationId xmlns:a16="http://schemas.microsoft.com/office/drawing/2014/main" id="{54E67B12-BE0F-E846-B79E-BF2A8A3E84E4}"/>
                </a:ext>
              </a:extLst>
            </p:cNvPr>
            <p:cNvSpPr/>
            <p:nvPr/>
          </p:nvSpPr>
          <p:spPr>
            <a:xfrm>
              <a:off x="4470028"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1</a:t>
              </a:r>
              <a:endParaRPr lang="en-US" dirty="0">
                <a:solidFill>
                  <a:schemeClr val="tx1"/>
                </a:solidFill>
              </a:endParaRPr>
            </a:p>
          </p:txBody>
        </p:sp>
        <p:sp>
          <p:nvSpPr>
            <p:cNvPr id="19" name="Rectangle 18">
              <a:extLst>
                <a:ext uri="{FF2B5EF4-FFF2-40B4-BE49-F238E27FC236}">
                  <a16:creationId xmlns:a16="http://schemas.microsoft.com/office/drawing/2014/main" id="{F2818362-9840-994C-A114-FBB1E4202A1F}"/>
                </a:ext>
              </a:extLst>
            </p:cNvPr>
            <p:cNvSpPr/>
            <p:nvPr/>
          </p:nvSpPr>
          <p:spPr>
            <a:xfrm>
              <a:off x="5178682"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5</a:t>
              </a:r>
              <a:endParaRPr lang="en-US" dirty="0">
                <a:solidFill>
                  <a:schemeClr val="tx1"/>
                </a:solidFill>
              </a:endParaRPr>
            </a:p>
          </p:txBody>
        </p:sp>
        <p:sp>
          <p:nvSpPr>
            <p:cNvPr id="20" name="Rectangle 19">
              <a:extLst>
                <a:ext uri="{FF2B5EF4-FFF2-40B4-BE49-F238E27FC236}">
                  <a16:creationId xmlns:a16="http://schemas.microsoft.com/office/drawing/2014/main" id="{FF8173B7-00B0-1B45-A039-51D9B4D5F2AC}"/>
                </a:ext>
              </a:extLst>
            </p:cNvPr>
            <p:cNvSpPr/>
            <p:nvPr/>
          </p:nvSpPr>
          <p:spPr>
            <a:xfrm>
              <a:off x="5908601"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2</a:t>
              </a:r>
              <a:endParaRPr lang="en-US" dirty="0">
                <a:solidFill>
                  <a:schemeClr val="tx1"/>
                </a:solidFill>
              </a:endParaRPr>
            </a:p>
          </p:txBody>
        </p:sp>
        <p:sp>
          <p:nvSpPr>
            <p:cNvPr id="21" name="Rectangle 20">
              <a:extLst>
                <a:ext uri="{FF2B5EF4-FFF2-40B4-BE49-F238E27FC236}">
                  <a16:creationId xmlns:a16="http://schemas.microsoft.com/office/drawing/2014/main" id="{5488FC7F-4C7A-034C-A056-2F7CEB03B17B}"/>
                </a:ext>
              </a:extLst>
            </p:cNvPr>
            <p:cNvSpPr/>
            <p:nvPr/>
          </p:nvSpPr>
          <p:spPr>
            <a:xfrm>
              <a:off x="6635067"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7</a:t>
              </a:r>
              <a:endParaRPr lang="en-US" dirty="0">
                <a:solidFill>
                  <a:schemeClr val="tx1"/>
                </a:solidFill>
              </a:endParaRPr>
            </a:p>
          </p:txBody>
        </p:sp>
      </p:grpSp>
      <p:cxnSp>
        <p:nvCxnSpPr>
          <p:cNvPr id="22" name="Straight Arrow Connector 39">
            <a:extLst>
              <a:ext uri="{FF2B5EF4-FFF2-40B4-BE49-F238E27FC236}">
                <a16:creationId xmlns:a16="http://schemas.microsoft.com/office/drawing/2014/main" id="{98905999-D41D-C342-BF49-F56A120E5EAF}"/>
              </a:ext>
            </a:extLst>
          </p:cNvPr>
          <p:cNvCxnSpPr>
            <a:stCxn id="9" idx="2"/>
          </p:cNvCxnSpPr>
          <p:nvPr/>
        </p:nvCxnSpPr>
        <p:spPr>
          <a:xfrm>
            <a:off x="4937685" y="2752731"/>
            <a:ext cx="1668604" cy="437559"/>
          </a:xfrm>
          <a:prstGeom prst="straightConnector1">
            <a:avLst/>
          </a:prstGeom>
          <a:ln w="25400">
            <a:tailEnd type="stealth" w="lg" len="lg"/>
          </a:ln>
        </p:spPr>
        <p:style>
          <a:lnRef idx="3">
            <a:schemeClr val="dk1"/>
          </a:lnRef>
          <a:fillRef idx="0">
            <a:schemeClr val="dk1"/>
          </a:fillRef>
          <a:effectRef idx="2">
            <a:schemeClr val="dk1"/>
          </a:effectRef>
          <a:fontRef idx="minor">
            <a:schemeClr val="tx1"/>
          </a:fontRef>
        </p:style>
      </p:cxnSp>
      <p:cxnSp>
        <p:nvCxnSpPr>
          <p:cNvPr id="23" name="Straight Arrow Connector 42">
            <a:extLst>
              <a:ext uri="{FF2B5EF4-FFF2-40B4-BE49-F238E27FC236}">
                <a16:creationId xmlns:a16="http://schemas.microsoft.com/office/drawing/2014/main" id="{35612E80-4B23-D744-A0BF-1D85D0341C3D}"/>
              </a:ext>
            </a:extLst>
          </p:cNvPr>
          <p:cNvCxnSpPr>
            <a:stCxn id="7" idx="2"/>
          </p:cNvCxnSpPr>
          <p:nvPr/>
        </p:nvCxnSpPr>
        <p:spPr>
          <a:xfrm flipH="1">
            <a:off x="2050685" y="2752731"/>
            <a:ext cx="1429164" cy="437559"/>
          </a:xfrm>
          <a:prstGeom prst="straightConnector1">
            <a:avLst/>
          </a:prstGeom>
          <a:ln w="25400">
            <a:tailEnd type="stealth" w="lg" len="lg"/>
          </a:ln>
        </p:spPr>
        <p:style>
          <a:lnRef idx="3">
            <a:schemeClr val="dk1"/>
          </a:lnRef>
          <a:fillRef idx="0">
            <a:schemeClr val="dk1"/>
          </a:fillRef>
          <a:effectRef idx="2">
            <a:schemeClr val="dk1"/>
          </a:effectRef>
          <a:fontRef idx="minor">
            <a:schemeClr val="tx1"/>
          </a:fontRef>
        </p:style>
      </p:cxnSp>
      <p:sp>
        <p:nvSpPr>
          <p:cNvPr id="24" name="文本框 23">
            <a:extLst>
              <a:ext uri="{FF2B5EF4-FFF2-40B4-BE49-F238E27FC236}">
                <a16:creationId xmlns:a16="http://schemas.microsoft.com/office/drawing/2014/main" id="{80B01891-EC48-0B47-9532-EE9CEFFFF179}"/>
              </a:ext>
            </a:extLst>
          </p:cNvPr>
          <p:cNvSpPr txBox="1"/>
          <p:nvPr/>
        </p:nvSpPr>
        <p:spPr>
          <a:xfrm>
            <a:off x="878618" y="4781984"/>
            <a:ext cx="6706131" cy="523220"/>
          </a:xfrm>
          <a:prstGeom prst="rect">
            <a:avLst/>
          </a:prstGeom>
          <a:noFill/>
        </p:spPr>
        <p:txBody>
          <a:bodyPr wrap="none" rtlCol="0">
            <a:spAutoFit/>
          </a:bodyPr>
          <a:lstStyle/>
          <a:p>
            <a:r>
              <a:rPr lang="en-US" altLang="zh-CN" sz="2800" dirty="0"/>
              <a:t>Left</a:t>
            </a:r>
            <a:r>
              <a:rPr lang="zh-CN" altLang="en-US" sz="2800" dirty="0"/>
              <a:t> </a:t>
            </a:r>
            <a:r>
              <a:rPr lang="en-US" altLang="zh-CN" sz="2800" dirty="0"/>
              <a:t>Inversion:</a:t>
            </a:r>
            <a:r>
              <a:rPr lang="zh-CN" altLang="en-US" sz="2800" dirty="0"/>
              <a:t> 完全在左侧分支的逆序对   </a:t>
            </a:r>
            <a:r>
              <a:rPr lang="en-US" altLang="zh-CN" sz="2800" dirty="0"/>
              <a:t>3</a:t>
            </a:r>
            <a:endParaRPr lang="en-US" sz="2800" dirty="0"/>
          </a:p>
        </p:txBody>
      </p:sp>
      <p:sp>
        <p:nvSpPr>
          <p:cNvPr id="25" name="文本框 24">
            <a:extLst>
              <a:ext uri="{FF2B5EF4-FFF2-40B4-BE49-F238E27FC236}">
                <a16:creationId xmlns:a16="http://schemas.microsoft.com/office/drawing/2014/main" id="{0BB5A591-8367-DA4B-9CBE-1AB7AE14281F}"/>
              </a:ext>
            </a:extLst>
          </p:cNvPr>
          <p:cNvSpPr txBox="1"/>
          <p:nvPr/>
        </p:nvSpPr>
        <p:spPr>
          <a:xfrm>
            <a:off x="878617" y="5466893"/>
            <a:ext cx="6984861" cy="523220"/>
          </a:xfrm>
          <a:prstGeom prst="rect">
            <a:avLst/>
          </a:prstGeom>
          <a:noFill/>
        </p:spPr>
        <p:txBody>
          <a:bodyPr wrap="none" rtlCol="0">
            <a:spAutoFit/>
          </a:bodyPr>
          <a:lstStyle/>
          <a:p>
            <a:r>
              <a:rPr lang="en-US" altLang="zh-CN" sz="2800" dirty="0"/>
              <a:t>Right</a:t>
            </a:r>
            <a:r>
              <a:rPr lang="zh-CN" altLang="en-US" sz="2800" dirty="0"/>
              <a:t> </a:t>
            </a:r>
            <a:r>
              <a:rPr lang="en-US" altLang="zh-CN" sz="2800" dirty="0"/>
              <a:t>Inversion:</a:t>
            </a:r>
            <a:r>
              <a:rPr lang="zh-CN" altLang="en-US" sz="2800" dirty="0"/>
              <a:t> 完全在右侧分支的逆序对    </a:t>
            </a:r>
            <a:r>
              <a:rPr lang="en-US" altLang="zh-CN" sz="2800" dirty="0"/>
              <a:t>1</a:t>
            </a:r>
            <a:endParaRPr lang="en-US" sz="2800" dirty="0"/>
          </a:p>
        </p:txBody>
      </p:sp>
      <p:sp>
        <p:nvSpPr>
          <p:cNvPr id="26" name="文本框 25">
            <a:extLst>
              <a:ext uri="{FF2B5EF4-FFF2-40B4-BE49-F238E27FC236}">
                <a16:creationId xmlns:a16="http://schemas.microsoft.com/office/drawing/2014/main" id="{223BAE77-CE6B-E047-8523-7CCA6920116A}"/>
              </a:ext>
            </a:extLst>
          </p:cNvPr>
          <p:cNvSpPr txBox="1"/>
          <p:nvPr/>
        </p:nvSpPr>
        <p:spPr>
          <a:xfrm>
            <a:off x="878617" y="6124345"/>
            <a:ext cx="8153579" cy="523220"/>
          </a:xfrm>
          <a:prstGeom prst="rect">
            <a:avLst/>
          </a:prstGeom>
          <a:noFill/>
        </p:spPr>
        <p:txBody>
          <a:bodyPr wrap="none" rtlCol="0">
            <a:spAutoFit/>
          </a:bodyPr>
          <a:lstStyle/>
          <a:p>
            <a:r>
              <a:rPr lang="en-US" altLang="zh-CN" sz="2800" dirty="0"/>
              <a:t>Split</a:t>
            </a:r>
            <a:r>
              <a:rPr lang="zh-CN" altLang="en-US" sz="2800" dirty="0"/>
              <a:t> </a:t>
            </a:r>
            <a:r>
              <a:rPr lang="en-US" altLang="zh-CN" sz="2800" dirty="0"/>
              <a:t>Inversion:</a:t>
            </a:r>
            <a:r>
              <a:rPr lang="zh-CN" altLang="en-US" sz="2800" dirty="0"/>
              <a:t> 分别处在两个分支的逆序对  </a:t>
            </a:r>
            <a:r>
              <a:rPr lang="en-US" altLang="zh-CN" sz="2800" dirty="0"/>
              <a:t>3+2+2+4</a:t>
            </a:r>
            <a:endParaRPr lang="en-US" sz="2800" dirty="0"/>
          </a:p>
        </p:txBody>
      </p:sp>
      <p:sp>
        <p:nvSpPr>
          <p:cNvPr id="27" name="任意形状 26">
            <a:extLst>
              <a:ext uri="{FF2B5EF4-FFF2-40B4-BE49-F238E27FC236}">
                <a16:creationId xmlns:a16="http://schemas.microsoft.com/office/drawing/2014/main" id="{EE47BCCB-1E58-1049-A238-1FD75858D46C}"/>
              </a:ext>
            </a:extLst>
          </p:cNvPr>
          <p:cNvSpPr/>
          <p:nvPr/>
        </p:nvSpPr>
        <p:spPr>
          <a:xfrm>
            <a:off x="2074127" y="3936383"/>
            <a:ext cx="479502" cy="379374"/>
          </a:xfrm>
          <a:custGeom>
            <a:avLst/>
            <a:gdLst>
              <a:gd name="connsiteX0" fmla="*/ 0 w 479502"/>
              <a:gd name="connsiteY0" fmla="*/ 0 h 379374"/>
              <a:gd name="connsiteX1" fmla="*/ 234175 w 479502"/>
              <a:gd name="connsiteY1" fmla="*/ 379141 h 379374"/>
              <a:gd name="connsiteX2" fmla="*/ 479502 w 479502"/>
              <a:gd name="connsiteY2" fmla="*/ 44605 h 379374"/>
            </a:gdLst>
            <a:ahLst/>
            <a:cxnLst>
              <a:cxn ang="0">
                <a:pos x="connsiteX0" y="connsiteY0"/>
              </a:cxn>
              <a:cxn ang="0">
                <a:pos x="connsiteX1" y="connsiteY1"/>
              </a:cxn>
              <a:cxn ang="0">
                <a:pos x="connsiteX2" y="connsiteY2"/>
              </a:cxn>
            </a:cxnLst>
            <a:rect l="l" t="t" r="r" b="b"/>
            <a:pathLst>
              <a:path w="479502" h="379374">
                <a:moveTo>
                  <a:pt x="0" y="0"/>
                </a:moveTo>
                <a:cubicBezTo>
                  <a:pt x="77129" y="185853"/>
                  <a:pt x="154258" y="371707"/>
                  <a:pt x="234175" y="379141"/>
                </a:cubicBezTo>
                <a:cubicBezTo>
                  <a:pt x="314092" y="386575"/>
                  <a:pt x="396797" y="215590"/>
                  <a:pt x="479502" y="44605"/>
                </a:cubicBezTo>
              </a:path>
            </a:pathLst>
          </a:cu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任意形状 27">
            <a:extLst>
              <a:ext uri="{FF2B5EF4-FFF2-40B4-BE49-F238E27FC236}">
                <a16:creationId xmlns:a16="http://schemas.microsoft.com/office/drawing/2014/main" id="{1F5A4578-36A2-3047-B832-7DF17EFB118D}"/>
              </a:ext>
            </a:extLst>
          </p:cNvPr>
          <p:cNvSpPr/>
          <p:nvPr/>
        </p:nvSpPr>
        <p:spPr>
          <a:xfrm>
            <a:off x="1156942" y="3945228"/>
            <a:ext cx="1512849" cy="696356"/>
          </a:xfrm>
          <a:custGeom>
            <a:avLst/>
            <a:gdLst>
              <a:gd name="connsiteX0" fmla="*/ 0 w 479502"/>
              <a:gd name="connsiteY0" fmla="*/ 0 h 379374"/>
              <a:gd name="connsiteX1" fmla="*/ 234175 w 479502"/>
              <a:gd name="connsiteY1" fmla="*/ 379141 h 379374"/>
              <a:gd name="connsiteX2" fmla="*/ 479502 w 479502"/>
              <a:gd name="connsiteY2" fmla="*/ 44605 h 379374"/>
            </a:gdLst>
            <a:ahLst/>
            <a:cxnLst>
              <a:cxn ang="0">
                <a:pos x="connsiteX0" y="connsiteY0"/>
              </a:cxn>
              <a:cxn ang="0">
                <a:pos x="connsiteX1" y="connsiteY1"/>
              </a:cxn>
              <a:cxn ang="0">
                <a:pos x="connsiteX2" y="connsiteY2"/>
              </a:cxn>
            </a:cxnLst>
            <a:rect l="l" t="t" r="r" b="b"/>
            <a:pathLst>
              <a:path w="479502" h="379374">
                <a:moveTo>
                  <a:pt x="0" y="0"/>
                </a:moveTo>
                <a:cubicBezTo>
                  <a:pt x="77129" y="185853"/>
                  <a:pt x="154258" y="371707"/>
                  <a:pt x="234175" y="379141"/>
                </a:cubicBezTo>
                <a:cubicBezTo>
                  <a:pt x="314092" y="386575"/>
                  <a:pt x="396797" y="215590"/>
                  <a:pt x="479502" y="44605"/>
                </a:cubicBezTo>
              </a:path>
            </a:pathLst>
          </a:cu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任意形状 28">
            <a:extLst>
              <a:ext uri="{FF2B5EF4-FFF2-40B4-BE49-F238E27FC236}">
                <a16:creationId xmlns:a16="http://schemas.microsoft.com/office/drawing/2014/main" id="{FE607414-8C1D-434E-BC8F-DCDB248972FB}"/>
              </a:ext>
            </a:extLst>
          </p:cNvPr>
          <p:cNvSpPr/>
          <p:nvPr/>
        </p:nvSpPr>
        <p:spPr>
          <a:xfrm>
            <a:off x="1344068" y="3945228"/>
            <a:ext cx="479502" cy="379374"/>
          </a:xfrm>
          <a:custGeom>
            <a:avLst/>
            <a:gdLst>
              <a:gd name="connsiteX0" fmla="*/ 0 w 479502"/>
              <a:gd name="connsiteY0" fmla="*/ 0 h 379374"/>
              <a:gd name="connsiteX1" fmla="*/ 234175 w 479502"/>
              <a:gd name="connsiteY1" fmla="*/ 379141 h 379374"/>
              <a:gd name="connsiteX2" fmla="*/ 479502 w 479502"/>
              <a:gd name="connsiteY2" fmla="*/ 44605 h 379374"/>
            </a:gdLst>
            <a:ahLst/>
            <a:cxnLst>
              <a:cxn ang="0">
                <a:pos x="connsiteX0" y="connsiteY0"/>
              </a:cxn>
              <a:cxn ang="0">
                <a:pos x="connsiteX1" y="connsiteY1"/>
              </a:cxn>
              <a:cxn ang="0">
                <a:pos x="connsiteX2" y="connsiteY2"/>
              </a:cxn>
            </a:cxnLst>
            <a:rect l="l" t="t" r="r" b="b"/>
            <a:pathLst>
              <a:path w="479502" h="379374">
                <a:moveTo>
                  <a:pt x="0" y="0"/>
                </a:moveTo>
                <a:cubicBezTo>
                  <a:pt x="77129" y="185853"/>
                  <a:pt x="154258" y="371707"/>
                  <a:pt x="234175" y="379141"/>
                </a:cubicBezTo>
                <a:cubicBezTo>
                  <a:pt x="314092" y="386575"/>
                  <a:pt x="396797" y="215590"/>
                  <a:pt x="479502" y="44605"/>
                </a:cubicBezTo>
              </a:path>
            </a:pathLst>
          </a:cu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任意形状 29">
            <a:extLst>
              <a:ext uri="{FF2B5EF4-FFF2-40B4-BE49-F238E27FC236}">
                <a16:creationId xmlns:a16="http://schemas.microsoft.com/office/drawing/2014/main" id="{EE323BFB-0E09-A04D-8DB1-A000A7A39838}"/>
              </a:ext>
            </a:extLst>
          </p:cNvPr>
          <p:cNvSpPr/>
          <p:nvPr/>
        </p:nvSpPr>
        <p:spPr>
          <a:xfrm>
            <a:off x="6341820" y="3962352"/>
            <a:ext cx="479502" cy="379374"/>
          </a:xfrm>
          <a:custGeom>
            <a:avLst/>
            <a:gdLst>
              <a:gd name="connsiteX0" fmla="*/ 0 w 479502"/>
              <a:gd name="connsiteY0" fmla="*/ 0 h 379374"/>
              <a:gd name="connsiteX1" fmla="*/ 234175 w 479502"/>
              <a:gd name="connsiteY1" fmla="*/ 379141 h 379374"/>
              <a:gd name="connsiteX2" fmla="*/ 479502 w 479502"/>
              <a:gd name="connsiteY2" fmla="*/ 44605 h 379374"/>
            </a:gdLst>
            <a:ahLst/>
            <a:cxnLst>
              <a:cxn ang="0">
                <a:pos x="connsiteX0" y="connsiteY0"/>
              </a:cxn>
              <a:cxn ang="0">
                <a:pos x="connsiteX1" y="connsiteY1"/>
              </a:cxn>
              <a:cxn ang="0">
                <a:pos x="connsiteX2" y="connsiteY2"/>
              </a:cxn>
            </a:cxnLst>
            <a:rect l="l" t="t" r="r" b="b"/>
            <a:pathLst>
              <a:path w="479502" h="379374">
                <a:moveTo>
                  <a:pt x="0" y="0"/>
                </a:moveTo>
                <a:cubicBezTo>
                  <a:pt x="77129" y="185853"/>
                  <a:pt x="154258" y="371707"/>
                  <a:pt x="234175" y="379141"/>
                </a:cubicBezTo>
                <a:cubicBezTo>
                  <a:pt x="314092" y="386575"/>
                  <a:pt x="396797" y="215590"/>
                  <a:pt x="479502" y="44605"/>
                </a:cubicBezTo>
              </a:path>
            </a:pathLst>
          </a:cu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616192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7D2323-4183-D04A-85E9-4DF8DC8CEC31}"/>
              </a:ext>
            </a:extLst>
          </p:cNvPr>
          <p:cNvSpPr>
            <a:spLocks noGrp="1"/>
          </p:cNvSpPr>
          <p:nvPr>
            <p:ph type="title"/>
          </p:nvPr>
        </p:nvSpPr>
        <p:spPr>
          <a:xfrm>
            <a:off x="628650" y="209009"/>
            <a:ext cx="7886700" cy="1325563"/>
          </a:xfrm>
        </p:spPr>
        <p:txBody>
          <a:bodyPr/>
          <a:lstStyle/>
          <a:p>
            <a:r>
              <a:rPr lang="zh-CN" altLang="en-US" dirty="0"/>
              <a:t>基于分治递归求逆序对数</a:t>
            </a:r>
            <a:endParaRPr lang="en-US" dirty="0"/>
          </a:p>
        </p:txBody>
      </p:sp>
      <p:pic>
        <p:nvPicPr>
          <p:cNvPr id="4" name="图片 3">
            <a:extLst>
              <a:ext uri="{FF2B5EF4-FFF2-40B4-BE49-F238E27FC236}">
                <a16:creationId xmlns:a16="http://schemas.microsoft.com/office/drawing/2014/main" id="{40744723-59BC-C44D-B9DC-27C2AB1322E0}"/>
              </a:ext>
            </a:extLst>
          </p:cNvPr>
          <p:cNvPicPr>
            <a:picLocks noChangeAspect="1"/>
          </p:cNvPicPr>
          <p:nvPr/>
        </p:nvPicPr>
        <p:blipFill rotWithShape="1">
          <a:blip r:embed="rId2"/>
          <a:srcRect t="11809"/>
          <a:stretch/>
        </p:blipFill>
        <p:spPr>
          <a:xfrm>
            <a:off x="501800" y="1534572"/>
            <a:ext cx="8512392" cy="4282069"/>
          </a:xfrm>
          <a:prstGeom prst="rect">
            <a:avLst/>
          </a:prstGeom>
        </p:spPr>
      </p:pic>
      <p:sp>
        <p:nvSpPr>
          <p:cNvPr id="5" name="文本框 4">
            <a:extLst>
              <a:ext uri="{FF2B5EF4-FFF2-40B4-BE49-F238E27FC236}">
                <a16:creationId xmlns:a16="http://schemas.microsoft.com/office/drawing/2014/main" id="{E5508F90-CEFF-D444-8334-8659B3133852}"/>
              </a:ext>
            </a:extLst>
          </p:cNvPr>
          <p:cNvSpPr txBox="1"/>
          <p:nvPr/>
        </p:nvSpPr>
        <p:spPr>
          <a:xfrm>
            <a:off x="1014761" y="5999356"/>
            <a:ext cx="4852610" cy="523220"/>
          </a:xfrm>
          <a:prstGeom prst="rect">
            <a:avLst/>
          </a:prstGeom>
          <a:noFill/>
        </p:spPr>
        <p:txBody>
          <a:bodyPr wrap="none" rtlCol="0">
            <a:spAutoFit/>
          </a:bodyPr>
          <a:lstStyle/>
          <a:p>
            <a:r>
              <a:rPr lang="en-US" sz="2800" dirty="0" err="1"/>
              <a:t>难点在于对分离逆序对的计数</a:t>
            </a:r>
            <a:endParaRPr lang="en-US" sz="2800" dirty="0"/>
          </a:p>
        </p:txBody>
      </p:sp>
    </p:spTree>
    <p:extLst>
      <p:ext uri="{BB962C8B-B14F-4D97-AF65-F5344CB8AC3E}">
        <p14:creationId xmlns:p14="http://schemas.microsoft.com/office/powerpoint/2010/main" val="12649088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706929"/>
          </a:xfrm>
        </p:spPr>
        <p:txBody>
          <a:bodyPr/>
          <a:lstStyle/>
          <a:p>
            <a:r>
              <a:rPr lang="en-US" sz="3200" dirty="0" err="1"/>
              <a:t>上节课内容回顾</a:t>
            </a:r>
            <a:endParaRPr lang="en-US" sz="3200" dirty="0"/>
          </a:p>
        </p:txBody>
      </p:sp>
      <p:sp>
        <p:nvSpPr>
          <p:cNvPr id="3" name="Content Placeholder 2"/>
          <p:cNvSpPr>
            <a:spLocks noGrp="1"/>
          </p:cNvSpPr>
          <p:nvPr>
            <p:ph idx="1"/>
          </p:nvPr>
        </p:nvSpPr>
        <p:spPr>
          <a:xfrm>
            <a:off x="628650" y="1399955"/>
            <a:ext cx="7506357" cy="5032375"/>
          </a:xfrm>
        </p:spPr>
        <p:txBody>
          <a:bodyPr>
            <a:normAutofit/>
          </a:bodyPr>
          <a:lstStyle/>
          <a:p>
            <a:pPr marL="514350" indent="-514350">
              <a:buFont typeface="+mj-lt"/>
              <a:buAutoNum type="arabicPeriod"/>
            </a:pPr>
            <a:r>
              <a:rPr lang="en-US" dirty="0" err="1"/>
              <a:t>基于归纳法的</a:t>
            </a:r>
            <a:r>
              <a:rPr lang="en-US" dirty="0" err="1">
                <a:solidFill>
                  <a:srgbClr val="00B050"/>
                </a:solidFill>
              </a:rPr>
              <a:t>算法正确性证明</a:t>
            </a:r>
            <a:endParaRPr lang="en-US" dirty="0">
              <a:solidFill>
                <a:srgbClr val="00B050"/>
              </a:solidFill>
            </a:endParaRPr>
          </a:p>
          <a:p>
            <a:pPr marL="514350" indent="-514350">
              <a:buFont typeface="+mj-lt"/>
              <a:buAutoNum type="arabicPeriod"/>
            </a:pPr>
            <a:r>
              <a:rPr lang="en-US" dirty="0" err="1">
                <a:solidFill>
                  <a:srgbClr val="00B050"/>
                </a:solidFill>
              </a:rPr>
              <a:t>渐进复杂度的证明</a:t>
            </a:r>
            <a:endParaRPr lang="en-US" dirty="0">
              <a:solidFill>
                <a:srgbClr val="00B050"/>
              </a:solidFill>
            </a:endParaRPr>
          </a:p>
          <a:p>
            <a:pPr lvl="1">
              <a:lnSpc>
                <a:spcPct val="110000"/>
              </a:lnSpc>
            </a:pPr>
            <a:r>
              <a:rPr kumimoji="1" lang="zh-CN" altLang="en-US" sz="2000" dirty="0"/>
              <a:t>最坏情况分析</a:t>
            </a:r>
            <a:endParaRPr kumimoji="1" lang="en-US" altLang="zh-CN" sz="2000" dirty="0"/>
          </a:p>
          <a:p>
            <a:pPr lvl="1">
              <a:lnSpc>
                <a:spcPct val="110000"/>
              </a:lnSpc>
            </a:pPr>
            <a:r>
              <a:rPr kumimoji="1" lang="zh-CN" altLang="en-US" sz="2000" dirty="0"/>
              <a:t>忽略常数因子和低阶项</a:t>
            </a:r>
            <a:endParaRPr kumimoji="1" lang="en-US" altLang="zh-CN" sz="2000" dirty="0"/>
          </a:p>
          <a:p>
            <a:pPr lvl="1">
              <a:lnSpc>
                <a:spcPct val="110000"/>
              </a:lnSpc>
            </a:pPr>
            <a:r>
              <a:rPr kumimoji="1" lang="zh-CN" altLang="en-US" sz="2000" dirty="0"/>
              <a:t>渐进分析</a:t>
            </a:r>
            <a:endParaRPr kumimoji="1" lang="en-US" altLang="zh-CN" sz="2000" dirty="0"/>
          </a:p>
          <a:p>
            <a:pPr lvl="1">
              <a:lnSpc>
                <a:spcPct val="110000"/>
              </a:lnSpc>
            </a:pPr>
            <a:r>
              <a:rPr kumimoji="1" lang="zh-CN" altLang="en-US" sz="2000" dirty="0"/>
              <a:t>基于</a:t>
            </a:r>
            <a:r>
              <a:rPr kumimoji="1" lang="en-US" altLang="zh-CN" sz="2000" dirty="0"/>
              <a:t>f(n)</a:t>
            </a:r>
            <a:r>
              <a:rPr kumimoji="1" lang="zh-CN" altLang="en-US" sz="2000" dirty="0"/>
              <a:t>与</a:t>
            </a:r>
            <a:r>
              <a:rPr kumimoji="1" lang="en-US" altLang="zh-CN" sz="2000" dirty="0"/>
              <a:t>g(n)</a:t>
            </a:r>
            <a:r>
              <a:rPr kumimoji="1" lang="zh-CN" altLang="en-US" sz="2000" dirty="0"/>
              <a:t>的不等式关系的渐进复杂性证明</a:t>
            </a:r>
            <a:endParaRPr kumimoji="1" lang="en-US" altLang="zh-CN" sz="2000" dirty="0"/>
          </a:p>
          <a:p>
            <a:pPr lvl="1">
              <a:lnSpc>
                <a:spcPct val="110000"/>
              </a:lnSpc>
            </a:pPr>
            <a:endParaRPr lang="en-US" dirty="0"/>
          </a:p>
          <a:p>
            <a:pPr marL="514350" indent="-514350">
              <a:buFont typeface="+mj-lt"/>
              <a:buAutoNum type="arabicPeriod"/>
            </a:pPr>
            <a:r>
              <a:rPr lang="en-US" dirty="0" err="1"/>
              <a:t>什么样的分治递归方法能够降低计算复杂度</a:t>
            </a:r>
            <a:r>
              <a:rPr lang="zh-CN" altLang="en-US" dirty="0"/>
              <a:t>？</a:t>
            </a:r>
            <a:endParaRPr lang="en-US" altLang="zh-CN" dirty="0"/>
          </a:p>
          <a:p>
            <a:pPr lvl="1">
              <a:lnSpc>
                <a:spcPct val="100000"/>
              </a:lnSpc>
            </a:pPr>
            <a:r>
              <a:rPr kumimoji="1" lang="zh-CN" altLang="en-US" sz="2000" dirty="0"/>
              <a:t>小学整数乘法的直观分治，不能降低算法复杂度</a:t>
            </a:r>
            <a:endParaRPr kumimoji="1" lang="en-US" altLang="zh-CN" sz="2000" dirty="0"/>
          </a:p>
          <a:p>
            <a:pPr lvl="1">
              <a:lnSpc>
                <a:spcPct val="100000"/>
              </a:lnSpc>
            </a:pPr>
            <a:r>
              <a:rPr kumimoji="1" lang="en-US" altLang="zh-CN" sz="2000" dirty="0"/>
              <a:t>Karatsuba</a:t>
            </a:r>
            <a:r>
              <a:rPr kumimoji="1" lang="zh-CN" altLang="en-US" sz="2000" dirty="0"/>
              <a:t>整数乘法可以降低计算复杂度</a:t>
            </a:r>
            <a:endParaRPr kumimoji="1" lang="en-US" altLang="zh-CN" sz="2000" dirty="0"/>
          </a:p>
          <a:p>
            <a:pPr lvl="1">
              <a:lnSpc>
                <a:spcPct val="100000"/>
              </a:lnSpc>
            </a:pPr>
            <a:r>
              <a:rPr kumimoji="1" lang="en-US" sz="2000" dirty="0" err="1">
                <a:solidFill>
                  <a:srgbClr val="00B050"/>
                </a:solidFill>
              </a:rPr>
              <a:t>基于分治递归树的分治算法复杂性分析</a:t>
            </a:r>
            <a:endParaRPr lang="en-US" sz="2400" dirty="0"/>
          </a:p>
          <a:p>
            <a:endParaRPr lang="en-US" dirty="0"/>
          </a:p>
        </p:txBody>
      </p:sp>
    </p:spTree>
    <p:extLst>
      <p:ext uri="{BB962C8B-B14F-4D97-AF65-F5344CB8AC3E}">
        <p14:creationId xmlns:p14="http://schemas.microsoft.com/office/powerpoint/2010/main" val="20934650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C1D36A-EEE0-AF49-9FBC-CCB86CEDEE13}"/>
              </a:ext>
            </a:extLst>
          </p:cNvPr>
          <p:cNvSpPr>
            <a:spLocks noGrp="1"/>
          </p:cNvSpPr>
          <p:nvPr>
            <p:ph type="title"/>
          </p:nvPr>
        </p:nvSpPr>
        <p:spPr/>
        <p:txBody>
          <a:bodyPr/>
          <a:lstStyle/>
          <a:p>
            <a:r>
              <a:rPr lang="en-US" dirty="0" err="1"/>
              <a:t>站在</a:t>
            </a:r>
            <a:r>
              <a:rPr lang="en-US" altLang="zh-CN" dirty="0" err="1"/>
              <a:t>MergeSort</a:t>
            </a:r>
            <a:r>
              <a:rPr lang="zh-CN" altLang="en-US" dirty="0"/>
              <a:t>的肩膀上</a:t>
            </a:r>
            <a:endParaRPr lang="en-US" dirty="0"/>
          </a:p>
        </p:txBody>
      </p:sp>
      <p:sp>
        <p:nvSpPr>
          <p:cNvPr id="3" name="内容占位符 2">
            <a:extLst>
              <a:ext uri="{FF2B5EF4-FFF2-40B4-BE49-F238E27FC236}">
                <a16:creationId xmlns:a16="http://schemas.microsoft.com/office/drawing/2014/main" id="{6AE4A893-A8A6-3948-B4EE-3678B633C3BC}"/>
              </a:ext>
            </a:extLst>
          </p:cNvPr>
          <p:cNvSpPr>
            <a:spLocks noGrp="1"/>
          </p:cNvSpPr>
          <p:nvPr>
            <p:ph idx="1"/>
          </p:nvPr>
        </p:nvSpPr>
        <p:spPr/>
        <p:txBody>
          <a:bodyPr/>
          <a:lstStyle/>
          <a:p>
            <a:r>
              <a:rPr lang="en-US" dirty="0" err="1"/>
              <a:t>前面的例子看到</a:t>
            </a:r>
            <a:r>
              <a:rPr lang="zh-CN" altLang="en-US" dirty="0"/>
              <a:t>，分离逆序对可能有很多，最多的情况是左边都是大的，右边都是小的，则分离逆序对有</a:t>
            </a:r>
            <a:r>
              <a:rPr lang="en-US" altLang="zh-CN" dirty="0"/>
              <a:t>n</a:t>
            </a:r>
            <a:r>
              <a:rPr lang="en-US" altLang="zh-CN" baseline="30000" dirty="0"/>
              <a:t>2</a:t>
            </a:r>
            <a:r>
              <a:rPr lang="en-US" altLang="zh-CN" dirty="0"/>
              <a:t>/4</a:t>
            </a:r>
            <a:r>
              <a:rPr lang="zh-CN" altLang="en-US" dirty="0"/>
              <a:t>个。</a:t>
            </a:r>
            <a:endParaRPr lang="en-US" altLang="zh-CN" dirty="0"/>
          </a:p>
          <a:p>
            <a:r>
              <a:rPr lang="zh-CN" altLang="en-US" dirty="0"/>
              <a:t>想在</a:t>
            </a:r>
            <a:r>
              <a:rPr lang="en-US" altLang="zh-CN" dirty="0"/>
              <a:t>O(</a:t>
            </a:r>
            <a:r>
              <a:rPr lang="en-US" altLang="zh-CN" dirty="0" err="1"/>
              <a:t>nlogn</a:t>
            </a:r>
            <a:r>
              <a:rPr lang="en-US" altLang="zh-CN" dirty="0"/>
              <a:t>)</a:t>
            </a:r>
            <a:r>
              <a:rPr lang="zh-CN" altLang="en-US" dirty="0"/>
              <a:t>的时间内，数出</a:t>
            </a:r>
            <a:r>
              <a:rPr lang="en-US" altLang="zh-CN" dirty="0"/>
              <a:t>n</a:t>
            </a:r>
            <a:r>
              <a:rPr lang="en-US" altLang="zh-CN" baseline="30000" dirty="0"/>
              <a:t>2</a:t>
            </a:r>
            <a:r>
              <a:rPr lang="en-US" altLang="zh-CN" dirty="0"/>
              <a:t>/4</a:t>
            </a:r>
            <a:r>
              <a:rPr lang="zh-CN" altLang="en-US" dirty="0"/>
              <a:t>个逆序对看似不可能。</a:t>
            </a:r>
            <a:endParaRPr lang="en-US" altLang="zh-CN" dirty="0"/>
          </a:p>
          <a:p>
            <a:r>
              <a:rPr lang="zh-CN" altLang="en-US" dirty="0"/>
              <a:t>思路就是站在</a:t>
            </a:r>
            <a:r>
              <a:rPr lang="en-US" altLang="zh-CN" dirty="0" err="1"/>
              <a:t>MergeSort</a:t>
            </a:r>
            <a:r>
              <a:rPr lang="zh-CN" altLang="en-US" dirty="0"/>
              <a:t>的肩膀上，在</a:t>
            </a:r>
            <a:r>
              <a:rPr lang="en-US" altLang="zh-CN" dirty="0" err="1"/>
              <a:t>MergeSort</a:t>
            </a:r>
            <a:r>
              <a:rPr lang="zh-CN" altLang="en-US" dirty="0"/>
              <a:t>的</a:t>
            </a:r>
            <a:r>
              <a:rPr lang="en-US" altLang="zh-CN" dirty="0"/>
              <a:t>Merge</a:t>
            </a:r>
            <a:r>
              <a:rPr lang="zh-CN" altLang="en-US" dirty="0"/>
              <a:t>过程中，</a:t>
            </a:r>
            <a:r>
              <a:rPr lang="zh-CN" altLang="en-US" b="1" dirty="0">
                <a:solidFill>
                  <a:schemeClr val="accent3"/>
                </a:solidFill>
              </a:rPr>
              <a:t>同时进行排序和数逆序对</a:t>
            </a:r>
            <a:r>
              <a:rPr lang="zh-CN" altLang="en-US" dirty="0"/>
              <a:t>。</a:t>
            </a:r>
            <a:endParaRPr lang="en-US" altLang="zh-CN" dirty="0"/>
          </a:p>
          <a:p>
            <a:r>
              <a:rPr lang="zh-CN" altLang="en-US" dirty="0"/>
              <a:t>这样，每次</a:t>
            </a:r>
            <a:r>
              <a:rPr lang="en-US" altLang="zh-CN" dirty="0"/>
              <a:t>Merge</a:t>
            </a:r>
            <a:r>
              <a:rPr lang="zh-CN" altLang="en-US" dirty="0"/>
              <a:t>时，两个子分支都是已经排序好的，我们看如何在</a:t>
            </a:r>
            <a:r>
              <a:rPr lang="en-US" altLang="zh-CN" dirty="0"/>
              <a:t>Merge</a:t>
            </a:r>
            <a:r>
              <a:rPr lang="zh-CN" altLang="en-US" dirty="0"/>
              <a:t>的时候，同时数出逆序对个数。</a:t>
            </a:r>
            <a:endParaRPr lang="en-US" dirty="0"/>
          </a:p>
        </p:txBody>
      </p:sp>
    </p:spTree>
    <p:extLst>
      <p:ext uri="{BB962C8B-B14F-4D97-AF65-F5344CB8AC3E}">
        <p14:creationId xmlns:p14="http://schemas.microsoft.com/office/powerpoint/2010/main" val="10199279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26C6184B-1AEC-A54E-89D3-9FAD2602E572}"/>
              </a:ext>
            </a:extLst>
          </p:cNvPr>
          <p:cNvSpPr>
            <a:spLocks noGrp="1"/>
          </p:cNvSpPr>
          <p:nvPr>
            <p:ph type="title"/>
          </p:nvPr>
        </p:nvSpPr>
        <p:spPr>
          <a:xfrm>
            <a:off x="628650" y="365127"/>
            <a:ext cx="7886700" cy="1031188"/>
          </a:xfrm>
        </p:spPr>
        <p:txBody>
          <a:bodyPr/>
          <a:lstStyle/>
          <a:p>
            <a:r>
              <a:rPr lang="en-US" dirty="0" err="1"/>
              <a:t>站在</a:t>
            </a:r>
            <a:r>
              <a:rPr lang="en-US" altLang="zh-CN" dirty="0" err="1"/>
              <a:t>MergeSort</a:t>
            </a:r>
            <a:r>
              <a:rPr lang="zh-CN" altLang="en-US" dirty="0"/>
              <a:t>的肩膀上</a:t>
            </a:r>
            <a:endParaRPr lang="en-US" dirty="0"/>
          </a:p>
        </p:txBody>
      </p:sp>
      <p:pic>
        <p:nvPicPr>
          <p:cNvPr id="5" name="图片 4">
            <a:extLst>
              <a:ext uri="{FF2B5EF4-FFF2-40B4-BE49-F238E27FC236}">
                <a16:creationId xmlns:a16="http://schemas.microsoft.com/office/drawing/2014/main" id="{4E5479BC-05C2-294E-83AC-717EF932D456}"/>
              </a:ext>
            </a:extLst>
          </p:cNvPr>
          <p:cNvPicPr>
            <a:picLocks noChangeAspect="1"/>
          </p:cNvPicPr>
          <p:nvPr/>
        </p:nvPicPr>
        <p:blipFill>
          <a:blip r:embed="rId2"/>
          <a:stretch>
            <a:fillRect/>
          </a:stretch>
        </p:blipFill>
        <p:spPr>
          <a:xfrm>
            <a:off x="505057" y="1505421"/>
            <a:ext cx="7654538" cy="4987452"/>
          </a:xfrm>
          <a:prstGeom prst="rect">
            <a:avLst/>
          </a:prstGeom>
        </p:spPr>
      </p:pic>
    </p:spTree>
    <p:extLst>
      <p:ext uri="{BB962C8B-B14F-4D97-AF65-F5344CB8AC3E}">
        <p14:creationId xmlns:p14="http://schemas.microsoft.com/office/powerpoint/2010/main" val="258343446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BC553B-4CB5-0C4D-9CD5-8FFD0786D7D9}"/>
              </a:ext>
            </a:extLst>
          </p:cNvPr>
          <p:cNvSpPr>
            <a:spLocks noGrp="1"/>
          </p:cNvSpPr>
          <p:nvPr>
            <p:ph type="title"/>
          </p:nvPr>
        </p:nvSpPr>
        <p:spPr>
          <a:xfrm>
            <a:off x="327568" y="73762"/>
            <a:ext cx="7886700" cy="1325563"/>
          </a:xfrm>
        </p:spPr>
        <p:txBody>
          <a:bodyPr/>
          <a:lstStyle/>
          <a:p>
            <a:r>
              <a:rPr lang="fr-FR" altLang="zh-CN" dirty="0" err="1"/>
              <a:t>Merge</a:t>
            </a:r>
            <a:r>
              <a:rPr lang="fr-FR" altLang="zh-CN" dirty="0"/>
              <a:t> and Split Inversions</a:t>
            </a:r>
            <a:endParaRPr lang="en-US" dirty="0"/>
          </a:p>
        </p:txBody>
      </p:sp>
      <p:sp>
        <p:nvSpPr>
          <p:cNvPr id="4" name="Rectangle 20">
            <a:extLst>
              <a:ext uri="{FF2B5EF4-FFF2-40B4-BE49-F238E27FC236}">
                <a16:creationId xmlns:a16="http://schemas.microsoft.com/office/drawing/2014/main" id="{4A6FEC99-6123-444E-8DC2-652E66B71E29}"/>
              </a:ext>
            </a:extLst>
          </p:cNvPr>
          <p:cNvSpPr/>
          <p:nvPr/>
        </p:nvSpPr>
        <p:spPr>
          <a:xfrm>
            <a:off x="1716552" y="2323260"/>
            <a:ext cx="705201" cy="705201"/>
          </a:xfrm>
          <a:prstGeom prst="rect">
            <a:avLst/>
          </a:prstGeom>
          <a:solidFill>
            <a:schemeClr val="accent2">
              <a:lumMod val="40000"/>
              <a:lumOff val="60000"/>
            </a:schemeClr>
          </a:solidFill>
          <a:ln w="5080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solidFill>
                  <a:schemeClr val="tx1"/>
                </a:solidFill>
              </a:rPr>
              <a:t>1</a:t>
            </a:r>
            <a:endParaRPr lang="en-US" dirty="0">
              <a:solidFill>
                <a:schemeClr val="tx1"/>
              </a:solidFill>
            </a:endParaRPr>
          </a:p>
        </p:txBody>
      </p:sp>
      <p:sp>
        <p:nvSpPr>
          <p:cNvPr id="5" name="Rectangle 21">
            <a:extLst>
              <a:ext uri="{FF2B5EF4-FFF2-40B4-BE49-F238E27FC236}">
                <a16:creationId xmlns:a16="http://schemas.microsoft.com/office/drawing/2014/main" id="{84D71AFE-EC70-1842-8A07-C67185F7FF0D}"/>
              </a:ext>
            </a:extLst>
          </p:cNvPr>
          <p:cNvSpPr/>
          <p:nvPr/>
        </p:nvSpPr>
        <p:spPr>
          <a:xfrm>
            <a:off x="2446471" y="2323260"/>
            <a:ext cx="705201" cy="705201"/>
          </a:xfrm>
          <a:prstGeom prst="rect">
            <a:avLst/>
          </a:prstGeom>
          <a:solidFill>
            <a:schemeClr val="accent2">
              <a:lumMod val="40000"/>
              <a:lumOff val="60000"/>
            </a:schemeClr>
          </a:solidFill>
          <a:ln w="5080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solidFill>
                  <a:schemeClr val="tx1"/>
                </a:solidFill>
              </a:rPr>
              <a:t>3</a:t>
            </a:r>
            <a:endParaRPr lang="en-US" dirty="0">
              <a:solidFill>
                <a:schemeClr val="tx1"/>
              </a:solidFill>
            </a:endParaRPr>
          </a:p>
        </p:txBody>
      </p:sp>
      <p:sp>
        <p:nvSpPr>
          <p:cNvPr id="6" name="Rectangle 22">
            <a:extLst>
              <a:ext uri="{FF2B5EF4-FFF2-40B4-BE49-F238E27FC236}">
                <a16:creationId xmlns:a16="http://schemas.microsoft.com/office/drawing/2014/main" id="{EC59F8B5-4CEF-3544-AC2B-12234442ADBF}"/>
              </a:ext>
            </a:extLst>
          </p:cNvPr>
          <p:cNvSpPr/>
          <p:nvPr/>
        </p:nvSpPr>
        <p:spPr>
          <a:xfrm>
            <a:off x="3155125" y="2323260"/>
            <a:ext cx="705201" cy="705201"/>
          </a:xfrm>
          <a:prstGeom prst="rect">
            <a:avLst/>
          </a:prstGeom>
          <a:solidFill>
            <a:schemeClr val="accent2">
              <a:lumMod val="40000"/>
              <a:lumOff val="60000"/>
            </a:schemeClr>
          </a:solidFill>
          <a:ln w="5080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solidFill>
                  <a:schemeClr val="tx1"/>
                </a:solidFill>
              </a:rPr>
              <a:t>5</a:t>
            </a:r>
            <a:endParaRPr lang="en-US" dirty="0">
              <a:solidFill>
                <a:schemeClr val="tx1"/>
              </a:solidFill>
            </a:endParaRPr>
          </a:p>
        </p:txBody>
      </p:sp>
      <p:sp>
        <p:nvSpPr>
          <p:cNvPr id="8" name="Rectangle 20">
            <a:extLst>
              <a:ext uri="{FF2B5EF4-FFF2-40B4-BE49-F238E27FC236}">
                <a16:creationId xmlns:a16="http://schemas.microsoft.com/office/drawing/2014/main" id="{594326AB-316F-8D41-AB31-F59C2F71EFC0}"/>
              </a:ext>
            </a:extLst>
          </p:cNvPr>
          <p:cNvSpPr/>
          <p:nvPr/>
        </p:nvSpPr>
        <p:spPr>
          <a:xfrm>
            <a:off x="5185316" y="2323260"/>
            <a:ext cx="705201" cy="705201"/>
          </a:xfrm>
          <a:prstGeom prst="rect">
            <a:avLst/>
          </a:prstGeom>
          <a:solidFill>
            <a:schemeClr val="accent2">
              <a:lumMod val="40000"/>
              <a:lumOff val="60000"/>
            </a:schemeClr>
          </a:solidFill>
          <a:ln w="5080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solidFill>
                  <a:schemeClr val="tx1"/>
                </a:solidFill>
              </a:rPr>
              <a:t>2</a:t>
            </a:r>
            <a:endParaRPr lang="en-US" dirty="0">
              <a:solidFill>
                <a:schemeClr val="tx1"/>
              </a:solidFill>
            </a:endParaRPr>
          </a:p>
        </p:txBody>
      </p:sp>
      <p:sp>
        <p:nvSpPr>
          <p:cNvPr id="9" name="Rectangle 21">
            <a:extLst>
              <a:ext uri="{FF2B5EF4-FFF2-40B4-BE49-F238E27FC236}">
                <a16:creationId xmlns:a16="http://schemas.microsoft.com/office/drawing/2014/main" id="{5303D87F-54BC-5A4D-96CA-34F1399EA5C2}"/>
              </a:ext>
            </a:extLst>
          </p:cNvPr>
          <p:cNvSpPr/>
          <p:nvPr/>
        </p:nvSpPr>
        <p:spPr>
          <a:xfrm>
            <a:off x="5915235" y="2323260"/>
            <a:ext cx="705201" cy="705201"/>
          </a:xfrm>
          <a:prstGeom prst="rect">
            <a:avLst/>
          </a:prstGeom>
          <a:solidFill>
            <a:schemeClr val="accent2">
              <a:lumMod val="40000"/>
              <a:lumOff val="60000"/>
            </a:schemeClr>
          </a:solidFill>
          <a:ln w="5080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solidFill>
                  <a:schemeClr val="tx1"/>
                </a:solidFill>
              </a:rPr>
              <a:t>4</a:t>
            </a:r>
            <a:endParaRPr lang="en-US" dirty="0">
              <a:solidFill>
                <a:schemeClr val="tx1"/>
              </a:solidFill>
            </a:endParaRPr>
          </a:p>
        </p:txBody>
      </p:sp>
      <p:sp>
        <p:nvSpPr>
          <p:cNvPr id="10" name="Rectangle 22">
            <a:extLst>
              <a:ext uri="{FF2B5EF4-FFF2-40B4-BE49-F238E27FC236}">
                <a16:creationId xmlns:a16="http://schemas.microsoft.com/office/drawing/2014/main" id="{5E3FA46C-391C-7D45-91B9-B32DB7337BA7}"/>
              </a:ext>
            </a:extLst>
          </p:cNvPr>
          <p:cNvSpPr/>
          <p:nvPr/>
        </p:nvSpPr>
        <p:spPr>
          <a:xfrm>
            <a:off x="6623889" y="2323260"/>
            <a:ext cx="705201" cy="705201"/>
          </a:xfrm>
          <a:prstGeom prst="rect">
            <a:avLst/>
          </a:prstGeom>
          <a:solidFill>
            <a:schemeClr val="accent2">
              <a:lumMod val="40000"/>
              <a:lumOff val="60000"/>
            </a:schemeClr>
          </a:solidFill>
          <a:ln w="5080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6</a:t>
            </a:r>
            <a:endParaRPr lang="en-US" dirty="0">
              <a:solidFill>
                <a:schemeClr val="tx1"/>
              </a:solidFill>
            </a:endParaRPr>
          </a:p>
        </p:txBody>
      </p:sp>
      <p:sp>
        <p:nvSpPr>
          <p:cNvPr id="11" name="文本框 10">
            <a:extLst>
              <a:ext uri="{FF2B5EF4-FFF2-40B4-BE49-F238E27FC236}">
                <a16:creationId xmlns:a16="http://schemas.microsoft.com/office/drawing/2014/main" id="{3F6DA722-7EC8-1341-AC48-771B3FEA19B6}"/>
              </a:ext>
            </a:extLst>
          </p:cNvPr>
          <p:cNvSpPr txBox="1"/>
          <p:nvPr/>
        </p:nvSpPr>
        <p:spPr>
          <a:xfrm>
            <a:off x="2687444" y="1583473"/>
            <a:ext cx="404278" cy="584775"/>
          </a:xfrm>
          <a:prstGeom prst="rect">
            <a:avLst/>
          </a:prstGeom>
          <a:noFill/>
        </p:spPr>
        <p:txBody>
          <a:bodyPr wrap="none" rtlCol="0">
            <a:spAutoFit/>
          </a:bodyPr>
          <a:lstStyle/>
          <a:p>
            <a:r>
              <a:rPr lang="en-US" sz="3200" dirty="0"/>
              <a:t>C</a:t>
            </a:r>
          </a:p>
        </p:txBody>
      </p:sp>
      <p:sp>
        <p:nvSpPr>
          <p:cNvPr id="12" name="文本框 11">
            <a:extLst>
              <a:ext uri="{FF2B5EF4-FFF2-40B4-BE49-F238E27FC236}">
                <a16:creationId xmlns:a16="http://schemas.microsoft.com/office/drawing/2014/main" id="{4D44E50C-BEBE-1F45-8AD7-02DE5A41B268}"/>
              </a:ext>
            </a:extLst>
          </p:cNvPr>
          <p:cNvSpPr txBox="1"/>
          <p:nvPr/>
        </p:nvSpPr>
        <p:spPr>
          <a:xfrm>
            <a:off x="5994816" y="1583473"/>
            <a:ext cx="437940" cy="584775"/>
          </a:xfrm>
          <a:prstGeom prst="rect">
            <a:avLst/>
          </a:prstGeom>
          <a:noFill/>
        </p:spPr>
        <p:txBody>
          <a:bodyPr wrap="none" rtlCol="0">
            <a:spAutoFit/>
          </a:bodyPr>
          <a:lstStyle/>
          <a:p>
            <a:r>
              <a:rPr lang="en-US" sz="3200" dirty="0"/>
              <a:t>D</a:t>
            </a:r>
          </a:p>
        </p:txBody>
      </p:sp>
      <p:sp>
        <p:nvSpPr>
          <p:cNvPr id="13" name="文本框 12">
            <a:extLst>
              <a:ext uri="{FF2B5EF4-FFF2-40B4-BE49-F238E27FC236}">
                <a16:creationId xmlns:a16="http://schemas.microsoft.com/office/drawing/2014/main" id="{53C0B670-51BE-104E-A415-CE320C39A6E1}"/>
              </a:ext>
            </a:extLst>
          </p:cNvPr>
          <p:cNvSpPr txBox="1"/>
          <p:nvPr/>
        </p:nvSpPr>
        <p:spPr>
          <a:xfrm>
            <a:off x="1644203" y="4629540"/>
            <a:ext cx="404278" cy="584775"/>
          </a:xfrm>
          <a:prstGeom prst="rect">
            <a:avLst/>
          </a:prstGeom>
          <a:noFill/>
        </p:spPr>
        <p:txBody>
          <a:bodyPr wrap="none" rtlCol="0">
            <a:spAutoFit/>
          </a:bodyPr>
          <a:lstStyle/>
          <a:p>
            <a:r>
              <a:rPr lang="en-US" sz="3200" dirty="0"/>
              <a:t>B</a:t>
            </a:r>
          </a:p>
        </p:txBody>
      </p:sp>
      <p:sp>
        <p:nvSpPr>
          <p:cNvPr id="14" name="Rectangle 20">
            <a:extLst>
              <a:ext uri="{FF2B5EF4-FFF2-40B4-BE49-F238E27FC236}">
                <a16:creationId xmlns:a16="http://schemas.microsoft.com/office/drawing/2014/main" id="{E779C4BC-1A63-4343-B41F-189C53C0442D}"/>
              </a:ext>
            </a:extLst>
          </p:cNvPr>
          <p:cNvSpPr/>
          <p:nvPr/>
        </p:nvSpPr>
        <p:spPr>
          <a:xfrm>
            <a:off x="2334843" y="4570230"/>
            <a:ext cx="705201" cy="705201"/>
          </a:xfrm>
          <a:prstGeom prst="rect">
            <a:avLst/>
          </a:prstGeom>
          <a:solidFill>
            <a:schemeClr val="accent2">
              <a:lumMod val="40000"/>
              <a:lumOff val="60000"/>
            </a:schemeClr>
          </a:solidFill>
          <a:ln w="5080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solidFill>
                  <a:schemeClr val="tx1"/>
                </a:solidFill>
              </a:rPr>
              <a:t>1</a:t>
            </a:r>
            <a:endParaRPr lang="en-US" dirty="0">
              <a:solidFill>
                <a:schemeClr val="tx1"/>
              </a:solidFill>
            </a:endParaRPr>
          </a:p>
        </p:txBody>
      </p:sp>
      <p:sp>
        <p:nvSpPr>
          <p:cNvPr id="15" name="文本框 14">
            <a:extLst>
              <a:ext uri="{FF2B5EF4-FFF2-40B4-BE49-F238E27FC236}">
                <a16:creationId xmlns:a16="http://schemas.microsoft.com/office/drawing/2014/main" id="{0E3DED46-C11A-954D-8F03-4210DB023830}"/>
              </a:ext>
            </a:extLst>
          </p:cNvPr>
          <p:cNvSpPr txBox="1"/>
          <p:nvPr/>
        </p:nvSpPr>
        <p:spPr>
          <a:xfrm>
            <a:off x="206899" y="5557968"/>
            <a:ext cx="2127944" cy="830997"/>
          </a:xfrm>
          <a:prstGeom prst="rect">
            <a:avLst/>
          </a:prstGeom>
          <a:noFill/>
        </p:spPr>
        <p:txBody>
          <a:bodyPr wrap="square" rtlCol="0">
            <a:spAutoFit/>
          </a:bodyPr>
          <a:lstStyle/>
          <a:p>
            <a:r>
              <a:rPr lang="en-US" altLang="zh-CN" sz="2400" dirty="0"/>
              <a:t>Number</a:t>
            </a:r>
            <a:r>
              <a:rPr lang="zh-CN" altLang="en-US" sz="2400" dirty="0"/>
              <a:t> </a:t>
            </a:r>
            <a:r>
              <a:rPr lang="en-US" altLang="zh-CN" sz="2400" dirty="0"/>
              <a:t>of</a:t>
            </a:r>
            <a:r>
              <a:rPr lang="zh-CN" altLang="en-US" sz="2400" dirty="0"/>
              <a:t> </a:t>
            </a:r>
            <a:r>
              <a:rPr lang="en-US" altLang="zh-CN" sz="2400" dirty="0"/>
              <a:t>split</a:t>
            </a:r>
            <a:r>
              <a:rPr lang="zh-CN" altLang="en-US" sz="2400" dirty="0"/>
              <a:t> </a:t>
            </a:r>
            <a:r>
              <a:rPr lang="en-US" altLang="zh-CN" sz="2400" dirty="0"/>
              <a:t>inversions</a:t>
            </a:r>
            <a:endParaRPr lang="en-US" sz="2400" dirty="0"/>
          </a:p>
        </p:txBody>
      </p:sp>
      <p:sp>
        <p:nvSpPr>
          <p:cNvPr id="16" name="文本框 15">
            <a:extLst>
              <a:ext uri="{FF2B5EF4-FFF2-40B4-BE49-F238E27FC236}">
                <a16:creationId xmlns:a16="http://schemas.microsoft.com/office/drawing/2014/main" id="{7EF36BE9-439F-6A4B-AAA0-B933881B705D}"/>
              </a:ext>
            </a:extLst>
          </p:cNvPr>
          <p:cNvSpPr txBox="1"/>
          <p:nvPr/>
        </p:nvSpPr>
        <p:spPr>
          <a:xfrm>
            <a:off x="2379565" y="5557968"/>
            <a:ext cx="598241" cy="584775"/>
          </a:xfrm>
          <a:prstGeom prst="rect">
            <a:avLst/>
          </a:prstGeom>
          <a:noFill/>
        </p:spPr>
        <p:txBody>
          <a:bodyPr wrap="none" rtlCol="0">
            <a:spAutoFit/>
          </a:bodyPr>
          <a:lstStyle/>
          <a:p>
            <a:r>
              <a:rPr lang="en-US" altLang="zh-CN" sz="3200" dirty="0"/>
              <a:t>+0</a:t>
            </a:r>
            <a:endParaRPr lang="en-US" sz="3200" dirty="0"/>
          </a:p>
        </p:txBody>
      </p:sp>
      <p:sp>
        <p:nvSpPr>
          <p:cNvPr id="17" name="Rectangle 20">
            <a:extLst>
              <a:ext uri="{FF2B5EF4-FFF2-40B4-BE49-F238E27FC236}">
                <a16:creationId xmlns:a16="http://schemas.microsoft.com/office/drawing/2014/main" id="{730976CC-1FF5-5849-9EF9-8E97108A72DD}"/>
              </a:ext>
            </a:extLst>
          </p:cNvPr>
          <p:cNvSpPr/>
          <p:nvPr/>
        </p:nvSpPr>
        <p:spPr>
          <a:xfrm>
            <a:off x="3065869" y="4570230"/>
            <a:ext cx="705201" cy="705201"/>
          </a:xfrm>
          <a:prstGeom prst="rect">
            <a:avLst/>
          </a:prstGeom>
          <a:solidFill>
            <a:schemeClr val="accent2">
              <a:lumMod val="40000"/>
              <a:lumOff val="60000"/>
            </a:schemeClr>
          </a:solidFill>
          <a:ln w="5080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solidFill>
                  <a:schemeClr val="tx1"/>
                </a:solidFill>
              </a:rPr>
              <a:t>2</a:t>
            </a:r>
            <a:endParaRPr lang="en-US" dirty="0">
              <a:solidFill>
                <a:schemeClr val="tx1"/>
              </a:solidFill>
            </a:endParaRPr>
          </a:p>
        </p:txBody>
      </p:sp>
      <p:sp>
        <p:nvSpPr>
          <p:cNvPr id="18" name="文本框 17">
            <a:extLst>
              <a:ext uri="{FF2B5EF4-FFF2-40B4-BE49-F238E27FC236}">
                <a16:creationId xmlns:a16="http://schemas.microsoft.com/office/drawing/2014/main" id="{15A16C97-17EB-3A4B-90AC-D27FDC89395B}"/>
              </a:ext>
            </a:extLst>
          </p:cNvPr>
          <p:cNvSpPr txBox="1"/>
          <p:nvPr/>
        </p:nvSpPr>
        <p:spPr>
          <a:xfrm>
            <a:off x="3099280" y="5557967"/>
            <a:ext cx="598241" cy="584775"/>
          </a:xfrm>
          <a:prstGeom prst="rect">
            <a:avLst/>
          </a:prstGeom>
          <a:noFill/>
        </p:spPr>
        <p:txBody>
          <a:bodyPr wrap="none" rtlCol="0">
            <a:spAutoFit/>
          </a:bodyPr>
          <a:lstStyle/>
          <a:p>
            <a:r>
              <a:rPr lang="en-US" altLang="zh-CN" sz="3200" dirty="0"/>
              <a:t>+2</a:t>
            </a:r>
            <a:endParaRPr lang="en-US" sz="3200" dirty="0"/>
          </a:p>
        </p:txBody>
      </p:sp>
      <p:sp>
        <p:nvSpPr>
          <p:cNvPr id="19" name="文本框 18">
            <a:extLst>
              <a:ext uri="{FF2B5EF4-FFF2-40B4-BE49-F238E27FC236}">
                <a16:creationId xmlns:a16="http://schemas.microsoft.com/office/drawing/2014/main" id="{7DAA1A7B-2C99-E64E-B625-273D5A815B37}"/>
              </a:ext>
            </a:extLst>
          </p:cNvPr>
          <p:cNvSpPr txBox="1"/>
          <p:nvPr/>
        </p:nvSpPr>
        <p:spPr>
          <a:xfrm>
            <a:off x="3205834" y="6204299"/>
            <a:ext cx="476412" cy="369332"/>
          </a:xfrm>
          <a:prstGeom prst="rect">
            <a:avLst/>
          </a:prstGeom>
          <a:noFill/>
        </p:spPr>
        <p:txBody>
          <a:bodyPr wrap="none" rtlCol="0">
            <a:spAutoFit/>
          </a:bodyPr>
          <a:lstStyle/>
          <a:p>
            <a:r>
              <a:rPr lang="en-US" altLang="zh-CN" dirty="0"/>
              <a:t>3,5</a:t>
            </a:r>
            <a:endParaRPr lang="en-US" dirty="0"/>
          </a:p>
        </p:txBody>
      </p:sp>
      <p:sp>
        <p:nvSpPr>
          <p:cNvPr id="20" name="Rectangle 21">
            <a:extLst>
              <a:ext uri="{FF2B5EF4-FFF2-40B4-BE49-F238E27FC236}">
                <a16:creationId xmlns:a16="http://schemas.microsoft.com/office/drawing/2014/main" id="{4D98516E-5137-844E-8DBD-54541BBB4F79}"/>
              </a:ext>
            </a:extLst>
          </p:cNvPr>
          <p:cNvSpPr/>
          <p:nvPr/>
        </p:nvSpPr>
        <p:spPr>
          <a:xfrm>
            <a:off x="3784036" y="4570230"/>
            <a:ext cx="705201" cy="705201"/>
          </a:xfrm>
          <a:prstGeom prst="rect">
            <a:avLst/>
          </a:prstGeom>
          <a:solidFill>
            <a:schemeClr val="accent2">
              <a:lumMod val="40000"/>
              <a:lumOff val="60000"/>
            </a:schemeClr>
          </a:solidFill>
          <a:ln w="5080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solidFill>
                  <a:schemeClr val="tx1"/>
                </a:solidFill>
              </a:rPr>
              <a:t>3</a:t>
            </a:r>
            <a:endParaRPr lang="en-US" dirty="0">
              <a:solidFill>
                <a:schemeClr val="tx1"/>
              </a:solidFill>
            </a:endParaRPr>
          </a:p>
        </p:txBody>
      </p:sp>
      <p:sp>
        <p:nvSpPr>
          <p:cNvPr id="21" name="文本框 20">
            <a:extLst>
              <a:ext uri="{FF2B5EF4-FFF2-40B4-BE49-F238E27FC236}">
                <a16:creationId xmlns:a16="http://schemas.microsoft.com/office/drawing/2014/main" id="{33055081-B9A6-0C46-BE00-94DFA5628EB3}"/>
              </a:ext>
            </a:extLst>
          </p:cNvPr>
          <p:cNvSpPr txBox="1"/>
          <p:nvPr/>
        </p:nvSpPr>
        <p:spPr>
          <a:xfrm>
            <a:off x="3837515" y="5557966"/>
            <a:ext cx="598241" cy="584775"/>
          </a:xfrm>
          <a:prstGeom prst="rect">
            <a:avLst/>
          </a:prstGeom>
          <a:noFill/>
        </p:spPr>
        <p:txBody>
          <a:bodyPr wrap="none" rtlCol="0">
            <a:spAutoFit/>
          </a:bodyPr>
          <a:lstStyle/>
          <a:p>
            <a:r>
              <a:rPr lang="en-US" altLang="zh-CN" sz="3200" dirty="0"/>
              <a:t>+0</a:t>
            </a:r>
            <a:endParaRPr lang="en-US" sz="3200" dirty="0"/>
          </a:p>
        </p:txBody>
      </p:sp>
      <p:sp>
        <p:nvSpPr>
          <p:cNvPr id="22" name="Rectangle 21">
            <a:extLst>
              <a:ext uri="{FF2B5EF4-FFF2-40B4-BE49-F238E27FC236}">
                <a16:creationId xmlns:a16="http://schemas.microsoft.com/office/drawing/2014/main" id="{5F5DD1D3-93B5-6E48-8E10-D3B145670135}"/>
              </a:ext>
            </a:extLst>
          </p:cNvPr>
          <p:cNvSpPr/>
          <p:nvPr/>
        </p:nvSpPr>
        <p:spPr>
          <a:xfrm>
            <a:off x="4502203" y="4570230"/>
            <a:ext cx="705201" cy="705201"/>
          </a:xfrm>
          <a:prstGeom prst="rect">
            <a:avLst/>
          </a:prstGeom>
          <a:solidFill>
            <a:schemeClr val="accent2">
              <a:lumMod val="40000"/>
              <a:lumOff val="60000"/>
            </a:schemeClr>
          </a:solidFill>
          <a:ln w="5080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solidFill>
                  <a:schemeClr val="tx1"/>
                </a:solidFill>
              </a:rPr>
              <a:t>4</a:t>
            </a:r>
            <a:endParaRPr lang="en-US" dirty="0">
              <a:solidFill>
                <a:schemeClr val="tx1"/>
              </a:solidFill>
            </a:endParaRPr>
          </a:p>
        </p:txBody>
      </p:sp>
      <p:sp>
        <p:nvSpPr>
          <p:cNvPr id="23" name="文本框 22">
            <a:extLst>
              <a:ext uri="{FF2B5EF4-FFF2-40B4-BE49-F238E27FC236}">
                <a16:creationId xmlns:a16="http://schemas.microsoft.com/office/drawing/2014/main" id="{826C8252-E18B-414B-8B05-F8D93F74D4AC}"/>
              </a:ext>
            </a:extLst>
          </p:cNvPr>
          <p:cNvSpPr txBox="1"/>
          <p:nvPr/>
        </p:nvSpPr>
        <p:spPr>
          <a:xfrm>
            <a:off x="4589736" y="5557965"/>
            <a:ext cx="598241" cy="584775"/>
          </a:xfrm>
          <a:prstGeom prst="rect">
            <a:avLst/>
          </a:prstGeom>
          <a:noFill/>
        </p:spPr>
        <p:txBody>
          <a:bodyPr wrap="none" rtlCol="0">
            <a:spAutoFit/>
          </a:bodyPr>
          <a:lstStyle/>
          <a:p>
            <a:r>
              <a:rPr lang="en-US" altLang="zh-CN" sz="3200" dirty="0"/>
              <a:t>+1</a:t>
            </a:r>
            <a:endParaRPr lang="en-US" sz="3200" dirty="0"/>
          </a:p>
        </p:txBody>
      </p:sp>
      <p:sp>
        <p:nvSpPr>
          <p:cNvPr id="24" name="文本框 23">
            <a:extLst>
              <a:ext uri="{FF2B5EF4-FFF2-40B4-BE49-F238E27FC236}">
                <a16:creationId xmlns:a16="http://schemas.microsoft.com/office/drawing/2014/main" id="{FA562936-53F5-D242-85C9-B9E9F30C11E6}"/>
              </a:ext>
            </a:extLst>
          </p:cNvPr>
          <p:cNvSpPr txBox="1"/>
          <p:nvPr/>
        </p:nvSpPr>
        <p:spPr>
          <a:xfrm>
            <a:off x="4738013" y="6180415"/>
            <a:ext cx="301686" cy="369332"/>
          </a:xfrm>
          <a:prstGeom prst="rect">
            <a:avLst/>
          </a:prstGeom>
          <a:noFill/>
        </p:spPr>
        <p:txBody>
          <a:bodyPr wrap="none" rtlCol="0">
            <a:spAutoFit/>
          </a:bodyPr>
          <a:lstStyle/>
          <a:p>
            <a:r>
              <a:rPr lang="en-US" altLang="zh-CN" dirty="0"/>
              <a:t>5</a:t>
            </a:r>
            <a:endParaRPr lang="en-US" dirty="0"/>
          </a:p>
        </p:txBody>
      </p:sp>
      <p:sp>
        <p:nvSpPr>
          <p:cNvPr id="25" name="Rectangle 22">
            <a:extLst>
              <a:ext uri="{FF2B5EF4-FFF2-40B4-BE49-F238E27FC236}">
                <a16:creationId xmlns:a16="http://schemas.microsoft.com/office/drawing/2014/main" id="{14321812-1E33-0141-8446-C7C7AD1A8AA0}"/>
              </a:ext>
            </a:extLst>
          </p:cNvPr>
          <p:cNvSpPr/>
          <p:nvPr/>
        </p:nvSpPr>
        <p:spPr>
          <a:xfrm>
            <a:off x="5246195" y="4570230"/>
            <a:ext cx="705201" cy="705201"/>
          </a:xfrm>
          <a:prstGeom prst="rect">
            <a:avLst/>
          </a:prstGeom>
          <a:solidFill>
            <a:schemeClr val="accent2">
              <a:lumMod val="40000"/>
              <a:lumOff val="60000"/>
            </a:schemeClr>
          </a:solidFill>
          <a:ln w="5080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solidFill>
                  <a:schemeClr val="tx1"/>
                </a:solidFill>
              </a:rPr>
              <a:t>5</a:t>
            </a:r>
            <a:endParaRPr lang="en-US" dirty="0">
              <a:solidFill>
                <a:schemeClr val="tx1"/>
              </a:solidFill>
            </a:endParaRPr>
          </a:p>
        </p:txBody>
      </p:sp>
      <p:sp>
        <p:nvSpPr>
          <p:cNvPr id="26" name="文本框 25">
            <a:extLst>
              <a:ext uri="{FF2B5EF4-FFF2-40B4-BE49-F238E27FC236}">
                <a16:creationId xmlns:a16="http://schemas.microsoft.com/office/drawing/2014/main" id="{D3CF24EA-8029-D34A-9F0A-890F186D8E44}"/>
              </a:ext>
            </a:extLst>
          </p:cNvPr>
          <p:cNvSpPr txBox="1"/>
          <p:nvPr/>
        </p:nvSpPr>
        <p:spPr>
          <a:xfrm>
            <a:off x="5265685" y="5557964"/>
            <a:ext cx="598241" cy="584775"/>
          </a:xfrm>
          <a:prstGeom prst="rect">
            <a:avLst/>
          </a:prstGeom>
          <a:noFill/>
        </p:spPr>
        <p:txBody>
          <a:bodyPr wrap="none" rtlCol="0">
            <a:spAutoFit/>
          </a:bodyPr>
          <a:lstStyle/>
          <a:p>
            <a:r>
              <a:rPr lang="en-US" altLang="zh-CN" sz="3200" dirty="0"/>
              <a:t>+0</a:t>
            </a:r>
            <a:endParaRPr lang="en-US" sz="3200" dirty="0"/>
          </a:p>
        </p:txBody>
      </p:sp>
      <p:sp>
        <p:nvSpPr>
          <p:cNvPr id="27" name="Rectangle 22">
            <a:extLst>
              <a:ext uri="{FF2B5EF4-FFF2-40B4-BE49-F238E27FC236}">
                <a16:creationId xmlns:a16="http://schemas.microsoft.com/office/drawing/2014/main" id="{00EA2E7D-6B68-4C4B-A3C5-0F85250334C5}"/>
              </a:ext>
            </a:extLst>
          </p:cNvPr>
          <p:cNvSpPr/>
          <p:nvPr/>
        </p:nvSpPr>
        <p:spPr>
          <a:xfrm>
            <a:off x="5967816" y="4570230"/>
            <a:ext cx="705201" cy="705201"/>
          </a:xfrm>
          <a:prstGeom prst="rect">
            <a:avLst/>
          </a:prstGeom>
          <a:solidFill>
            <a:schemeClr val="accent2">
              <a:lumMod val="40000"/>
              <a:lumOff val="60000"/>
            </a:schemeClr>
          </a:solidFill>
          <a:ln w="5080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6</a:t>
            </a:r>
            <a:endParaRPr lang="en-US" dirty="0">
              <a:solidFill>
                <a:schemeClr val="tx1"/>
              </a:solidFill>
            </a:endParaRPr>
          </a:p>
        </p:txBody>
      </p:sp>
      <p:sp>
        <p:nvSpPr>
          <p:cNvPr id="28" name="文本框 27">
            <a:extLst>
              <a:ext uri="{FF2B5EF4-FFF2-40B4-BE49-F238E27FC236}">
                <a16:creationId xmlns:a16="http://schemas.microsoft.com/office/drawing/2014/main" id="{79E168C7-D502-2249-A76F-869A0B3C98C4}"/>
              </a:ext>
            </a:extLst>
          </p:cNvPr>
          <p:cNvSpPr txBox="1"/>
          <p:nvPr/>
        </p:nvSpPr>
        <p:spPr>
          <a:xfrm>
            <a:off x="6047686" y="5557963"/>
            <a:ext cx="598241" cy="584775"/>
          </a:xfrm>
          <a:prstGeom prst="rect">
            <a:avLst/>
          </a:prstGeom>
          <a:noFill/>
        </p:spPr>
        <p:txBody>
          <a:bodyPr wrap="none" rtlCol="0">
            <a:spAutoFit/>
          </a:bodyPr>
          <a:lstStyle/>
          <a:p>
            <a:r>
              <a:rPr lang="en-US" altLang="zh-CN" sz="3200" dirty="0"/>
              <a:t>+0</a:t>
            </a:r>
            <a:endParaRPr lang="en-US" sz="3200" dirty="0"/>
          </a:p>
        </p:txBody>
      </p:sp>
      <p:cxnSp>
        <p:nvCxnSpPr>
          <p:cNvPr id="30" name="直线箭头连接符 29">
            <a:extLst>
              <a:ext uri="{FF2B5EF4-FFF2-40B4-BE49-F238E27FC236}">
                <a16:creationId xmlns:a16="http://schemas.microsoft.com/office/drawing/2014/main" id="{AA22353E-9246-2E42-9CFB-E8DA7072A3AE}"/>
              </a:ext>
            </a:extLst>
          </p:cNvPr>
          <p:cNvCxnSpPr>
            <a:cxnSpLocks/>
          </p:cNvCxnSpPr>
          <p:nvPr/>
        </p:nvCxnSpPr>
        <p:spPr>
          <a:xfrm>
            <a:off x="3040044" y="3429000"/>
            <a:ext cx="657477" cy="858693"/>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31" name="直线箭头连接符 30">
            <a:extLst>
              <a:ext uri="{FF2B5EF4-FFF2-40B4-BE49-F238E27FC236}">
                <a16:creationId xmlns:a16="http://schemas.microsoft.com/office/drawing/2014/main" id="{1F52CB0E-A774-5542-9E6B-138B39801C29}"/>
              </a:ext>
            </a:extLst>
          </p:cNvPr>
          <p:cNvCxnSpPr>
            <a:cxnSpLocks/>
          </p:cNvCxnSpPr>
          <p:nvPr/>
        </p:nvCxnSpPr>
        <p:spPr>
          <a:xfrm flipH="1">
            <a:off x="5374888" y="3352800"/>
            <a:ext cx="672798" cy="934897"/>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183987711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1BEEFB-B9DA-FE4A-BC83-3731C4275F63}"/>
              </a:ext>
            </a:extLst>
          </p:cNvPr>
          <p:cNvSpPr>
            <a:spLocks noGrp="1"/>
          </p:cNvSpPr>
          <p:nvPr>
            <p:ph type="title"/>
          </p:nvPr>
        </p:nvSpPr>
        <p:spPr>
          <a:xfrm>
            <a:off x="628650" y="1"/>
            <a:ext cx="7886700" cy="1077682"/>
          </a:xfrm>
        </p:spPr>
        <p:txBody>
          <a:bodyPr/>
          <a:lstStyle/>
          <a:p>
            <a:r>
              <a:rPr lang="fr-FR" altLang="zh-CN" dirty="0" err="1"/>
              <a:t>Merge</a:t>
            </a:r>
            <a:r>
              <a:rPr lang="fr-FR" altLang="zh-CN" dirty="0"/>
              <a:t> and Split Inversions</a:t>
            </a:r>
            <a:endParaRPr lang="en-US" dirty="0"/>
          </a:p>
        </p:txBody>
      </p:sp>
      <p:sp>
        <p:nvSpPr>
          <p:cNvPr id="3" name="内容占位符 2">
            <a:extLst>
              <a:ext uri="{FF2B5EF4-FFF2-40B4-BE49-F238E27FC236}">
                <a16:creationId xmlns:a16="http://schemas.microsoft.com/office/drawing/2014/main" id="{D47C2DA2-369E-AD40-BA41-7CB4887F1766}"/>
              </a:ext>
            </a:extLst>
          </p:cNvPr>
          <p:cNvSpPr>
            <a:spLocks noGrp="1"/>
          </p:cNvSpPr>
          <p:nvPr>
            <p:ph idx="1"/>
          </p:nvPr>
        </p:nvSpPr>
        <p:spPr>
          <a:xfrm>
            <a:off x="628650" y="1253331"/>
            <a:ext cx="7886700" cy="4351338"/>
          </a:xfrm>
        </p:spPr>
        <p:txBody>
          <a:bodyPr/>
          <a:lstStyle/>
          <a:p>
            <a:r>
              <a:rPr lang="en-US" dirty="0" err="1"/>
              <a:t>对左右两个已经排序的数组进行</a:t>
            </a:r>
            <a:r>
              <a:rPr lang="en-US" altLang="zh-CN" dirty="0" err="1"/>
              <a:t>Merge</a:t>
            </a:r>
            <a:r>
              <a:rPr lang="zh-CN" altLang="en-US" dirty="0"/>
              <a:t>时，右侧每个数字被放入</a:t>
            </a:r>
            <a:r>
              <a:rPr lang="en-US" altLang="zh-CN" dirty="0"/>
              <a:t>B</a:t>
            </a:r>
            <a:r>
              <a:rPr lang="zh-CN" altLang="en-US" dirty="0"/>
              <a:t>数组时，</a:t>
            </a:r>
            <a:r>
              <a:rPr lang="zh-CN" altLang="en-US" b="1" dirty="0"/>
              <a:t>左侧剩余的数字个数，即是与此数字构成的分离逆序对数量</a:t>
            </a:r>
            <a:r>
              <a:rPr lang="zh-CN" altLang="en-US" dirty="0"/>
              <a:t>。</a:t>
            </a:r>
            <a:endParaRPr lang="en-US" altLang="zh-CN" dirty="0"/>
          </a:p>
          <a:p>
            <a:endParaRPr lang="en-US" dirty="0"/>
          </a:p>
          <a:p>
            <a:endParaRPr lang="en-US" dirty="0"/>
          </a:p>
        </p:txBody>
      </p:sp>
      <p:pic>
        <p:nvPicPr>
          <p:cNvPr id="4" name="图片 3">
            <a:extLst>
              <a:ext uri="{FF2B5EF4-FFF2-40B4-BE49-F238E27FC236}">
                <a16:creationId xmlns:a16="http://schemas.microsoft.com/office/drawing/2014/main" id="{EDDBF10D-E93F-0F43-9BE8-3CA94793CF86}"/>
              </a:ext>
            </a:extLst>
          </p:cNvPr>
          <p:cNvPicPr>
            <a:picLocks noChangeAspect="1"/>
          </p:cNvPicPr>
          <p:nvPr/>
        </p:nvPicPr>
        <p:blipFill>
          <a:blip r:embed="rId2"/>
          <a:stretch>
            <a:fillRect/>
          </a:stretch>
        </p:blipFill>
        <p:spPr>
          <a:xfrm>
            <a:off x="628650" y="2733539"/>
            <a:ext cx="8187374" cy="3667261"/>
          </a:xfrm>
          <a:prstGeom prst="rect">
            <a:avLst/>
          </a:prstGeom>
        </p:spPr>
      </p:pic>
    </p:spTree>
    <p:extLst>
      <p:ext uri="{BB962C8B-B14F-4D97-AF65-F5344CB8AC3E}">
        <p14:creationId xmlns:p14="http://schemas.microsoft.com/office/powerpoint/2010/main" val="232592779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A09BC1-64CE-2946-B659-38F2CC8F0E50}"/>
              </a:ext>
            </a:extLst>
          </p:cNvPr>
          <p:cNvSpPr>
            <a:spLocks noGrp="1"/>
          </p:cNvSpPr>
          <p:nvPr>
            <p:ph type="title"/>
          </p:nvPr>
        </p:nvSpPr>
        <p:spPr/>
        <p:txBody>
          <a:bodyPr/>
          <a:lstStyle/>
          <a:p>
            <a:r>
              <a:rPr lang="en-US" altLang="zh-CN" dirty="0"/>
              <a:t>Complexity</a:t>
            </a:r>
            <a:r>
              <a:rPr lang="zh-CN" altLang="en-US" dirty="0"/>
              <a:t> </a:t>
            </a:r>
            <a:r>
              <a:rPr lang="en-US" altLang="zh-CN" dirty="0"/>
              <a:t>Analysis</a:t>
            </a:r>
            <a:r>
              <a:rPr lang="zh-CN" altLang="en-US" dirty="0"/>
              <a:t> </a:t>
            </a:r>
            <a:endParaRPr lang="en-US" dirty="0"/>
          </a:p>
        </p:txBody>
      </p:sp>
      <p:sp>
        <p:nvSpPr>
          <p:cNvPr id="3" name="内容占位符 2">
            <a:extLst>
              <a:ext uri="{FF2B5EF4-FFF2-40B4-BE49-F238E27FC236}">
                <a16:creationId xmlns:a16="http://schemas.microsoft.com/office/drawing/2014/main" id="{DA7F8110-228A-3B4F-9453-2E6C3078A1C1}"/>
              </a:ext>
            </a:extLst>
          </p:cNvPr>
          <p:cNvSpPr>
            <a:spLocks noGrp="1"/>
          </p:cNvSpPr>
          <p:nvPr>
            <p:ph idx="1"/>
          </p:nvPr>
        </p:nvSpPr>
        <p:spPr/>
        <p:txBody>
          <a:bodyPr>
            <a:normAutofit/>
          </a:bodyPr>
          <a:lstStyle/>
          <a:p>
            <a:pPr algn="l"/>
            <a:r>
              <a:rPr lang="zh-CN" altLang="en-US" b="0" i="0" dirty="0">
                <a:solidFill>
                  <a:srgbClr val="000000"/>
                </a:solidFill>
                <a:effectLst/>
                <a:latin typeface="PingFang SC" panose="020B0400000000000000" pitchFamily="34" charset="-122"/>
                <a:ea typeface="PingFang SC" panose="020B0400000000000000" pitchFamily="34" charset="-122"/>
              </a:rPr>
              <a:t>递归计算过程：</a:t>
            </a:r>
          </a:p>
          <a:p>
            <a:pPr lvl="1"/>
            <a:r>
              <a:rPr lang="zh-CN" altLang="en-US" b="0" i="0" dirty="0">
                <a:solidFill>
                  <a:srgbClr val="000000"/>
                </a:solidFill>
                <a:effectLst/>
                <a:latin typeface="PingFang SC" panose="020B0400000000000000" pitchFamily="34" charset="-122"/>
                <a:ea typeface="PingFang SC" panose="020B0400000000000000" pitchFamily="34" charset="-122"/>
              </a:rPr>
              <a:t>首先，每次调用算法都会调用两个</a:t>
            </a:r>
            <a:r>
              <a:rPr lang="en-US" altLang="zh-CN" b="0" i="0" dirty="0">
                <a:solidFill>
                  <a:srgbClr val="000000"/>
                </a:solidFill>
                <a:effectLst/>
                <a:latin typeface="PingFang SC" panose="020B0400000000000000" pitchFamily="34" charset="-122"/>
                <a:ea typeface="PingFang SC" panose="020B0400000000000000" pitchFamily="34" charset="-122"/>
              </a:rPr>
              <a:t>1/2</a:t>
            </a:r>
            <a:r>
              <a:rPr lang="zh-CN" altLang="en-US" b="0" i="0" dirty="0">
                <a:solidFill>
                  <a:srgbClr val="000000"/>
                </a:solidFill>
                <a:effectLst/>
                <a:latin typeface="PingFang SC" panose="020B0400000000000000" pitchFamily="34" charset="-122"/>
                <a:ea typeface="PingFang SC" panose="020B0400000000000000" pitchFamily="34" charset="-122"/>
              </a:rPr>
              <a:t>大小的子问题。</a:t>
            </a:r>
          </a:p>
          <a:p>
            <a:pPr lvl="1"/>
            <a:r>
              <a:rPr lang="zh-CN" altLang="en-US" dirty="0">
                <a:solidFill>
                  <a:srgbClr val="000000"/>
                </a:solidFill>
                <a:latin typeface="PingFang SC" panose="020B0400000000000000" pitchFamily="34" charset="-122"/>
                <a:ea typeface="PingFang SC" panose="020B0400000000000000" pitchFamily="34" charset="-122"/>
              </a:rPr>
              <a:t>然后</a:t>
            </a:r>
            <a:r>
              <a:rPr lang="zh-CN" altLang="en-US" b="0" i="0" dirty="0">
                <a:solidFill>
                  <a:srgbClr val="000000"/>
                </a:solidFill>
                <a:effectLst/>
                <a:latin typeface="PingFang SC" panose="020B0400000000000000" pitchFamily="34" charset="-122"/>
                <a:ea typeface="PingFang SC" panose="020B0400000000000000" pitchFamily="34" charset="-122"/>
              </a:rPr>
              <a:t>，递归调用中完成的工作量在输入大小上是线性的。</a:t>
            </a:r>
          </a:p>
          <a:p>
            <a:r>
              <a:rPr lang="zh-CN" altLang="fr-FR" dirty="0">
                <a:solidFill>
                  <a:srgbClr val="000000"/>
                </a:solidFill>
                <a:latin typeface="PingFang SC" panose="020B0400000000000000" pitchFamily="34" charset="-122"/>
                <a:ea typeface="PingFang SC" panose="020B0400000000000000" pitchFamily="34" charset="-122"/>
              </a:rPr>
              <a:t>所以</a:t>
            </a:r>
            <a:r>
              <a:rPr lang="zh-CN" altLang="en-US" dirty="0">
                <a:solidFill>
                  <a:srgbClr val="000000"/>
                </a:solidFill>
                <a:latin typeface="PingFang SC" panose="020B0400000000000000" pitchFamily="34" charset="-122"/>
                <a:ea typeface="PingFang SC" panose="020B0400000000000000" pitchFamily="34" charset="-122"/>
              </a:rPr>
              <a:t>计算时间的递推表达式：</a:t>
            </a:r>
            <a:endParaRPr lang="fr-FR" altLang="zh-CN" dirty="0">
              <a:solidFill>
                <a:srgbClr val="000000"/>
              </a:solidFill>
              <a:latin typeface="PingFang SC" panose="020B0400000000000000" pitchFamily="34" charset="-122"/>
              <a:ea typeface="PingFang SC" panose="020B0400000000000000" pitchFamily="34" charset="-122"/>
            </a:endParaRPr>
          </a:p>
          <a:p>
            <a:pPr lvl="1"/>
            <a:r>
              <a:rPr lang="en-US" altLang="zh-CN" dirty="0"/>
              <a:t>T(n)</a:t>
            </a:r>
            <a:r>
              <a:rPr lang="zh-CN" altLang="en-US" dirty="0"/>
              <a:t> </a:t>
            </a:r>
            <a:r>
              <a:rPr lang="en-US" altLang="zh-CN" dirty="0"/>
              <a:t>=2T(n/2)</a:t>
            </a:r>
            <a:r>
              <a:rPr lang="zh-CN" altLang="en-US" dirty="0"/>
              <a:t> </a:t>
            </a:r>
            <a:r>
              <a:rPr lang="en-US" altLang="zh-CN" dirty="0"/>
              <a:t>+O(n)</a:t>
            </a:r>
          </a:p>
          <a:p>
            <a:pPr lvl="1"/>
            <a:r>
              <a:rPr lang="zh-CN" altLang="en-US" dirty="0"/>
              <a:t>根据</a:t>
            </a:r>
            <a:r>
              <a:rPr lang="zh-CN" altLang="en-US" b="1" dirty="0">
                <a:solidFill>
                  <a:srgbClr val="00B050"/>
                </a:solidFill>
              </a:rPr>
              <a:t>分治递归树、或者主定理</a:t>
            </a:r>
            <a:r>
              <a:rPr lang="zh-CN" altLang="en-US" dirty="0"/>
              <a:t>我们都能证明算法渐进复杂度为 </a:t>
            </a:r>
            <a:r>
              <a:rPr lang="en-US" altLang="zh-CN" dirty="0">
                <a:solidFill>
                  <a:srgbClr val="00B050"/>
                </a:solidFill>
              </a:rPr>
              <a:t>O(</a:t>
            </a:r>
            <a:r>
              <a:rPr lang="en-US" altLang="zh-CN" dirty="0" err="1">
                <a:solidFill>
                  <a:srgbClr val="00B050"/>
                </a:solidFill>
              </a:rPr>
              <a:t>nlogn</a:t>
            </a:r>
            <a:r>
              <a:rPr lang="en-US" altLang="zh-CN" dirty="0">
                <a:solidFill>
                  <a:srgbClr val="00B050"/>
                </a:solidFill>
              </a:rPr>
              <a:t>)</a:t>
            </a:r>
            <a:endParaRPr lang="fr-FR" altLang="zh-CN" dirty="0">
              <a:solidFill>
                <a:srgbClr val="00B050"/>
              </a:solidFill>
            </a:endParaRPr>
          </a:p>
          <a:p>
            <a:endParaRPr lang="fr-FR" altLang="zh-CN" dirty="0"/>
          </a:p>
          <a:p>
            <a:endParaRPr lang="en-US" dirty="0"/>
          </a:p>
        </p:txBody>
      </p:sp>
    </p:spTree>
    <p:extLst>
      <p:ext uri="{BB962C8B-B14F-4D97-AF65-F5344CB8AC3E}">
        <p14:creationId xmlns:p14="http://schemas.microsoft.com/office/powerpoint/2010/main" val="8434864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C05CBC3C-2E5A-4839-8B9B-2E5A6ADF0F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Shape 26">
            <a:extLst>
              <a:ext uri="{FF2B5EF4-FFF2-40B4-BE49-F238E27FC236}">
                <a16:creationId xmlns:a16="http://schemas.microsoft.com/office/drawing/2014/main" id="{DB5B423A-57CC-4C58-AA26-8E2E862B03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3912768" cy="3994777"/>
          </a:xfrm>
          <a:custGeom>
            <a:avLst/>
            <a:gdLst>
              <a:gd name="connsiteX0" fmla="*/ 1945461 w 5217023"/>
              <a:gd name="connsiteY0" fmla="*/ 3787398 h 3994777"/>
              <a:gd name="connsiteX1" fmla="*/ 1942113 w 5217023"/>
              <a:gd name="connsiteY1" fmla="*/ 3790053 h 3994777"/>
              <a:gd name="connsiteX2" fmla="*/ 1946982 w 5217023"/>
              <a:gd name="connsiteY2" fmla="*/ 3787990 h 3994777"/>
              <a:gd name="connsiteX3" fmla="*/ 1945461 w 5217023"/>
              <a:gd name="connsiteY3" fmla="*/ 3787398 h 3994777"/>
              <a:gd name="connsiteX4" fmla="*/ 0 w 5217023"/>
              <a:gd name="connsiteY4" fmla="*/ 0 h 3994777"/>
              <a:gd name="connsiteX5" fmla="*/ 5030958 w 5217023"/>
              <a:gd name="connsiteY5" fmla="*/ 0 h 3994777"/>
              <a:gd name="connsiteX6" fmla="*/ 5046198 w 5217023"/>
              <a:gd name="connsiteY6" fmla="*/ 153449 h 3994777"/>
              <a:gd name="connsiteX7" fmla="*/ 5055729 w 5217023"/>
              <a:gd name="connsiteY7" fmla="*/ 415828 h 3994777"/>
              <a:gd name="connsiteX8" fmla="*/ 4735242 w 5217023"/>
              <a:gd name="connsiteY8" fmla="*/ 1867130 h 3994777"/>
              <a:gd name="connsiteX9" fmla="*/ 3907395 w 5217023"/>
              <a:gd name="connsiteY9" fmla="*/ 2938441 h 3994777"/>
              <a:gd name="connsiteX10" fmla="*/ 3946497 w 5217023"/>
              <a:gd name="connsiteY10" fmla="*/ 2908567 h 3994777"/>
              <a:gd name="connsiteX11" fmla="*/ 4585421 w 5217023"/>
              <a:gd name="connsiteY11" fmla="*/ 2188401 h 3994777"/>
              <a:gd name="connsiteX12" fmla="*/ 5142585 w 5217023"/>
              <a:gd name="connsiteY12" fmla="*/ 276891 h 3994777"/>
              <a:gd name="connsiteX13" fmla="*/ 5121833 w 5217023"/>
              <a:gd name="connsiteY13" fmla="*/ 30208 h 3994777"/>
              <a:gd name="connsiteX14" fmla="*/ 5116229 w 5217023"/>
              <a:gd name="connsiteY14" fmla="*/ 0 h 3994777"/>
              <a:gd name="connsiteX15" fmla="*/ 5184724 w 5217023"/>
              <a:gd name="connsiteY15" fmla="*/ 0 h 3994777"/>
              <a:gd name="connsiteX16" fmla="*/ 5196265 w 5217023"/>
              <a:gd name="connsiteY16" fmla="*/ 66113 h 3994777"/>
              <a:gd name="connsiteX17" fmla="*/ 5058603 w 5217023"/>
              <a:gd name="connsiteY17" fmla="*/ 1368242 h 3994777"/>
              <a:gd name="connsiteX18" fmla="*/ 4096624 w 5217023"/>
              <a:gd name="connsiteY18" fmla="*/ 2870829 h 3994777"/>
              <a:gd name="connsiteX19" fmla="*/ 3833203 w 5217023"/>
              <a:gd name="connsiteY19" fmla="*/ 3092190 h 3994777"/>
              <a:gd name="connsiteX20" fmla="*/ 3536509 w 5217023"/>
              <a:gd name="connsiteY20" fmla="*/ 3297128 h 3994777"/>
              <a:gd name="connsiteX21" fmla="*/ 3148966 w 5217023"/>
              <a:gd name="connsiteY21" fmla="*/ 3485478 h 3994777"/>
              <a:gd name="connsiteX22" fmla="*/ 1860557 w 5217023"/>
              <a:gd name="connsiteY22" fmla="*/ 3880910 h 3994777"/>
              <a:gd name="connsiteX23" fmla="*/ 573715 w 5217023"/>
              <a:gd name="connsiteY23" fmla="*/ 3983764 h 3994777"/>
              <a:gd name="connsiteX24" fmla="*/ 108410 w 5217023"/>
              <a:gd name="connsiteY24" fmla="*/ 3908816 h 3994777"/>
              <a:gd name="connsiteX25" fmla="*/ 0 w 5217023"/>
              <a:gd name="connsiteY25" fmla="*/ 3876793 h 3994777"/>
              <a:gd name="connsiteX26" fmla="*/ 0 w 5217023"/>
              <a:gd name="connsiteY26" fmla="*/ 3802912 h 3994777"/>
              <a:gd name="connsiteX27" fmla="*/ 36975 w 5217023"/>
              <a:gd name="connsiteY27" fmla="*/ 3815954 h 3994777"/>
              <a:gd name="connsiteX28" fmla="*/ 561628 w 5217023"/>
              <a:gd name="connsiteY28" fmla="*/ 3912655 h 3994777"/>
              <a:gd name="connsiteX29" fmla="*/ 1683086 w 5217023"/>
              <a:gd name="connsiteY29" fmla="*/ 3844334 h 3994777"/>
              <a:gd name="connsiteX30" fmla="*/ 1806023 w 5217023"/>
              <a:gd name="connsiteY30" fmla="*/ 3820992 h 3994777"/>
              <a:gd name="connsiteX31" fmla="*/ 1921817 w 5217023"/>
              <a:gd name="connsiteY31" fmla="*/ 3795747 h 3994777"/>
              <a:gd name="connsiteX32" fmla="*/ 1243689 w 5217023"/>
              <a:gd name="connsiteY32" fmla="*/ 3846539 h 3994777"/>
              <a:gd name="connsiteX33" fmla="*/ 62875 w 5217023"/>
              <a:gd name="connsiteY33" fmla="*/ 3668143 h 3994777"/>
              <a:gd name="connsiteX34" fmla="*/ 0 w 5217023"/>
              <a:gd name="connsiteY34" fmla="*/ 3644185 h 3994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217023" h="3994777">
                <a:moveTo>
                  <a:pt x="1945461" y="3787398"/>
                </a:moveTo>
                <a:lnTo>
                  <a:pt x="1942113" y="3790053"/>
                </a:lnTo>
                <a:lnTo>
                  <a:pt x="1946982" y="3787990"/>
                </a:lnTo>
                <a:cubicBezTo>
                  <a:pt x="1946982" y="3787990"/>
                  <a:pt x="1946379" y="3787019"/>
                  <a:pt x="1945461" y="3787398"/>
                </a:cubicBezTo>
                <a:close/>
                <a:moveTo>
                  <a:pt x="0" y="0"/>
                </a:moveTo>
                <a:lnTo>
                  <a:pt x="5030958" y="0"/>
                </a:lnTo>
                <a:lnTo>
                  <a:pt x="5046198" y="153449"/>
                </a:lnTo>
                <a:cubicBezTo>
                  <a:pt x="5052189" y="240558"/>
                  <a:pt x="5055458" y="328007"/>
                  <a:pt x="5055729" y="415828"/>
                </a:cubicBezTo>
                <a:cubicBezTo>
                  <a:pt x="5057604" y="923672"/>
                  <a:pt x="4959210" y="1409054"/>
                  <a:pt x="4735242" y="1867130"/>
                </a:cubicBezTo>
                <a:cubicBezTo>
                  <a:pt x="4533284" y="2280198"/>
                  <a:pt x="4248921" y="2629330"/>
                  <a:pt x="3907395" y="2938441"/>
                </a:cubicBezTo>
                <a:cubicBezTo>
                  <a:pt x="3922498" y="2931535"/>
                  <a:pt x="3935859" y="2921330"/>
                  <a:pt x="3946497" y="2908567"/>
                </a:cubicBezTo>
                <a:cubicBezTo>
                  <a:pt x="4193494" y="2700987"/>
                  <a:pt x="4408756" y="2458364"/>
                  <a:pt x="4585421" y="2188401"/>
                </a:cubicBezTo>
                <a:cubicBezTo>
                  <a:pt x="4967641" y="1608533"/>
                  <a:pt x="5169304" y="975361"/>
                  <a:pt x="5142585" y="276891"/>
                </a:cubicBezTo>
                <a:cubicBezTo>
                  <a:pt x="5139764" y="194215"/>
                  <a:pt x="5132824" y="111888"/>
                  <a:pt x="5121833" y="30208"/>
                </a:cubicBezTo>
                <a:lnTo>
                  <a:pt x="5116229" y="0"/>
                </a:lnTo>
                <a:lnTo>
                  <a:pt x="5184724" y="0"/>
                </a:lnTo>
                <a:lnTo>
                  <a:pt x="5196265" y="66113"/>
                </a:lnTo>
                <a:cubicBezTo>
                  <a:pt x="5249921" y="496647"/>
                  <a:pt x="5197997" y="931171"/>
                  <a:pt x="5058603" y="1368242"/>
                </a:cubicBezTo>
                <a:cubicBezTo>
                  <a:pt x="4872414" y="1953929"/>
                  <a:pt x="4544298" y="2451351"/>
                  <a:pt x="4096624" y="2870829"/>
                </a:cubicBezTo>
                <a:cubicBezTo>
                  <a:pt x="4012832" y="2949426"/>
                  <a:pt x="3924415" y="3022439"/>
                  <a:pt x="3833203" y="3092190"/>
                </a:cubicBezTo>
                <a:cubicBezTo>
                  <a:pt x="3741992" y="3161943"/>
                  <a:pt x="3648667" y="3225510"/>
                  <a:pt x="3536509" y="3297128"/>
                </a:cubicBezTo>
                <a:cubicBezTo>
                  <a:pt x="3427215" y="3372735"/>
                  <a:pt x="3288598" y="3430233"/>
                  <a:pt x="3148966" y="3485478"/>
                </a:cubicBezTo>
                <a:cubicBezTo>
                  <a:pt x="2729930" y="3651299"/>
                  <a:pt x="2302194" y="3788890"/>
                  <a:pt x="1860557" y="3880910"/>
                </a:cubicBezTo>
                <a:cubicBezTo>
                  <a:pt x="1435974" y="3969444"/>
                  <a:pt x="1008052" y="4017957"/>
                  <a:pt x="573715" y="3983764"/>
                </a:cubicBezTo>
                <a:cubicBezTo>
                  <a:pt x="415134" y="3971300"/>
                  <a:pt x="259585" y="3947743"/>
                  <a:pt x="108410" y="3908816"/>
                </a:cubicBezTo>
                <a:lnTo>
                  <a:pt x="0" y="3876793"/>
                </a:lnTo>
                <a:lnTo>
                  <a:pt x="0" y="3802912"/>
                </a:lnTo>
                <a:lnTo>
                  <a:pt x="36975" y="3815954"/>
                </a:lnTo>
                <a:cubicBezTo>
                  <a:pt x="206404" y="3867475"/>
                  <a:pt x="382020" y="3897326"/>
                  <a:pt x="561628" y="3912655"/>
                </a:cubicBezTo>
                <a:cubicBezTo>
                  <a:pt x="938583" y="3944832"/>
                  <a:pt x="1311814" y="3910697"/>
                  <a:pt x="1683086" y="3844334"/>
                </a:cubicBezTo>
                <a:cubicBezTo>
                  <a:pt x="1724123" y="3837151"/>
                  <a:pt x="1765097" y="3829374"/>
                  <a:pt x="1806023" y="3820992"/>
                </a:cubicBezTo>
                <a:cubicBezTo>
                  <a:pt x="1844740" y="3813079"/>
                  <a:pt x="1883218" y="3804161"/>
                  <a:pt x="1921817" y="3795747"/>
                </a:cubicBezTo>
                <a:cubicBezTo>
                  <a:pt x="1697011" y="3826435"/>
                  <a:pt x="1470551" y="3843387"/>
                  <a:pt x="1243689" y="3846539"/>
                </a:cubicBezTo>
                <a:cubicBezTo>
                  <a:pt x="839058" y="3849054"/>
                  <a:pt x="443424" y="3800206"/>
                  <a:pt x="62875" y="3668143"/>
                </a:cubicBezTo>
                <a:lnTo>
                  <a:pt x="0" y="3644185"/>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标题 1">
            <a:extLst>
              <a:ext uri="{FF2B5EF4-FFF2-40B4-BE49-F238E27FC236}">
                <a16:creationId xmlns:a16="http://schemas.microsoft.com/office/drawing/2014/main" id="{C38992F1-FC2D-7E44-9A43-51828C94ED94}"/>
              </a:ext>
            </a:extLst>
          </p:cNvPr>
          <p:cNvSpPr>
            <a:spLocks noGrp="1"/>
          </p:cNvSpPr>
          <p:nvPr>
            <p:ph type="title"/>
          </p:nvPr>
        </p:nvSpPr>
        <p:spPr>
          <a:xfrm>
            <a:off x="628650" y="673770"/>
            <a:ext cx="2415246" cy="2027227"/>
          </a:xfrm>
        </p:spPr>
        <p:txBody>
          <a:bodyPr vert="horz" lIns="91440" tIns="45720" rIns="91440" bIns="45720" rtlCol="0" anchor="t">
            <a:normAutofit/>
          </a:bodyPr>
          <a:lstStyle/>
          <a:p>
            <a:r>
              <a:rPr lang="zh-CN" altLang="en-US" sz="4700" kern="1200" spc="-1" dirty="0">
                <a:solidFill>
                  <a:srgbClr val="FFFFFF"/>
                </a:solidFill>
                <a:latin typeface="+mj-lt"/>
                <a:ea typeface="+mj-ea"/>
                <a:cs typeface="+mj-cs"/>
              </a:rPr>
              <a:t>目录</a:t>
            </a:r>
          </a:p>
        </p:txBody>
      </p:sp>
      <p:graphicFrame>
        <p:nvGraphicFramePr>
          <p:cNvPr id="4" name="图示 3">
            <a:extLst>
              <a:ext uri="{FF2B5EF4-FFF2-40B4-BE49-F238E27FC236}">
                <a16:creationId xmlns:a16="http://schemas.microsoft.com/office/drawing/2014/main" id="{34278D73-9FBC-9E47-87EC-84210E2405D7}"/>
              </a:ext>
            </a:extLst>
          </p:cNvPr>
          <p:cNvGraphicFramePr/>
          <p:nvPr>
            <p:extLst>
              <p:ext uri="{D42A27DB-BD31-4B8C-83A1-F6EECF244321}">
                <p14:modId xmlns:p14="http://schemas.microsoft.com/office/powerpoint/2010/main" val="1112054755"/>
              </p:ext>
            </p:extLst>
          </p:nvPr>
        </p:nvGraphicFramePr>
        <p:xfrm>
          <a:off x="4157004" y="541606"/>
          <a:ext cx="4358346" cy="567821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5742533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7442" y="85658"/>
            <a:ext cx="7886700" cy="1325563"/>
          </a:xfrm>
        </p:spPr>
        <p:txBody>
          <a:bodyPr/>
          <a:lstStyle/>
          <a:p>
            <a:r>
              <a:rPr lang="en-US" dirty="0"/>
              <a:t>Running time of </a:t>
            </a:r>
            <a:r>
              <a:rPr lang="en-US" dirty="0" err="1"/>
              <a:t>MergeSort</a:t>
            </a:r>
            <a:endParaRPr lang="en-US" dirty="0"/>
          </a:p>
        </p:txBody>
      </p:sp>
      <mc:AlternateContent xmlns:mc="http://schemas.openxmlformats.org/markup-compatibility/2006" xmlns:a14="http://schemas.microsoft.com/office/drawing/2010/main">
        <mc:Choice Requires="a14">
          <p:sp>
            <p:nvSpPr>
              <p:cNvPr id="8" name="TextBox 7"/>
              <p:cNvSpPr txBox="1"/>
              <p:nvPr/>
            </p:nvSpPr>
            <p:spPr>
              <a:xfrm>
                <a:off x="218661" y="1361593"/>
                <a:ext cx="8547652" cy="3539430"/>
              </a:xfrm>
              <a:prstGeom prst="rect">
                <a:avLst/>
              </a:prstGeom>
              <a:noFill/>
            </p:spPr>
            <p:txBody>
              <a:bodyPr wrap="square" rtlCol="0">
                <a:spAutoFit/>
              </a:bodyPr>
              <a:lstStyle/>
              <a:p>
                <a:pPr marL="285750" indent="-285750">
                  <a:buFont typeface="Arial" charset="0"/>
                  <a:buChar char="•"/>
                </a:pPr>
                <a:r>
                  <a:rPr lang="en-US" sz="3200" dirty="0"/>
                  <a:t>Let T(n) be the running time of </a:t>
                </a:r>
                <a:r>
                  <a:rPr lang="en-US" sz="3200" dirty="0" err="1"/>
                  <a:t>MergeSort</a:t>
                </a:r>
                <a:r>
                  <a:rPr lang="en-US" sz="3200" dirty="0"/>
                  <a:t> on a length n array.</a:t>
                </a:r>
              </a:p>
              <a:p>
                <a:pPr marL="742950" lvl="1" indent="-285750">
                  <a:buFont typeface="Arial" charset="0"/>
                  <a:buChar char="•"/>
                </a:pPr>
                <a:endParaRPr lang="en-US" sz="2800" dirty="0"/>
              </a:p>
              <a:p>
                <a:pPr marL="285750" indent="-285750">
                  <a:buFont typeface="Arial" charset="0"/>
                  <a:buChar char="•"/>
                </a:pPr>
                <a:r>
                  <a:rPr lang="en-US" sz="3200" dirty="0"/>
                  <a:t>We know that </a:t>
                </a:r>
                <a14:m>
                  <m:oMath xmlns:m="http://schemas.openxmlformats.org/officeDocument/2006/math">
                    <m:r>
                      <a:rPr lang="en-US" sz="3200" i="1" dirty="0" smtClean="0">
                        <a:solidFill>
                          <a:schemeClr val="accent4"/>
                        </a:solidFill>
                        <a:latin typeface="Cambria Math" panose="02040503050406030204" pitchFamily="18" charset="0"/>
                      </a:rPr>
                      <m:t>𝑇</m:t>
                    </m:r>
                    <m:r>
                      <a:rPr lang="en-US" sz="3200" i="1" dirty="0" smtClean="0">
                        <a:solidFill>
                          <a:schemeClr val="accent4"/>
                        </a:solidFill>
                        <a:latin typeface="Cambria Math" panose="02040503050406030204" pitchFamily="18" charset="0"/>
                      </a:rPr>
                      <m:t>(</m:t>
                    </m:r>
                    <m:r>
                      <a:rPr lang="en-US" sz="3200" i="1" dirty="0" smtClean="0">
                        <a:solidFill>
                          <a:schemeClr val="accent4"/>
                        </a:solidFill>
                        <a:latin typeface="Cambria Math" panose="02040503050406030204" pitchFamily="18" charset="0"/>
                      </a:rPr>
                      <m:t>𝑛</m:t>
                    </m:r>
                    <m:r>
                      <a:rPr lang="en-US" sz="3200" i="1" dirty="0" smtClean="0">
                        <a:solidFill>
                          <a:schemeClr val="accent4"/>
                        </a:solidFill>
                        <a:latin typeface="Cambria Math" panose="02040503050406030204" pitchFamily="18" charset="0"/>
                      </a:rPr>
                      <m:t>) = </m:t>
                    </m:r>
                    <m:r>
                      <a:rPr lang="en-US" sz="3200" i="1" dirty="0" smtClean="0">
                        <a:solidFill>
                          <a:schemeClr val="accent4"/>
                        </a:solidFill>
                        <a:latin typeface="Cambria Math" panose="02040503050406030204" pitchFamily="18" charset="0"/>
                      </a:rPr>
                      <m:t>𝑂</m:t>
                    </m:r>
                    <m:r>
                      <a:rPr lang="en-US" sz="3200" i="1" dirty="0" smtClean="0">
                        <a:solidFill>
                          <a:schemeClr val="accent4"/>
                        </a:solidFill>
                        <a:latin typeface="Cambria Math" panose="02040503050406030204" pitchFamily="18" charset="0"/>
                      </a:rPr>
                      <m:t>(</m:t>
                    </m:r>
                    <m:r>
                      <a:rPr lang="en-US" sz="3200" b="0" i="1" dirty="0" smtClean="0">
                        <a:solidFill>
                          <a:schemeClr val="accent4"/>
                        </a:solidFill>
                        <a:latin typeface="Cambria Math" panose="02040503050406030204" pitchFamily="18" charset="0"/>
                      </a:rPr>
                      <m:t>𝑛</m:t>
                    </m:r>
                    <m:func>
                      <m:funcPr>
                        <m:ctrlPr>
                          <a:rPr lang="en-US" sz="3200" b="0" i="1" dirty="0" smtClean="0">
                            <a:solidFill>
                              <a:schemeClr val="accent4"/>
                            </a:solidFill>
                            <a:latin typeface="Cambria Math" panose="02040503050406030204" pitchFamily="18" charset="0"/>
                          </a:rPr>
                        </m:ctrlPr>
                      </m:funcPr>
                      <m:fName>
                        <m:r>
                          <m:rPr>
                            <m:sty m:val="p"/>
                          </m:rPr>
                          <a:rPr lang="en-US" sz="3200" b="0" i="0" dirty="0" smtClean="0">
                            <a:solidFill>
                              <a:schemeClr val="accent4"/>
                            </a:solidFill>
                            <a:latin typeface="Cambria Math" panose="02040503050406030204" pitchFamily="18" charset="0"/>
                          </a:rPr>
                          <m:t>log</m:t>
                        </m:r>
                      </m:fName>
                      <m:e>
                        <m:r>
                          <a:rPr lang="en-US" sz="3200" b="0" i="1" dirty="0" smtClean="0">
                            <a:solidFill>
                              <a:schemeClr val="accent4"/>
                            </a:solidFill>
                            <a:latin typeface="Cambria Math" panose="02040503050406030204" pitchFamily="18" charset="0"/>
                          </a:rPr>
                          <m:t>(</m:t>
                        </m:r>
                        <m:r>
                          <a:rPr lang="en-US" sz="3200" b="0" i="1" dirty="0" smtClean="0">
                            <a:solidFill>
                              <a:schemeClr val="accent4"/>
                            </a:solidFill>
                            <a:latin typeface="Cambria Math" panose="02040503050406030204" pitchFamily="18" charset="0"/>
                          </a:rPr>
                          <m:t>𝑛</m:t>
                        </m:r>
                        <m:r>
                          <a:rPr lang="en-US" sz="3200" b="0" i="1" dirty="0" smtClean="0">
                            <a:solidFill>
                              <a:schemeClr val="accent4"/>
                            </a:solidFill>
                            <a:latin typeface="Cambria Math" panose="02040503050406030204" pitchFamily="18" charset="0"/>
                          </a:rPr>
                          <m:t>)</m:t>
                        </m:r>
                      </m:e>
                    </m:func>
                    <m:r>
                      <a:rPr lang="en-US" sz="3200" i="1" dirty="0">
                        <a:solidFill>
                          <a:schemeClr val="accent4"/>
                        </a:solidFill>
                        <a:latin typeface="Cambria Math" panose="02040503050406030204" pitchFamily="18" charset="0"/>
                      </a:rPr>
                      <m:t>)</m:t>
                    </m:r>
                  </m:oMath>
                </a14:m>
                <a:r>
                  <a:rPr lang="en-US" sz="3200" dirty="0">
                    <a:solidFill>
                      <a:schemeClr val="accent4"/>
                    </a:solidFill>
                  </a:rPr>
                  <a:t>.</a:t>
                </a:r>
              </a:p>
              <a:p>
                <a:pPr marL="285750" indent="-285750">
                  <a:buFont typeface="Arial" charset="0"/>
                  <a:buChar char="•"/>
                </a:pPr>
                <a:endParaRPr lang="en-US" sz="3200" dirty="0"/>
              </a:p>
              <a:p>
                <a:pPr marL="285750" indent="-285750">
                  <a:buFont typeface="Arial" charset="0"/>
                  <a:buChar char="•"/>
                </a:pPr>
                <a:r>
                  <a:rPr lang="en-US" sz="3200" dirty="0"/>
                  <a:t>We also know that T(n) satisfies:</a:t>
                </a:r>
              </a:p>
              <a:p>
                <a:pPr marL="285750" indent="-285750">
                  <a:buFont typeface="Arial" charset="0"/>
                  <a:buChar char="•"/>
                </a:pPr>
                <a:endParaRPr lang="en-US" sz="3600" dirty="0"/>
              </a:p>
            </p:txBody>
          </p:sp>
        </mc:Choice>
        <mc:Fallback xmlns="">
          <p:sp>
            <p:nvSpPr>
              <p:cNvPr id="8" name="TextBox 7"/>
              <p:cNvSpPr txBox="1">
                <a:spLocks noRot="1" noChangeAspect="1" noMove="1" noResize="1" noEditPoints="1" noAdjustHandles="1" noChangeArrowheads="1" noChangeShapeType="1" noTextEdit="1"/>
              </p:cNvSpPr>
              <p:nvPr/>
            </p:nvSpPr>
            <p:spPr>
              <a:xfrm>
                <a:off x="218661" y="1361593"/>
                <a:ext cx="8547652" cy="3539430"/>
              </a:xfrm>
              <a:prstGeom prst="rect">
                <a:avLst/>
              </a:prstGeom>
              <a:blipFill>
                <a:blip r:embed="rId3"/>
                <a:stretch>
                  <a:fillRect l="-1632" t="-21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5575853" y="4244704"/>
                <a:ext cx="3468759" cy="2426305"/>
              </a:xfrm>
              <a:prstGeom prst="rect">
                <a:avLst/>
              </a:prstGeom>
              <a:noFill/>
              <a:ln>
                <a:solidFill>
                  <a:schemeClr val="accent6"/>
                </a:solidFill>
              </a:ln>
            </p:spPr>
            <p:txBody>
              <a:bodyPr wrap="square" rtlCol="0" anchor="ctr">
                <a:spAutoFit/>
              </a:bodyPr>
              <a:lstStyle/>
              <a:p>
                <a:pPr>
                  <a:lnSpc>
                    <a:spcPts val="2580"/>
                  </a:lnSpc>
                </a:pPr>
                <a:r>
                  <a:rPr lang="en-US" sz="2000" dirty="0">
                    <a:solidFill>
                      <a:schemeClr val="accent4"/>
                    </a:solidFill>
                  </a:rPr>
                  <a:t>MERGESORT</a:t>
                </a:r>
                <a:r>
                  <a:rPr lang="en-US" sz="2000" dirty="0"/>
                  <a:t>(A):</a:t>
                </a:r>
              </a:p>
              <a:p>
                <a:pPr>
                  <a:lnSpc>
                    <a:spcPts val="2580"/>
                  </a:lnSpc>
                </a:pPr>
                <a:r>
                  <a:rPr lang="en-US" sz="2000" dirty="0"/>
                  <a:t>    n = length(A)</a:t>
                </a:r>
              </a:p>
              <a:p>
                <a:pPr>
                  <a:lnSpc>
                    <a:spcPts val="2580"/>
                  </a:lnSpc>
                </a:pPr>
                <a:r>
                  <a:rPr lang="en-US" sz="2000" b="1" dirty="0"/>
                  <a:t>    if</a:t>
                </a:r>
                <a:r>
                  <a:rPr lang="en-US" sz="2000" dirty="0"/>
                  <a:t> n </a:t>
                </a:r>
                <a14:m>
                  <m:oMath xmlns:m="http://schemas.openxmlformats.org/officeDocument/2006/math">
                    <m:r>
                      <a:rPr lang="en-US" sz="2000" i="1">
                        <a:latin typeface="Cambria Math" charset="0"/>
                        <a:ea typeface="Cambria Math" charset="0"/>
                        <a:cs typeface="Cambria Math" charset="0"/>
                      </a:rPr>
                      <m:t>≤</m:t>
                    </m:r>
                  </m:oMath>
                </a14:m>
                <a:r>
                  <a:rPr lang="en-US" sz="2000" dirty="0"/>
                  <a:t> 1:</a:t>
                </a:r>
              </a:p>
              <a:p>
                <a:pPr lvl="1">
                  <a:lnSpc>
                    <a:spcPts val="2580"/>
                  </a:lnSpc>
                </a:pPr>
                <a:r>
                  <a:rPr lang="en-US" b="1" dirty="0"/>
                  <a:t>return</a:t>
                </a:r>
                <a:r>
                  <a:rPr lang="en-US" dirty="0"/>
                  <a:t> A</a:t>
                </a:r>
              </a:p>
              <a:p>
                <a:pPr>
                  <a:lnSpc>
                    <a:spcPts val="2580"/>
                  </a:lnSpc>
                </a:pPr>
                <a:r>
                  <a:rPr lang="en-US" sz="2000" dirty="0"/>
                  <a:t>    L = </a:t>
                </a:r>
                <a:r>
                  <a:rPr lang="en-US" sz="2000" dirty="0">
                    <a:solidFill>
                      <a:schemeClr val="accent4"/>
                    </a:solidFill>
                  </a:rPr>
                  <a:t>MERGESORT</a:t>
                </a:r>
                <a:r>
                  <a:rPr lang="en-US" sz="2000" dirty="0"/>
                  <a:t>(A[:n/2])</a:t>
                </a:r>
              </a:p>
              <a:p>
                <a:pPr>
                  <a:lnSpc>
                    <a:spcPts val="2580"/>
                  </a:lnSpc>
                </a:pPr>
                <a:r>
                  <a:rPr lang="en-US" sz="2000" dirty="0"/>
                  <a:t>    R = </a:t>
                </a:r>
                <a:r>
                  <a:rPr lang="en-US" sz="2000" dirty="0">
                    <a:solidFill>
                      <a:schemeClr val="accent4"/>
                    </a:solidFill>
                  </a:rPr>
                  <a:t>MERGESORT</a:t>
                </a:r>
                <a:r>
                  <a:rPr lang="en-US" sz="2000" dirty="0"/>
                  <a:t>(A[n/2:])</a:t>
                </a:r>
              </a:p>
              <a:p>
                <a:pPr>
                  <a:lnSpc>
                    <a:spcPts val="2580"/>
                  </a:lnSpc>
                </a:pPr>
                <a:r>
                  <a:rPr lang="en-US" sz="2000" b="1" dirty="0"/>
                  <a:t>    return</a:t>
                </a:r>
                <a:r>
                  <a:rPr lang="en-US" sz="2000" dirty="0"/>
                  <a:t> </a:t>
                </a:r>
                <a:r>
                  <a:rPr lang="en-US" sz="2000" dirty="0">
                    <a:solidFill>
                      <a:srgbClr val="DE6769"/>
                    </a:solidFill>
                  </a:rPr>
                  <a:t>MERGE</a:t>
                </a:r>
                <a:r>
                  <a:rPr lang="en-US" sz="2000" dirty="0"/>
                  <a:t>(L,R)</a:t>
                </a:r>
              </a:p>
            </p:txBody>
          </p:sp>
        </mc:Choice>
        <mc:Fallback xmlns="">
          <p:sp>
            <p:nvSpPr>
              <p:cNvPr id="9" name="TextBox 8"/>
              <p:cNvSpPr txBox="1">
                <a:spLocks noRot="1" noChangeAspect="1" noMove="1" noResize="1" noEditPoints="1" noAdjustHandles="1" noChangeArrowheads="1" noChangeShapeType="1" noTextEdit="1"/>
              </p:cNvSpPr>
              <p:nvPr/>
            </p:nvSpPr>
            <p:spPr>
              <a:xfrm>
                <a:off x="5575853" y="4244704"/>
                <a:ext cx="3468759" cy="2426305"/>
              </a:xfrm>
              <a:prstGeom prst="rect">
                <a:avLst/>
              </a:prstGeom>
              <a:blipFill rotWithShape="0">
                <a:blip r:embed="rId4"/>
                <a:stretch>
                  <a:fillRect l="-1751" b="-3250"/>
                </a:stretch>
              </a:blipFill>
              <a:ln>
                <a:solidFill>
                  <a:schemeClr val="accent6"/>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99388" y="4244704"/>
                <a:ext cx="5357192" cy="84023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solidFill>
                            <a:schemeClr val="accent4"/>
                          </a:solidFill>
                          <a:latin typeface="Cambria Math" charset="0"/>
                        </a:rPr>
                        <m:t>𝑇</m:t>
                      </m:r>
                      <m:d>
                        <m:dPr>
                          <m:ctrlPr>
                            <a:rPr lang="en-US" sz="3200" b="0" i="1" smtClean="0">
                              <a:solidFill>
                                <a:schemeClr val="accent4"/>
                              </a:solidFill>
                              <a:latin typeface="Cambria Math" panose="02040503050406030204" pitchFamily="18" charset="0"/>
                            </a:rPr>
                          </m:ctrlPr>
                        </m:dPr>
                        <m:e>
                          <m:r>
                            <a:rPr lang="en-US" sz="3200" b="0" i="1" smtClean="0">
                              <a:solidFill>
                                <a:schemeClr val="accent4"/>
                              </a:solidFill>
                              <a:latin typeface="Cambria Math" charset="0"/>
                            </a:rPr>
                            <m:t>𝑛</m:t>
                          </m:r>
                        </m:e>
                      </m:d>
                      <m:r>
                        <a:rPr lang="en-US" sz="3200" b="0" i="1" smtClean="0">
                          <a:solidFill>
                            <a:schemeClr val="accent4"/>
                          </a:solidFill>
                          <a:latin typeface="Cambria Math" panose="02040503050406030204" pitchFamily="18" charset="0"/>
                        </a:rPr>
                        <m:t>=</m:t>
                      </m:r>
                      <m:r>
                        <a:rPr lang="en-US" sz="3200" b="0" i="1" smtClean="0">
                          <a:solidFill>
                            <a:schemeClr val="accent4"/>
                          </a:solidFill>
                          <a:latin typeface="Cambria Math" charset="0"/>
                        </a:rPr>
                        <m:t>2⋅</m:t>
                      </m:r>
                      <m:r>
                        <a:rPr lang="en-US" sz="3200" b="0" i="1" smtClean="0">
                          <a:solidFill>
                            <a:schemeClr val="accent4"/>
                          </a:solidFill>
                          <a:latin typeface="Cambria Math" charset="0"/>
                        </a:rPr>
                        <m:t>𝑇</m:t>
                      </m:r>
                      <m:d>
                        <m:dPr>
                          <m:ctrlPr>
                            <a:rPr lang="en-US" sz="3200" b="0" i="1" smtClean="0">
                              <a:solidFill>
                                <a:schemeClr val="accent4"/>
                              </a:solidFill>
                              <a:latin typeface="Cambria Math" panose="02040503050406030204" pitchFamily="18" charset="0"/>
                            </a:rPr>
                          </m:ctrlPr>
                        </m:dPr>
                        <m:e>
                          <m:f>
                            <m:fPr>
                              <m:ctrlPr>
                                <a:rPr lang="en-US" sz="3200" b="0" i="1" smtClean="0">
                                  <a:solidFill>
                                    <a:schemeClr val="accent4"/>
                                  </a:solidFill>
                                  <a:latin typeface="Cambria Math" panose="02040503050406030204" pitchFamily="18" charset="0"/>
                                </a:rPr>
                              </m:ctrlPr>
                            </m:fPr>
                            <m:num>
                              <m:r>
                                <a:rPr lang="en-US" sz="3200" b="0" i="1" smtClean="0">
                                  <a:solidFill>
                                    <a:schemeClr val="accent4"/>
                                  </a:solidFill>
                                  <a:latin typeface="Cambria Math" charset="0"/>
                                </a:rPr>
                                <m:t>𝑛</m:t>
                              </m:r>
                            </m:num>
                            <m:den>
                              <m:r>
                                <a:rPr lang="en-US" sz="3200" b="0" i="1" smtClean="0">
                                  <a:solidFill>
                                    <a:schemeClr val="accent4"/>
                                  </a:solidFill>
                                  <a:latin typeface="Cambria Math" charset="0"/>
                                </a:rPr>
                                <m:t>2</m:t>
                              </m:r>
                            </m:den>
                          </m:f>
                        </m:e>
                      </m:d>
                      <m:r>
                        <a:rPr lang="en-US" sz="3200" b="0" i="1" smtClean="0">
                          <a:solidFill>
                            <a:schemeClr val="accent4"/>
                          </a:solidFill>
                          <a:latin typeface="Cambria Math" charset="0"/>
                        </a:rPr>
                        <m:t>+</m:t>
                      </m:r>
                      <m:r>
                        <a:rPr lang="en-US" sz="3200" b="0" i="1" smtClean="0">
                          <a:solidFill>
                            <a:schemeClr val="accent4"/>
                          </a:solidFill>
                          <a:latin typeface="Cambria Math" panose="02040503050406030204" pitchFamily="18" charset="0"/>
                        </a:rPr>
                        <m:t>𝑂</m:t>
                      </m:r>
                      <m:r>
                        <a:rPr lang="en-US" sz="3200" b="0" i="1" smtClean="0">
                          <a:solidFill>
                            <a:schemeClr val="accent4"/>
                          </a:solidFill>
                          <a:latin typeface="Cambria Math" panose="02040503050406030204" pitchFamily="18" charset="0"/>
                        </a:rPr>
                        <m:t>(</m:t>
                      </m:r>
                      <m:r>
                        <a:rPr lang="en-US" sz="3200" b="0" i="1" smtClean="0">
                          <a:solidFill>
                            <a:schemeClr val="accent4"/>
                          </a:solidFill>
                          <a:latin typeface="Cambria Math" panose="02040503050406030204" pitchFamily="18" charset="0"/>
                        </a:rPr>
                        <m:t>𝑛</m:t>
                      </m:r>
                      <m:r>
                        <a:rPr lang="en-US" sz="3200" b="0" i="1" smtClean="0">
                          <a:solidFill>
                            <a:schemeClr val="accent4"/>
                          </a:solidFill>
                          <a:latin typeface="Cambria Math" panose="02040503050406030204" pitchFamily="18" charset="0"/>
                        </a:rPr>
                        <m:t>)</m:t>
                      </m:r>
                    </m:oMath>
                  </m:oMathPara>
                </a14:m>
                <a:endParaRPr lang="en-US" dirty="0">
                  <a:solidFill>
                    <a:schemeClr val="accent4"/>
                  </a:solidFill>
                </a:endParaRPr>
              </a:p>
            </p:txBody>
          </p:sp>
        </mc:Choice>
        <mc:Fallback xmlns="">
          <p:sp>
            <p:nvSpPr>
              <p:cNvPr id="10" name="TextBox 9"/>
              <p:cNvSpPr txBox="1">
                <a:spLocks noRot="1" noChangeAspect="1" noMove="1" noResize="1" noEditPoints="1" noAdjustHandles="1" noChangeArrowheads="1" noChangeShapeType="1" noTextEdit="1"/>
              </p:cNvSpPr>
              <p:nvPr/>
            </p:nvSpPr>
            <p:spPr>
              <a:xfrm>
                <a:off x="99388" y="4244704"/>
                <a:ext cx="5357192" cy="840230"/>
              </a:xfrm>
              <a:prstGeom prst="rect">
                <a:avLst/>
              </a:prstGeom>
              <a:blipFill>
                <a:blip r:embed="rId5"/>
                <a:stretch>
                  <a:fillRect b="-149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9">
                <a:extLst>
                  <a:ext uri="{FF2B5EF4-FFF2-40B4-BE49-F238E27FC236}">
                    <a16:creationId xmlns:a16="http://schemas.microsoft.com/office/drawing/2014/main" id="{013E06F7-7F9E-D949-BF1F-2E200A72E1F3}"/>
                  </a:ext>
                </a:extLst>
              </p:cNvPr>
              <p:cNvSpPr txBox="1"/>
              <p:nvPr/>
            </p:nvSpPr>
            <p:spPr>
              <a:xfrm>
                <a:off x="99388" y="5669709"/>
                <a:ext cx="5357192" cy="84023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3200" i="1">
                          <a:solidFill>
                            <a:srgbClr val="7030A0"/>
                          </a:solidFill>
                          <a:latin typeface="Cambria Math" charset="0"/>
                        </a:rPr>
                        <m:t>𝑇</m:t>
                      </m:r>
                      <m:d>
                        <m:dPr>
                          <m:ctrlPr>
                            <a:rPr lang="en-US" altLang="zh-CN" sz="3200" i="1">
                              <a:solidFill>
                                <a:srgbClr val="7030A0"/>
                              </a:solidFill>
                              <a:latin typeface="Cambria Math" panose="02040503050406030204" pitchFamily="18" charset="0"/>
                            </a:rPr>
                          </m:ctrlPr>
                        </m:dPr>
                        <m:e>
                          <m:r>
                            <a:rPr lang="en-US" altLang="zh-CN" sz="3200" i="1">
                              <a:solidFill>
                                <a:srgbClr val="7030A0"/>
                              </a:solidFill>
                              <a:latin typeface="Cambria Math" charset="0"/>
                            </a:rPr>
                            <m:t>𝑛</m:t>
                          </m:r>
                        </m:e>
                      </m:d>
                      <m:r>
                        <a:rPr lang="en-US" altLang="zh-CN" sz="3200" i="1">
                          <a:solidFill>
                            <a:srgbClr val="7030A0"/>
                          </a:solidFill>
                          <a:latin typeface="Cambria Math" panose="02040503050406030204" pitchFamily="18" charset="0"/>
                        </a:rPr>
                        <m:t>≤</m:t>
                      </m:r>
                      <m:r>
                        <a:rPr lang="en-US" altLang="zh-CN" sz="3200" i="1">
                          <a:solidFill>
                            <a:srgbClr val="7030A0"/>
                          </a:solidFill>
                          <a:latin typeface="Cambria Math" charset="0"/>
                        </a:rPr>
                        <m:t>2⋅</m:t>
                      </m:r>
                      <m:r>
                        <a:rPr lang="en-US" altLang="zh-CN" sz="3200" i="1">
                          <a:solidFill>
                            <a:srgbClr val="7030A0"/>
                          </a:solidFill>
                          <a:latin typeface="Cambria Math" charset="0"/>
                        </a:rPr>
                        <m:t>𝑇</m:t>
                      </m:r>
                      <m:d>
                        <m:dPr>
                          <m:ctrlPr>
                            <a:rPr lang="en-US" altLang="zh-CN" sz="3200" i="1">
                              <a:solidFill>
                                <a:srgbClr val="7030A0"/>
                              </a:solidFill>
                              <a:latin typeface="Cambria Math" panose="02040503050406030204" pitchFamily="18" charset="0"/>
                            </a:rPr>
                          </m:ctrlPr>
                        </m:dPr>
                        <m:e>
                          <m:f>
                            <m:fPr>
                              <m:ctrlPr>
                                <a:rPr lang="en-US" altLang="zh-CN" sz="3200" i="1">
                                  <a:solidFill>
                                    <a:srgbClr val="7030A0"/>
                                  </a:solidFill>
                                  <a:latin typeface="Cambria Math" panose="02040503050406030204" pitchFamily="18" charset="0"/>
                                </a:rPr>
                              </m:ctrlPr>
                            </m:fPr>
                            <m:num>
                              <m:r>
                                <a:rPr lang="en-US" altLang="zh-CN" sz="3200" i="1">
                                  <a:solidFill>
                                    <a:srgbClr val="7030A0"/>
                                  </a:solidFill>
                                  <a:latin typeface="Cambria Math" charset="0"/>
                                </a:rPr>
                                <m:t>𝑛</m:t>
                              </m:r>
                            </m:num>
                            <m:den>
                              <m:r>
                                <a:rPr lang="en-US" altLang="zh-CN" sz="3200" i="1">
                                  <a:solidFill>
                                    <a:srgbClr val="7030A0"/>
                                  </a:solidFill>
                                  <a:latin typeface="Cambria Math" charset="0"/>
                                </a:rPr>
                                <m:t>2</m:t>
                              </m:r>
                            </m:den>
                          </m:f>
                        </m:e>
                      </m:d>
                      <m:r>
                        <a:rPr lang="en-US" altLang="zh-CN" sz="3200" i="1">
                          <a:solidFill>
                            <a:srgbClr val="7030A0"/>
                          </a:solidFill>
                          <a:latin typeface="Cambria Math" charset="0"/>
                        </a:rPr>
                        <m:t>+11⋅</m:t>
                      </m:r>
                      <m:r>
                        <a:rPr lang="en-US" altLang="zh-CN" sz="3200" i="1">
                          <a:solidFill>
                            <a:srgbClr val="7030A0"/>
                          </a:solidFill>
                          <a:latin typeface="Cambria Math" charset="0"/>
                        </a:rPr>
                        <m:t>𝑛</m:t>
                      </m:r>
                    </m:oMath>
                  </m:oMathPara>
                </a14:m>
                <a:endParaRPr lang="en-US" dirty="0">
                  <a:solidFill>
                    <a:schemeClr val="accent4"/>
                  </a:solidFill>
                </a:endParaRPr>
              </a:p>
            </p:txBody>
          </p:sp>
        </mc:Choice>
        <mc:Fallback xmlns="">
          <p:sp>
            <p:nvSpPr>
              <p:cNvPr id="6" name="TextBox 9">
                <a:extLst>
                  <a:ext uri="{FF2B5EF4-FFF2-40B4-BE49-F238E27FC236}">
                    <a16:creationId xmlns:a16="http://schemas.microsoft.com/office/drawing/2014/main" id="{013E06F7-7F9E-D949-BF1F-2E200A72E1F3}"/>
                  </a:ext>
                </a:extLst>
              </p:cNvPr>
              <p:cNvSpPr txBox="1">
                <a:spLocks noRot="1" noChangeAspect="1" noMove="1" noResize="1" noEditPoints="1" noAdjustHandles="1" noChangeArrowheads="1" noChangeShapeType="1" noTextEdit="1"/>
              </p:cNvSpPr>
              <p:nvPr/>
            </p:nvSpPr>
            <p:spPr>
              <a:xfrm>
                <a:off x="99388" y="5669709"/>
                <a:ext cx="5357192" cy="840230"/>
              </a:xfrm>
              <a:prstGeom prst="rect">
                <a:avLst/>
              </a:prstGeom>
              <a:blipFill>
                <a:blip r:embed="rId6"/>
                <a:stretch>
                  <a:fillRect b="-16418"/>
                </a:stretch>
              </a:blipFill>
            </p:spPr>
            <p:txBody>
              <a:bodyPr/>
              <a:lstStyle/>
              <a:p>
                <a:r>
                  <a:rPr lang="en-US">
                    <a:noFill/>
                  </a:rPr>
                  <a:t> </a:t>
                </a:r>
              </a:p>
            </p:txBody>
          </p:sp>
        </mc:Fallback>
      </mc:AlternateContent>
      <p:sp>
        <p:nvSpPr>
          <p:cNvPr id="3" name="文本框 2">
            <a:extLst>
              <a:ext uri="{FF2B5EF4-FFF2-40B4-BE49-F238E27FC236}">
                <a16:creationId xmlns:a16="http://schemas.microsoft.com/office/drawing/2014/main" id="{8A07FE1E-F175-9F4E-A7B6-223B4B8AE68D}"/>
              </a:ext>
            </a:extLst>
          </p:cNvPr>
          <p:cNvSpPr txBox="1"/>
          <p:nvPr/>
        </p:nvSpPr>
        <p:spPr>
          <a:xfrm>
            <a:off x="580768" y="5084934"/>
            <a:ext cx="1005403" cy="584775"/>
          </a:xfrm>
          <a:prstGeom prst="rect">
            <a:avLst/>
          </a:prstGeom>
          <a:noFill/>
        </p:spPr>
        <p:txBody>
          <a:bodyPr wrap="none" rtlCol="0">
            <a:spAutoFit/>
          </a:bodyPr>
          <a:lstStyle/>
          <a:p>
            <a:r>
              <a:rPr lang="en-US" sz="3200" dirty="0" err="1"/>
              <a:t>假设</a:t>
            </a:r>
            <a:endParaRPr lang="en-US" sz="3200" dirty="0"/>
          </a:p>
        </p:txBody>
      </p:sp>
    </p:spTree>
    <p:extLst>
      <p:ext uri="{BB962C8B-B14F-4D97-AF65-F5344CB8AC3E}">
        <p14:creationId xmlns:p14="http://schemas.microsoft.com/office/powerpoint/2010/main" val="947259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P spid="10" grpId="0"/>
      <p:bldP spid="6" grpId="0"/>
      <p:bldP spid="3"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Recurrence Relations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14325" y="1690688"/>
                <a:ext cx="8515350" cy="4869137"/>
              </a:xfrm>
            </p:spPr>
            <p:txBody>
              <a:bodyPr>
                <a:normAutofit/>
              </a:bodyPr>
              <a:lstStyle/>
              <a:p>
                <a14:m>
                  <m:oMath xmlns:m="http://schemas.openxmlformats.org/officeDocument/2006/math">
                    <m:r>
                      <a:rPr lang="en-US" i="1" smtClean="0">
                        <a:solidFill>
                          <a:schemeClr val="accent4"/>
                        </a:solidFill>
                        <a:latin typeface="Cambria Math" charset="0"/>
                      </a:rPr>
                      <m:t>𝑇</m:t>
                    </m:r>
                    <m:d>
                      <m:dPr>
                        <m:ctrlPr>
                          <a:rPr lang="en-US" i="1">
                            <a:solidFill>
                              <a:schemeClr val="accent4"/>
                            </a:solidFill>
                            <a:latin typeface="Cambria Math" panose="02040503050406030204" pitchFamily="18" charset="0"/>
                          </a:rPr>
                        </m:ctrlPr>
                      </m:dPr>
                      <m:e>
                        <m:r>
                          <a:rPr lang="en-US" i="1">
                            <a:solidFill>
                              <a:schemeClr val="accent4"/>
                            </a:solidFill>
                            <a:latin typeface="Cambria Math" charset="0"/>
                          </a:rPr>
                          <m:t>𝑛</m:t>
                        </m:r>
                      </m:e>
                    </m:d>
                    <m:r>
                      <a:rPr lang="en-US" i="1">
                        <a:solidFill>
                          <a:schemeClr val="accent4"/>
                        </a:solidFill>
                        <a:latin typeface="Cambria Math" charset="0"/>
                      </a:rPr>
                      <m:t>=2⋅</m:t>
                    </m:r>
                    <m:r>
                      <a:rPr lang="en-US" i="1">
                        <a:solidFill>
                          <a:schemeClr val="accent4"/>
                        </a:solidFill>
                        <a:latin typeface="Cambria Math" charset="0"/>
                      </a:rPr>
                      <m:t>𝑇</m:t>
                    </m:r>
                    <m:d>
                      <m:dPr>
                        <m:ctrlPr>
                          <a:rPr lang="en-US" i="1">
                            <a:solidFill>
                              <a:schemeClr val="accent4"/>
                            </a:solidFill>
                            <a:latin typeface="Cambria Math" panose="02040503050406030204" pitchFamily="18" charset="0"/>
                          </a:rPr>
                        </m:ctrlPr>
                      </m:dPr>
                      <m:e>
                        <m:f>
                          <m:fPr>
                            <m:ctrlPr>
                              <a:rPr lang="en-US" i="1">
                                <a:solidFill>
                                  <a:schemeClr val="accent4"/>
                                </a:solidFill>
                                <a:latin typeface="Cambria Math" panose="02040503050406030204" pitchFamily="18" charset="0"/>
                              </a:rPr>
                            </m:ctrlPr>
                          </m:fPr>
                          <m:num>
                            <m:r>
                              <a:rPr lang="en-US" i="1">
                                <a:solidFill>
                                  <a:schemeClr val="accent4"/>
                                </a:solidFill>
                                <a:latin typeface="Cambria Math" charset="0"/>
                              </a:rPr>
                              <m:t>𝑛</m:t>
                            </m:r>
                          </m:num>
                          <m:den>
                            <m:r>
                              <a:rPr lang="en-US" i="1">
                                <a:solidFill>
                                  <a:schemeClr val="accent4"/>
                                </a:solidFill>
                                <a:latin typeface="Cambria Math" charset="0"/>
                              </a:rPr>
                              <m:t>2</m:t>
                            </m:r>
                          </m:den>
                        </m:f>
                      </m:e>
                    </m:d>
                    <m:r>
                      <a:rPr lang="en-US" i="1">
                        <a:solidFill>
                          <a:schemeClr val="accent4"/>
                        </a:solidFill>
                        <a:latin typeface="Cambria Math" charset="0"/>
                      </a:rPr>
                      <m:t>+11⋅</m:t>
                    </m:r>
                    <m:r>
                      <a:rPr lang="en-US" i="1">
                        <a:solidFill>
                          <a:schemeClr val="accent4"/>
                        </a:solidFill>
                        <a:latin typeface="Cambria Math" charset="0"/>
                      </a:rPr>
                      <m:t>𝑛</m:t>
                    </m:r>
                    <m:r>
                      <a:rPr lang="en-US" i="1">
                        <a:solidFill>
                          <a:schemeClr val="accent4"/>
                        </a:solidFill>
                        <a:latin typeface="Cambria Math" charset="0"/>
                      </a:rPr>
                      <m:t> </m:t>
                    </m:r>
                  </m:oMath>
                </a14:m>
                <a:r>
                  <a:rPr lang="en-US" dirty="0">
                    <a:solidFill>
                      <a:schemeClr val="accent4"/>
                    </a:solidFill>
                  </a:rPr>
                  <a:t> </a:t>
                </a:r>
                <a:r>
                  <a:rPr lang="en-US" dirty="0">
                    <a:solidFill>
                      <a:schemeClr val="tx1"/>
                    </a:solidFill>
                  </a:rPr>
                  <a:t>is a </a:t>
                </a:r>
                <a:r>
                  <a:rPr lang="en-US" b="1" dirty="0" err="1">
                    <a:solidFill>
                      <a:schemeClr val="tx1"/>
                    </a:solidFill>
                  </a:rPr>
                  <a:t>递推关系式</a:t>
                </a:r>
                <a:r>
                  <a:rPr lang="en-US" b="1" dirty="0">
                    <a:solidFill>
                      <a:schemeClr val="tx1"/>
                    </a:solidFill>
                  </a:rPr>
                  <a:t>.</a:t>
                </a:r>
              </a:p>
              <a:p>
                <a:r>
                  <a:rPr lang="en-US" dirty="0" err="1"/>
                  <a:t>递推关系式给出了T</a:t>
                </a:r>
                <a:r>
                  <a:rPr lang="en-US" dirty="0"/>
                  <a:t>(n) </a:t>
                </a:r>
                <a:r>
                  <a:rPr lang="en-US" dirty="0" err="1"/>
                  <a:t>和T</a:t>
                </a:r>
                <a:r>
                  <a:rPr lang="en-US" dirty="0"/>
                  <a:t>(less than n)</a:t>
                </a:r>
                <a:r>
                  <a:rPr lang="en-US" dirty="0" err="1"/>
                  <a:t>之间的递推关系</a:t>
                </a:r>
                <a:r>
                  <a:rPr lang="zh-CN" altLang="en-US" dirty="0"/>
                  <a:t>。</a:t>
                </a:r>
                <a:endParaRPr lang="en-US" dirty="0"/>
              </a:p>
              <a:p>
                <a:endParaRPr lang="en-US" dirty="0"/>
              </a:p>
              <a:p>
                <a:r>
                  <a:rPr lang="en-US" dirty="0" err="1"/>
                  <a:t>关键的挑战问题是</a:t>
                </a:r>
                <a:r>
                  <a:rPr lang="en-US" dirty="0"/>
                  <a:t>:</a:t>
                </a:r>
              </a:p>
              <a:p>
                <a:pPr marL="0" indent="0" algn="ctr">
                  <a:buNone/>
                </a:pPr>
                <a:r>
                  <a:rPr lang="en-US" sz="3600" dirty="0" err="1">
                    <a:solidFill>
                      <a:schemeClr val="accent4"/>
                    </a:solidFill>
                  </a:rPr>
                  <a:t>基于T</a:t>
                </a:r>
                <a:r>
                  <a:rPr lang="en-US" sz="3600" dirty="0">
                    <a:solidFill>
                      <a:schemeClr val="accent4"/>
                    </a:solidFill>
                  </a:rPr>
                  <a:t>(n)</a:t>
                </a:r>
                <a:r>
                  <a:rPr lang="en-US" sz="3600" dirty="0" err="1">
                    <a:solidFill>
                      <a:schemeClr val="accent4"/>
                    </a:solidFill>
                  </a:rPr>
                  <a:t>的递推关系式</a:t>
                </a:r>
                <a:r>
                  <a:rPr lang="en-US" sz="3600" dirty="0">
                    <a:solidFill>
                      <a:schemeClr val="accent4"/>
                    </a:solidFill>
                  </a:rPr>
                  <a:t>, </a:t>
                </a:r>
                <a:r>
                  <a:rPr lang="en-US" sz="3600" dirty="0" err="1">
                    <a:solidFill>
                      <a:schemeClr val="accent4"/>
                    </a:solidFill>
                  </a:rPr>
                  <a:t>找出T</a:t>
                </a:r>
                <a:r>
                  <a:rPr lang="en-US" sz="3600" dirty="0">
                    <a:solidFill>
                      <a:schemeClr val="accent4"/>
                    </a:solidFill>
                  </a:rPr>
                  <a:t>(n)</a:t>
                </a:r>
                <a:r>
                  <a:rPr lang="en-US" sz="3600" dirty="0" err="1">
                    <a:solidFill>
                      <a:schemeClr val="accent4"/>
                    </a:solidFill>
                  </a:rPr>
                  <a:t>的关于</a:t>
                </a:r>
                <a:r>
                  <a:rPr lang="en-US" altLang="zh-CN" sz="3600" dirty="0" err="1">
                    <a:solidFill>
                      <a:schemeClr val="accent4"/>
                    </a:solidFill>
                  </a:rPr>
                  <a:t>n</a:t>
                </a:r>
                <a:r>
                  <a:rPr lang="zh-CN" altLang="en-US" sz="3600" dirty="0">
                    <a:solidFill>
                      <a:schemeClr val="accent4"/>
                    </a:solidFill>
                  </a:rPr>
                  <a:t>的</a:t>
                </a:r>
                <a:r>
                  <a:rPr lang="en-US" sz="3600" dirty="0" err="1">
                    <a:solidFill>
                      <a:schemeClr val="accent4"/>
                    </a:solidFill>
                  </a:rPr>
                  <a:t>闭式表达式</a:t>
                </a:r>
                <a:r>
                  <a:rPr lang="en-US" sz="3600" dirty="0">
                    <a:solidFill>
                      <a:schemeClr val="accent4"/>
                    </a:solidFill>
                  </a:rPr>
                  <a:t>.</a:t>
                </a:r>
              </a:p>
              <a:p>
                <a:pPr marL="0" indent="0" algn="ctr">
                  <a:buNone/>
                </a:pPr>
                <a:endParaRPr lang="en-US" b="1" i="1" dirty="0">
                  <a:solidFill>
                    <a:srgbClr val="005ECE"/>
                  </a:solidFill>
                </a:endParaRPr>
              </a:p>
              <a:p>
                <a:r>
                  <a:rPr lang="en-US" dirty="0"/>
                  <a:t>For example, </a:t>
                </a:r>
                <a14:m>
                  <m:oMath xmlns:m="http://schemas.openxmlformats.org/officeDocument/2006/math">
                    <m:r>
                      <a:rPr lang="en-US" i="1" dirty="0" smtClean="0">
                        <a:latin typeface="Cambria Math" panose="02040503050406030204" pitchFamily="18" charset="0"/>
                      </a:rPr>
                      <m:t>𝑇</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 = </m:t>
                    </m:r>
                    <m:r>
                      <a:rPr lang="en-US" i="1" dirty="0" smtClean="0">
                        <a:latin typeface="Cambria Math" panose="02040503050406030204" pitchFamily="18" charset="0"/>
                      </a:rPr>
                      <m:t>𝑂</m:t>
                    </m:r>
                    <m:r>
                      <a:rPr lang="en-US" i="1" dirty="0" smtClean="0">
                        <a:latin typeface="Cambria Math" panose="02040503050406030204" pitchFamily="18" charset="0"/>
                      </a:rPr>
                      <m:t>(</m:t>
                    </m:r>
                    <m:r>
                      <a:rPr lang="en-US" b="0" i="1" dirty="0" smtClean="0">
                        <a:latin typeface="Cambria Math" panose="02040503050406030204" pitchFamily="18" charset="0"/>
                      </a:rPr>
                      <m:t>𝑛</m:t>
                    </m:r>
                    <m:func>
                      <m:funcPr>
                        <m:ctrlPr>
                          <a:rPr lang="en-US" b="0" i="1" dirty="0" smtClean="0">
                            <a:latin typeface="Cambria Math" panose="02040503050406030204" pitchFamily="18" charset="0"/>
                          </a:rPr>
                        </m:ctrlPr>
                      </m:funcPr>
                      <m:fName>
                        <m:r>
                          <m:rPr>
                            <m:sty m:val="p"/>
                          </m:rPr>
                          <a:rPr lang="en-US" b="0" i="0" dirty="0" smtClean="0">
                            <a:latin typeface="Cambria Math" panose="02040503050406030204" pitchFamily="18" charset="0"/>
                          </a:rPr>
                          <m:t>log</m:t>
                        </m:r>
                      </m:fName>
                      <m:e>
                        <m:r>
                          <a:rPr lang="en-US" b="0" i="1" dirty="0" smtClean="0">
                            <a:latin typeface="Cambria Math" panose="02040503050406030204" pitchFamily="18" charset="0"/>
                          </a:rPr>
                          <m:t>(</m:t>
                        </m:r>
                        <m:r>
                          <a:rPr lang="en-US" b="0" i="1" dirty="0" smtClean="0">
                            <a:latin typeface="Cambria Math" panose="02040503050406030204" pitchFamily="18" charset="0"/>
                          </a:rPr>
                          <m:t>𝑛</m:t>
                        </m:r>
                        <m:r>
                          <a:rPr lang="en-US" b="0" i="1" dirty="0" smtClean="0">
                            <a:latin typeface="Cambria Math" panose="02040503050406030204" pitchFamily="18" charset="0"/>
                          </a:rPr>
                          <m:t>)</m:t>
                        </m:r>
                      </m:e>
                    </m:func>
                    <m:r>
                      <a:rPr lang="en-US" i="1" dirty="0">
                        <a:latin typeface="Cambria Math" panose="02040503050406030204" pitchFamily="18" charset="0"/>
                      </a:rPr>
                      <m:t>)</m:t>
                    </m:r>
                  </m:oMath>
                </a14:m>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14325" y="1690688"/>
                <a:ext cx="8515350" cy="4869137"/>
              </a:xfrm>
              <a:blipFill>
                <a:blip r:embed="rId2"/>
                <a:stretch>
                  <a:fillRect l="-1190" b="-26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05DC572-9883-8B45-B3E3-57D8FF5390EC}"/>
                  </a:ext>
                </a:extLst>
              </p:cNvPr>
              <p:cNvSpPr txBox="1"/>
              <p:nvPr/>
            </p:nvSpPr>
            <p:spPr>
              <a:xfrm>
                <a:off x="6017342" y="0"/>
                <a:ext cx="3126657" cy="1491947"/>
              </a:xfrm>
              <a:prstGeom prst="rect">
                <a:avLst/>
              </a:prstGeom>
              <a:noFill/>
            </p:spPr>
            <p:txBody>
              <a:bodyPr wrap="square" rtlCol="0">
                <a:spAutoFit/>
              </a:bodyPr>
              <a:lstStyle/>
              <a:p>
                <a:pPr algn="r"/>
                <a:r>
                  <a:rPr lang="en-US" sz="1400" u="sng" dirty="0">
                    <a:solidFill>
                      <a:srgbClr val="7030A0"/>
                    </a:solidFill>
                  </a:rPr>
                  <a:t>Note (read after class): </a:t>
                </a:r>
              </a:p>
              <a:p>
                <a:pPr algn="r"/>
                <a14:m>
                  <m:oMath xmlns:m="http://schemas.openxmlformats.org/officeDocument/2006/math">
                    <m:r>
                      <a:rPr lang="en-US" sz="1400" i="1">
                        <a:solidFill>
                          <a:srgbClr val="7030A0"/>
                        </a:solidFill>
                        <a:latin typeface="Cambria Math" charset="0"/>
                      </a:rPr>
                      <m:t>𝑇</m:t>
                    </m:r>
                    <m:d>
                      <m:dPr>
                        <m:ctrlPr>
                          <a:rPr lang="en-US" sz="1400" i="1">
                            <a:solidFill>
                              <a:srgbClr val="7030A0"/>
                            </a:solidFill>
                            <a:latin typeface="Cambria Math" panose="02040503050406030204" pitchFamily="18" charset="0"/>
                          </a:rPr>
                        </m:ctrlPr>
                      </m:dPr>
                      <m:e>
                        <m:r>
                          <a:rPr lang="en-US" sz="1400" i="1">
                            <a:solidFill>
                              <a:srgbClr val="7030A0"/>
                            </a:solidFill>
                            <a:latin typeface="Cambria Math" charset="0"/>
                          </a:rPr>
                          <m:t>𝑛</m:t>
                        </m:r>
                      </m:e>
                    </m:d>
                    <m:r>
                      <a:rPr lang="en-US" sz="1400" b="0" i="1" smtClean="0">
                        <a:solidFill>
                          <a:srgbClr val="7030A0"/>
                        </a:solidFill>
                        <a:latin typeface="Cambria Math" panose="02040503050406030204" pitchFamily="18" charset="0"/>
                      </a:rPr>
                      <m:t>≤</m:t>
                    </m:r>
                    <m:r>
                      <a:rPr lang="en-US" sz="1400" i="1">
                        <a:solidFill>
                          <a:srgbClr val="7030A0"/>
                        </a:solidFill>
                        <a:latin typeface="Cambria Math" charset="0"/>
                      </a:rPr>
                      <m:t>2⋅</m:t>
                    </m:r>
                    <m:r>
                      <a:rPr lang="en-US" sz="1400" i="1">
                        <a:solidFill>
                          <a:srgbClr val="7030A0"/>
                        </a:solidFill>
                        <a:latin typeface="Cambria Math" charset="0"/>
                      </a:rPr>
                      <m:t>𝑇</m:t>
                    </m:r>
                    <m:d>
                      <m:dPr>
                        <m:ctrlPr>
                          <a:rPr lang="en-US" sz="1400" i="1">
                            <a:solidFill>
                              <a:srgbClr val="7030A0"/>
                            </a:solidFill>
                            <a:latin typeface="Cambria Math" panose="02040503050406030204" pitchFamily="18" charset="0"/>
                          </a:rPr>
                        </m:ctrlPr>
                      </m:dPr>
                      <m:e>
                        <m:f>
                          <m:fPr>
                            <m:ctrlPr>
                              <a:rPr lang="en-US" sz="1400" i="1">
                                <a:solidFill>
                                  <a:srgbClr val="7030A0"/>
                                </a:solidFill>
                                <a:latin typeface="Cambria Math" panose="02040503050406030204" pitchFamily="18" charset="0"/>
                              </a:rPr>
                            </m:ctrlPr>
                          </m:fPr>
                          <m:num>
                            <m:r>
                              <a:rPr lang="en-US" sz="1400" i="1">
                                <a:solidFill>
                                  <a:srgbClr val="7030A0"/>
                                </a:solidFill>
                                <a:latin typeface="Cambria Math" charset="0"/>
                              </a:rPr>
                              <m:t>𝑛</m:t>
                            </m:r>
                          </m:num>
                          <m:den>
                            <m:r>
                              <a:rPr lang="en-US" sz="1400" i="1">
                                <a:solidFill>
                                  <a:srgbClr val="7030A0"/>
                                </a:solidFill>
                                <a:latin typeface="Cambria Math" charset="0"/>
                              </a:rPr>
                              <m:t>2</m:t>
                            </m:r>
                          </m:den>
                        </m:f>
                      </m:e>
                    </m:d>
                    <m:r>
                      <a:rPr lang="en-US" sz="1400" i="1">
                        <a:solidFill>
                          <a:srgbClr val="7030A0"/>
                        </a:solidFill>
                        <a:latin typeface="Cambria Math" charset="0"/>
                      </a:rPr>
                      <m:t>+11⋅</m:t>
                    </m:r>
                    <m:r>
                      <a:rPr lang="en-US" sz="1400" i="1">
                        <a:solidFill>
                          <a:srgbClr val="7030A0"/>
                        </a:solidFill>
                        <a:latin typeface="Cambria Math" charset="0"/>
                      </a:rPr>
                      <m:t>𝑛</m:t>
                    </m:r>
                  </m:oMath>
                </a14:m>
                <a:r>
                  <a:rPr lang="en-US" sz="1400" dirty="0">
                    <a:solidFill>
                      <a:srgbClr val="7030A0"/>
                    </a:solidFill>
                  </a:rPr>
                  <a:t> (with a </a:t>
                </a:r>
                <a14:m>
                  <m:oMath xmlns:m="http://schemas.openxmlformats.org/officeDocument/2006/math">
                    <m:r>
                      <a:rPr lang="en-US" sz="1400" i="1">
                        <a:solidFill>
                          <a:srgbClr val="7030A0"/>
                        </a:solidFill>
                        <a:latin typeface="Cambria Math" panose="02040503050406030204" pitchFamily="18" charset="0"/>
                      </a:rPr>
                      <m:t>≤</m:t>
                    </m:r>
                  </m:oMath>
                </a14:m>
                <a:r>
                  <a:rPr lang="en-US" sz="1400" dirty="0">
                    <a:solidFill>
                      <a:srgbClr val="7030A0"/>
                    </a:solidFill>
                  </a:rPr>
                  <a:t>) is also a recurrence relation.  A recurrence relation with an “=“ exactly defines a function; a recurrence relation with an inequality only bounds it.  </a:t>
                </a:r>
              </a:p>
            </p:txBody>
          </p:sp>
        </mc:Choice>
        <mc:Fallback xmlns="">
          <p:sp>
            <p:nvSpPr>
              <p:cNvPr id="4" name="TextBox 3">
                <a:extLst>
                  <a:ext uri="{FF2B5EF4-FFF2-40B4-BE49-F238E27FC236}">
                    <a16:creationId xmlns:a16="http://schemas.microsoft.com/office/drawing/2014/main" id="{305DC572-9883-8B45-B3E3-57D8FF5390EC}"/>
                  </a:ext>
                </a:extLst>
              </p:cNvPr>
              <p:cNvSpPr txBox="1">
                <a:spLocks noRot="1" noChangeAspect="1" noMove="1" noResize="1" noEditPoints="1" noAdjustHandles="1" noChangeArrowheads="1" noChangeShapeType="1" noTextEdit="1"/>
              </p:cNvSpPr>
              <p:nvPr/>
            </p:nvSpPr>
            <p:spPr>
              <a:xfrm>
                <a:off x="6017342" y="0"/>
                <a:ext cx="3126657" cy="1491947"/>
              </a:xfrm>
              <a:prstGeom prst="rect">
                <a:avLst/>
              </a:prstGeom>
              <a:blipFill>
                <a:blip r:embed="rId3"/>
                <a:stretch>
                  <a:fillRect t="-847" r="-3239" b="-3390"/>
                </a:stretch>
              </a:blipFill>
            </p:spPr>
            <p:txBody>
              <a:bodyPr/>
              <a:lstStyle/>
              <a:p>
                <a:r>
                  <a:rPr lang="en-US">
                    <a:noFill/>
                  </a:rPr>
                  <a:t> </a:t>
                </a:r>
              </a:p>
            </p:txBody>
          </p:sp>
        </mc:Fallback>
      </mc:AlternateContent>
    </p:spTree>
    <p:extLst>
      <p:ext uri="{BB962C8B-B14F-4D97-AF65-F5344CB8AC3E}">
        <p14:creationId xmlns:p14="http://schemas.microsoft.com/office/powerpoint/2010/main" val="121587524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根据递归树分析算法时间复杂度</a:t>
            </a:r>
            <a:endParaRPr lang="en-US" dirty="0">
              <a:solidFill>
                <a:srgbClr val="FF6400"/>
              </a:solidFill>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err="1"/>
                  <a:t>我们假设</a:t>
                </a:r>
                <a:r>
                  <a:rPr lang="en-US" altLang="zh-CN" dirty="0" err="1"/>
                  <a:t>n</a:t>
                </a:r>
                <a:r>
                  <a:rPr lang="zh-CN" altLang="en-US" dirty="0"/>
                  <a:t> 是</a:t>
                </a:r>
                <a:r>
                  <a:rPr lang="en-US" altLang="zh-CN" dirty="0"/>
                  <a:t>2</a:t>
                </a:r>
                <a:r>
                  <a:rPr lang="zh-CN" altLang="en-US" dirty="0"/>
                  <a:t>的幂，考虑下述问题：</a:t>
                </a:r>
                <a:endParaRPr lang="en-US" altLang="zh-CN" dirty="0"/>
              </a:p>
              <a:p>
                <a:endParaRPr lang="en-US" dirty="0"/>
              </a:p>
              <a:p>
                <a:pPr marL="914400" lvl="1" indent="-457200">
                  <a:buFont typeface="+mj-lt"/>
                  <a:buAutoNum type="arabicPeriod"/>
                </a:pPr>
                <a14:m>
                  <m:oMath xmlns:m="http://schemas.openxmlformats.org/officeDocument/2006/math">
                    <m:r>
                      <a:rPr lang="en-US" i="1" dirty="0" smtClean="0">
                        <a:solidFill>
                          <a:schemeClr val="accent4"/>
                        </a:solidFill>
                        <a:latin typeface="Cambria Math" charset="0"/>
                      </a:rPr>
                      <m:t>𝑇</m:t>
                    </m:r>
                    <m:d>
                      <m:dPr>
                        <m:ctrlPr>
                          <a:rPr lang="en-US" i="1" dirty="0" smtClean="0">
                            <a:solidFill>
                              <a:schemeClr val="accent4"/>
                            </a:solidFill>
                            <a:latin typeface="Cambria Math" panose="02040503050406030204" pitchFamily="18" charset="0"/>
                          </a:rPr>
                        </m:ctrlPr>
                      </m:dPr>
                      <m:e>
                        <m:r>
                          <a:rPr lang="en-US" i="1" dirty="0" smtClean="0">
                            <a:solidFill>
                              <a:schemeClr val="accent4"/>
                            </a:solidFill>
                            <a:latin typeface="Cambria Math" charset="0"/>
                          </a:rPr>
                          <m:t>𝑛</m:t>
                        </m:r>
                      </m:e>
                    </m:d>
                    <m:r>
                      <a:rPr lang="en-US" b="0" i="1" dirty="0" smtClean="0">
                        <a:solidFill>
                          <a:schemeClr val="accent4"/>
                        </a:solidFill>
                        <a:latin typeface="Cambria Math" charset="0"/>
                      </a:rPr>
                      <m:t>=</m:t>
                    </m:r>
                    <m:r>
                      <a:rPr lang="en-US" b="0" i="1" dirty="0" smtClean="0">
                        <a:solidFill>
                          <a:schemeClr val="accent4"/>
                        </a:solidFill>
                        <a:latin typeface="Cambria Math" charset="0"/>
                      </a:rPr>
                      <m:t>𝑇</m:t>
                    </m:r>
                    <m:d>
                      <m:dPr>
                        <m:ctrlPr>
                          <a:rPr lang="en-US" b="0" i="1" dirty="0" smtClean="0">
                            <a:solidFill>
                              <a:schemeClr val="accent4"/>
                            </a:solidFill>
                            <a:latin typeface="Cambria Math" panose="02040503050406030204" pitchFamily="18" charset="0"/>
                          </a:rPr>
                        </m:ctrlPr>
                      </m:dPr>
                      <m:e>
                        <m:f>
                          <m:fPr>
                            <m:ctrlPr>
                              <a:rPr lang="en-US" b="0" i="1" dirty="0" smtClean="0">
                                <a:solidFill>
                                  <a:schemeClr val="accent4"/>
                                </a:solidFill>
                                <a:latin typeface="Cambria Math" panose="02040503050406030204" pitchFamily="18" charset="0"/>
                              </a:rPr>
                            </m:ctrlPr>
                          </m:fPr>
                          <m:num>
                            <m:r>
                              <a:rPr lang="en-US" b="0" i="1" dirty="0" smtClean="0">
                                <a:solidFill>
                                  <a:schemeClr val="accent4"/>
                                </a:solidFill>
                                <a:latin typeface="Cambria Math" charset="0"/>
                              </a:rPr>
                              <m:t>𝑛</m:t>
                            </m:r>
                          </m:num>
                          <m:den>
                            <m:r>
                              <a:rPr lang="en-US" b="0" i="1" dirty="0" smtClean="0">
                                <a:solidFill>
                                  <a:schemeClr val="accent4"/>
                                </a:solidFill>
                                <a:latin typeface="Cambria Math" charset="0"/>
                              </a:rPr>
                              <m:t>2</m:t>
                            </m:r>
                          </m:den>
                        </m:f>
                      </m:e>
                    </m:d>
                    <m:r>
                      <a:rPr lang="en-US" b="0" i="1" dirty="0" smtClean="0">
                        <a:solidFill>
                          <a:schemeClr val="accent4"/>
                        </a:solidFill>
                        <a:latin typeface="Cambria Math" charset="0"/>
                      </a:rPr>
                      <m:t>+</m:t>
                    </m:r>
                    <m:r>
                      <a:rPr lang="en-US" b="0" i="1" dirty="0" smtClean="0">
                        <a:solidFill>
                          <a:schemeClr val="accent4"/>
                        </a:solidFill>
                        <a:latin typeface="Cambria Math" charset="0"/>
                      </a:rPr>
                      <m:t>𝑛</m:t>
                    </m:r>
                    <m:r>
                      <a:rPr lang="en-US" b="0" i="1" dirty="0" smtClean="0">
                        <a:solidFill>
                          <a:schemeClr val="accent4"/>
                        </a:solidFill>
                        <a:latin typeface="Cambria Math" charset="0"/>
                      </a:rPr>
                      <m:t>,                   </m:t>
                    </m:r>
                    <m:r>
                      <a:rPr lang="en-US" b="0" i="1" dirty="0" smtClean="0">
                        <a:solidFill>
                          <a:schemeClr val="accent4"/>
                        </a:solidFill>
                        <a:latin typeface="Cambria Math" charset="0"/>
                      </a:rPr>
                      <m:t>𝑇</m:t>
                    </m:r>
                    <m:d>
                      <m:dPr>
                        <m:ctrlPr>
                          <a:rPr lang="en-US" b="0" i="1" dirty="0" smtClean="0">
                            <a:solidFill>
                              <a:schemeClr val="accent4"/>
                            </a:solidFill>
                            <a:latin typeface="Cambria Math" panose="02040503050406030204" pitchFamily="18" charset="0"/>
                          </a:rPr>
                        </m:ctrlPr>
                      </m:dPr>
                      <m:e>
                        <m:r>
                          <a:rPr lang="en-US" b="0" i="1" dirty="0" smtClean="0">
                            <a:solidFill>
                              <a:schemeClr val="accent4"/>
                            </a:solidFill>
                            <a:latin typeface="Cambria Math" charset="0"/>
                          </a:rPr>
                          <m:t>1</m:t>
                        </m:r>
                      </m:e>
                    </m:d>
                    <m:r>
                      <a:rPr lang="en-US" b="0" i="1" dirty="0" smtClean="0">
                        <a:solidFill>
                          <a:schemeClr val="accent4"/>
                        </a:solidFill>
                        <a:latin typeface="Cambria Math" charset="0"/>
                      </a:rPr>
                      <m:t>=1</m:t>
                    </m:r>
                  </m:oMath>
                </a14:m>
                <a:endParaRPr lang="en-US" b="0" dirty="0">
                  <a:solidFill>
                    <a:schemeClr val="accent4"/>
                  </a:solidFill>
                </a:endParaRPr>
              </a:p>
              <a:p>
                <a:pPr marL="914400" lvl="1" indent="-457200">
                  <a:buFont typeface="+mj-lt"/>
                  <a:buAutoNum type="arabicPeriod"/>
                </a:pPr>
                <a14:m>
                  <m:oMath xmlns:m="http://schemas.openxmlformats.org/officeDocument/2006/math">
                    <m:r>
                      <a:rPr lang="en-US" b="0" i="1" smtClean="0">
                        <a:solidFill>
                          <a:schemeClr val="accent4"/>
                        </a:solidFill>
                        <a:latin typeface="Cambria Math" charset="0"/>
                      </a:rPr>
                      <m:t>𝑇</m:t>
                    </m:r>
                    <m:d>
                      <m:dPr>
                        <m:ctrlPr>
                          <a:rPr lang="en-US" b="0" i="1" smtClean="0">
                            <a:solidFill>
                              <a:schemeClr val="accent4"/>
                            </a:solidFill>
                            <a:latin typeface="Cambria Math" panose="02040503050406030204" pitchFamily="18" charset="0"/>
                          </a:rPr>
                        </m:ctrlPr>
                      </m:dPr>
                      <m:e>
                        <m:r>
                          <a:rPr lang="en-US" b="0" i="1" smtClean="0">
                            <a:solidFill>
                              <a:schemeClr val="accent4"/>
                            </a:solidFill>
                            <a:latin typeface="Cambria Math" charset="0"/>
                          </a:rPr>
                          <m:t>𝑛</m:t>
                        </m:r>
                      </m:e>
                    </m:d>
                    <m:r>
                      <a:rPr lang="en-US" b="0" i="1" smtClean="0">
                        <a:solidFill>
                          <a:schemeClr val="accent4"/>
                        </a:solidFill>
                        <a:latin typeface="Cambria Math" charset="0"/>
                      </a:rPr>
                      <m:t>=2⋅</m:t>
                    </m:r>
                    <m:r>
                      <a:rPr lang="en-US" b="0" i="1" smtClean="0">
                        <a:solidFill>
                          <a:schemeClr val="accent4"/>
                        </a:solidFill>
                        <a:latin typeface="Cambria Math" charset="0"/>
                      </a:rPr>
                      <m:t>𝑇</m:t>
                    </m:r>
                    <m:d>
                      <m:dPr>
                        <m:ctrlPr>
                          <a:rPr lang="en-US" b="0" i="1" smtClean="0">
                            <a:solidFill>
                              <a:schemeClr val="accent4"/>
                            </a:solidFill>
                            <a:latin typeface="Cambria Math" panose="02040503050406030204" pitchFamily="18" charset="0"/>
                          </a:rPr>
                        </m:ctrlPr>
                      </m:dPr>
                      <m:e>
                        <m:f>
                          <m:fPr>
                            <m:ctrlPr>
                              <a:rPr lang="en-US" b="0" i="1" smtClean="0">
                                <a:solidFill>
                                  <a:schemeClr val="accent4"/>
                                </a:solidFill>
                                <a:latin typeface="Cambria Math" panose="02040503050406030204" pitchFamily="18" charset="0"/>
                              </a:rPr>
                            </m:ctrlPr>
                          </m:fPr>
                          <m:num>
                            <m:r>
                              <a:rPr lang="en-US" b="0" i="1" smtClean="0">
                                <a:solidFill>
                                  <a:schemeClr val="accent4"/>
                                </a:solidFill>
                                <a:latin typeface="Cambria Math" charset="0"/>
                              </a:rPr>
                              <m:t>𝑛</m:t>
                            </m:r>
                          </m:num>
                          <m:den>
                            <m:r>
                              <a:rPr lang="en-US" b="0" i="1" smtClean="0">
                                <a:solidFill>
                                  <a:schemeClr val="accent4"/>
                                </a:solidFill>
                                <a:latin typeface="Cambria Math" charset="0"/>
                              </a:rPr>
                              <m:t>2</m:t>
                            </m:r>
                          </m:den>
                        </m:f>
                      </m:e>
                    </m:d>
                    <m:r>
                      <a:rPr lang="en-US" b="0" i="1" smtClean="0">
                        <a:solidFill>
                          <a:schemeClr val="accent4"/>
                        </a:solidFill>
                        <a:latin typeface="Cambria Math" charset="0"/>
                      </a:rPr>
                      <m:t>+</m:t>
                    </m:r>
                    <m:r>
                      <a:rPr lang="en-US" b="0" i="1" smtClean="0">
                        <a:solidFill>
                          <a:schemeClr val="accent4"/>
                        </a:solidFill>
                        <a:latin typeface="Cambria Math" charset="0"/>
                      </a:rPr>
                      <m:t>𝑛</m:t>
                    </m:r>
                    <m:r>
                      <a:rPr lang="en-US" b="0" i="1" smtClean="0">
                        <a:solidFill>
                          <a:schemeClr val="accent4"/>
                        </a:solidFill>
                        <a:latin typeface="Cambria Math" charset="0"/>
                      </a:rPr>
                      <m:t>,             </m:t>
                    </m:r>
                    <m:r>
                      <a:rPr lang="en-US" i="1" dirty="0">
                        <a:solidFill>
                          <a:schemeClr val="accent4"/>
                        </a:solidFill>
                        <a:latin typeface="Cambria Math" charset="0"/>
                      </a:rPr>
                      <m:t>𝑇</m:t>
                    </m:r>
                    <m:d>
                      <m:dPr>
                        <m:ctrlPr>
                          <a:rPr lang="en-US" i="1" dirty="0">
                            <a:solidFill>
                              <a:schemeClr val="accent4"/>
                            </a:solidFill>
                            <a:latin typeface="Cambria Math" panose="02040503050406030204" pitchFamily="18" charset="0"/>
                          </a:rPr>
                        </m:ctrlPr>
                      </m:dPr>
                      <m:e>
                        <m:r>
                          <a:rPr lang="en-US" i="1" dirty="0">
                            <a:solidFill>
                              <a:schemeClr val="accent4"/>
                            </a:solidFill>
                            <a:latin typeface="Cambria Math" charset="0"/>
                          </a:rPr>
                          <m:t>1</m:t>
                        </m:r>
                      </m:e>
                    </m:d>
                    <m:r>
                      <a:rPr lang="en-US" i="1" dirty="0">
                        <a:solidFill>
                          <a:schemeClr val="accent4"/>
                        </a:solidFill>
                        <a:latin typeface="Cambria Math" charset="0"/>
                      </a:rPr>
                      <m:t>=1</m:t>
                    </m:r>
                  </m:oMath>
                </a14:m>
                <a:endParaRPr lang="en-US" b="0" dirty="0">
                  <a:solidFill>
                    <a:schemeClr val="accent4"/>
                  </a:solidFill>
                </a:endParaRPr>
              </a:p>
              <a:p>
                <a:pPr marL="914400" lvl="1" indent="-457200">
                  <a:buFont typeface="+mj-lt"/>
                  <a:buAutoNum type="arabicPeriod"/>
                </a:pPr>
                <a14:m>
                  <m:oMath xmlns:m="http://schemas.openxmlformats.org/officeDocument/2006/math">
                    <m:r>
                      <a:rPr lang="en-US" i="1">
                        <a:solidFill>
                          <a:schemeClr val="accent4"/>
                        </a:solidFill>
                        <a:latin typeface="Cambria Math" charset="0"/>
                      </a:rPr>
                      <m:t>𝑇</m:t>
                    </m:r>
                    <m:d>
                      <m:dPr>
                        <m:ctrlPr>
                          <a:rPr lang="en-US" i="1">
                            <a:solidFill>
                              <a:schemeClr val="accent4"/>
                            </a:solidFill>
                            <a:latin typeface="Cambria Math" panose="02040503050406030204" pitchFamily="18" charset="0"/>
                          </a:rPr>
                        </m:ctrlPr>
                      </m:dPr>
                      <m:e>
                        <m:r>
                          <a:rPr lang="en-US" i="1">
                            <a:solidFill>
                              <a:schemeClr val="accent4"/>
                            </a:solidFill>
                            <a:latin typeface="Cambria Math" charset="0"/>
                          </a:rPr>
                          <m:t>𝑛</m:t>
                        </m:r>
                      </m:e>
                    </m:d>
                    <m:r>
                      <a:rPr lang="en-US" i="1">
                        <a:solidFill>
                          <a:schemeClr val="accent4"/>
                        </a:solidFill>
                        <a:latin typeface="Cambria Math" charset="0"/>
                      </a:rPr>
                      <m:t>=</m:t>
                    </m:r>
                    <m:r>
                      <a:rPr lang="en-US" b="0" i="1" smtClean="0">
                        <a:solidFill>
                          <a:schemeClr val="accent4"/>
                        </a:solidFill>
                        <a:latin typeface="Cambria Math" charset="0"/>
                      </a:rPr>
                      <m:t>4</m:t>
                    </m:r>
                    <m:r>
                      <a:rPr lang="en-US" i="1">
                        <a:solidFill>
                          <a:schemeClr val="accent4"/>
                        </a:solidFill>
                        <a:latin typeface="Cambria Math" charset="0"/>
                      </a:rPr>
                      <m:t>⋅</m:t>
                    </m:r>
                    <m:r>
                      <a:rPr lang="en-US" i="1">
                        <a:solidFill>
                          <a:schemeClr val="accent4"/>
                        </a:solidFill>
                        <a:latin typeface="Cambria Math" charset="0"/>
                      </a:rPr>
                      <m:t>𝑇</m:t>
                    </m:r>
                    <m:d>
                      <m:dPr>
                        <m:ctrlPr>
                          <a:rPr lang="en-US" i="1">
                            <a:solidFill>
                              <a:schemeClr val="accent4"/>
                            </a:solidFill>
                            <a:latin typeface="Cambria Math" panose="02040503050406030204" pitchFamily="18" charset="0"/>
                          </a:rPr>
                        </m:ctrlPr>
                      </m:dPr>
                      <m:e>
                        <m:f>
                          <m:fPr>
                            <m:ctrlPr>
                              <a:rPr lang="en-US" i="1">
                                <a:solidFill>
                                  <a:schemeClr val="accent4"/>
                                </a:solidFill>
                                <a:latin typeface="Cambria Math" panose="02040503050406030204" pitchFamily="18" charset="0"/>
                              </a:rPr>
                            </m:ctrlPr>
                          </m:fPr>
                          <m:num>
                            <m:r>
                              <a:rPr lang="en-US" i="1">
                                <a:solidFill>
                                  <a:schemeClr val="accent4"/>
                                </a:solidFill>
                                <a:latin typeface="Cambria Math" charset="0"/>
                              </a:rPr>
                              <m:t>𝑛</m:t>
                            </m:r>
                          </m:num>
                          <m:den>
                            <m:r>
                              <a:rPr lang="en-US" i="1">
                                <a:solidFill>
                                  <a:schemeClr val="accent4"/>
                                </a:solidFill>
                                <a:latin typeface="Cambria Math" charset="0"/>
                              </a:rPr>
                              <m:t>2</m:t>
                            </m:r>
                          </m:den>
                        </m:f>
                      </m:e>
                    </m:d>
                    <m:r>
                      <a:rPr lang="en-US" i="1">
                        <a:solidFill>
                          <a:schemeClr val="accent4"/>
                        </a:solidFill>
                        <a:latin typeface="Cambria Math" charset="0"/>
                      </a:rPr>
                      <m:t>+</m:t>
                    </m:r>
                    <m:r>
                      <a:rPr lang="en-US" b="0" i="1" smtClean="0">
                        <a:solidFill>
                          <a:schemeClr val="accent4"/>
                        </a:solidFill>
                        <a:latin typeface="Cambria Math" charset="0"/>
                      </a:rPr>
                      <m:t>𝑛</m:t>
                    </m:r>
                    <m:r>
                      <a:rPr lang="en-US" b="0" i="1" smtClean="0">
                        <a:solidFill>
                          <a:schemeClr val="accent4"/>
                        </a:solidFill>
                        <a:latin typeface="Cambria Math" charset="0"/>
                      </a:rPr>
                      <m:t>,             </m:t>
                    </m:r>
                    <m:r>
                      <a:rPr lang="en-US" i="1" dirty="0">
                        <a:solidFill>
                          <a:schemeClr val="accent4"/>
                        </a:solidFill>
                        <a:latin typeface="Cambria Math" charset="0"/>
                      </a:rPr>
                      <m:t>𝑇</m:t>
                    </m:r>
                    <m:d>
                      <m:dPr>
                        <m:ctrlPr>
                          <a:rPr lang="en-US" i="1" dirty="0">
                            <a:solidFill>
                              <a:schemeClr val="accent4"/>
                            </a:solidFill>
                            <a:latin typeface="Cambria Math" panose="02040503050406030204" pitchFamily="18" charset="0"/>
                          </a:rPr>
                        </m:ctrlPr>
                      </m:dPr>
                      <m:e>
                        <m:r>
                          <a:rPr lang="en-US" i="1" dirty="0">
                            <a:solidFill>
                              <a:schemeClr val="accent4"/>
                            </a:solidFill>
                            <a:latin typeface="Cambria Math" charset="0"/>
                          </a:rPr>
                          <m:t>1</m:t>
                        </m:r>
                      </m:e>
                    </m:d>
                    <m:r>
                      <a:rPr lang="en-US" i="1" dirty="0">
                        <a:solidFill>
                          <a:schemeClr val="accent4"/>
                        </a:solidFill>
                        <a:latin typeface="Cambria Math" charset="0"/>
                      </a:rPr>
                      <m:t>=1</m:t>
                    </m:r>
                  </m:oMath>
                </a14:m>
                <a:endParaRPr lang="en-US" dirty="0">
                  <a:solidFill>
                    <a:schemeClr val="accent4"/>
                  </a:solidFill>
                </a:endParaRPr>
              </a:p>
              <a:p>
                <a:pPr lvl="1"/>
                <a:endParaRPr lang="en-US" dirty="0"/>
              </a:p>
              <a:p>
                <a:pPr marL="0" indent="0">
                  <a:buNone/>
                </a:pPr>
                <a:endParaRPr lang="en-US" b="0" dirty="0"/>
              </a:p>
              <a:p>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447" t="-2616"/>
                </a:stretch>
              </a:blipFill>
            </p:spPr>
            <p:txBody>
              <a:bodyPr/>
              <a:lstStyle/>
              <a:p>
                <a:r>
                  <a:rPr lang="en-US">
                    <a:noFill/>
                  </a:rPr>
                  <a:t> </a:t>
                </a:r>
              </a:p>
            </p:txBody>
          </p:sp>
        </mc:Fallback>
      </mc:AlternateContent>
    </p:spTree>
    <p:extLst>
      <p:ext uri="{BB962C8B-B14F-4D97-AF65-F5344CB8AC3E}">
        <p14:creationId xmlns:p14="http://schemas.microsoft.com/office/powerpoint/2010/main" val="103064717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1452DD-DA36-3F40-A37E-88E1BE74C6DA}"/>
              </a:ext>
            </a:extLst>
          </p:cNvPr>
          <p:cNvSpPr>
            <a:spLocks noGrp="1"/>
          </p:cNvSpPr>
          <p:nvPr>
            <p:ph type="title"/>
          </p:nvPr>
        </p:nvSpPr>
        <p:spPr>
          <a:xfrm>
            <a:off x="628650" y="105642"/>
            <a:ext cx="8614204" cy="1325563"/>
          </a:xfrm>
        </p:spPr>
        <p:txBody>
          <a:bodyPr/>
          <a:lstStyle/>
          <a:p>
            <a:r>
              <a:rPr lang="en-US" dirty="0" err="1"/>
              <a:t>用递归树分析第一个问题</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D426FE7-9B15-3E4F-9119-3738F5EFDE29}"/>
                  </a:ext>
                </a:extLst>
              </p:cNvPr>
              <p:cNvSpPr>
                <a:spLocks noGrp="1"/>
              </p:cNvSpPr>
              <p:nvPr>
                <p:ph idx="1"/>
              </p:nvPr>
            </p:nvSpPr>
            <p:spPr>
              <a:xfrm>
                <a:off x="628650" y="1431204"/>
                <a:ext cx="5403254" cy="4894625"/>
              </a:xfrm>
            </p:spPr>
            <p:txBody>
              <a:bodyPr>
                <a:normAutofit fontScale="92500" lnSpcReduction="20000"/>
              </a:bodyPr>
              <a:lstStyle/>
              <a:p>
                <a14:m>
                  <m:oMath xmlns:m="http://schemas.openxmlformats.org/officeDocument/2006/math">
                    <m:sSub>
                      <m:sSubPr>
                        <m:ctrlPr>
                          <a:rPr lang="en-US" b="0" i="1" smtClean="0">
                            <a:solidFill>
                              <a:schemeClr val="accent4"/>
                            </a:solidFill>
                            <a:latin typeface="Cambria Math" panose="02040503050406030204" pitchFamily="18" charset="0"/>
                          </a:rPr>
                        </m:ctrlPr>
                      </m:sSubPr>
                      <m:e>
                        <m:r>
                          <a:rPr lang="en-US" i="1" smtClean="0">
                            <a:solidFill>
                              <a:schemeClr val="accent4"/>
                            </a:solidFill>
                            <a:latin typeface="Cambria Math" charset="0"/>
                          </a:rPr>
                          <m:t>𝑇</m:t>
                        </m:r>
                      </m:e>
                      <m:sub>
                        <m:r>
                          <a:rPr lang="en-US" b="0" i="1" smtClean="0">
                            <a:solidFill>
                              <a:schemeClr val="accent4"/>
                            </a:solidFill>
                            <a:latin typeface="Cambria Math" panose="02040503050406030204" pitchFamily="18" charset="0"/>
                          </a:rPr>
                          <m:t>1</m:t>
                        </m:r>
                      </m:sub>
                    </m:sSub>
                    <m:d>
                      <m:dPr>
                        <m:ctrlPr>
                          <a:rPr lang="en-US" i="1">
                            <a:solidFill>
                              <a:schemeClr val="accent4"/>
                            </a:solidFill>
                            <a:latin typeface="Cambria Math" panose="02040503050406030204" pitchFamily="18" charset="0"/>
                          </a:rPr>
                        </m:ctrlPr>
                      </m:dPr>
                      <m:e>
                        <m:r>
                          <a:rPr lang="en-US" i="1">
                            <a:solidFill>
                              <a:schemeClr val="accent4"/>
                            </a:solidFill>
                            <a:latin typeface="Cambria Math" charset="0"/>
                          </a:rPr>
                          <m:t>𝑛</m:t>
                        </m:r>
                      </m:e>
                    </m:d>
                    <m:r>
                      <a:rPr lang="en-US" i="1">
                        <a:solidFill>
                          <a:schemeClr val="accent4"/>
                        </a:solidFill>
                        <a:latin typeface="Cambria Math" charset="0"/>
                      </a:rPr>
                      <m:t>=</m:t>
                    </m:r>
                    <m:sSub>
                      <m:sSubPr>
                        <m:ctrlPr>
                          <a:rPr lang="en-US" b="0" i="1" smtClean="0">
                            <a:solidFill>
                              <a:schemeClr val="accent4"/>
                            </a:solidFill>
                            <a:latin typeface="Cambria Math" panose="02040503050406030204" pitchFamily="18" charset="0"/>
                          </a:rPr>
                        </m:ctrlPr>
                      </m:sSubPr>
                      <m:e>
                        <m:r>
                          <a:rPr lang="en-US" i="1">
                            <a:solidFill>
                              <a:schemeClr val="accent4"/>
                            </a:solidFill>
                            <a:latin typeface="Cambria Math" charset="0"/>
                          </a:rPr>
                          <m:t>𝑇</m:t>
                        </m:r>
                      </m:e>
                      <m:sub>
                        <m:r>
                          <a:rPr lang="en-US" b="0" i="1" smtClean="0">
                            <a:solidFill>
                              <a:schemeClr val="accent4"/>
                            </a:solidFill>
                            <a:latin typeface="Cambria Math" panose="02040503050406030204" pitchFamily="18" charset="0"/>
                          </a:rPr>
                          <m:t>1</m:t>
                        </m:r>
                      </m:sub>
                    </m:sSub>
                    <m:d>
                      <m:dPr>
                        <m:ctrlPr>
                          <a:rPr lang="en-US" i="1">
                            <a:solidFill>
                              <a:schemeClr val="accent4"/>
                            </a:solidFill>
                            <a:latin typeface="Cambria Math" panose="02040503050406030204" pitchFamily="18" charset="0"/>
                          </a:rPr>
                        </m:ctrlPr>
                      </m:dPr>
                      <m:e>
                        <m:f>
                          <m:fPr>
                            <m:ctrlPr>
                              <a:rPr lang="en-US" i="1">
                                <a:solidFill>
                                  <a:schemeClr val="accent4"/>
                                </a:solidFill>
                                <a:latin typeface="Cambria Math" panose="02040503050406030204" pitchFamily="18" charset="0"/>
                              </a:rPr>
                            </m:ctrlPr>
                          </m:fPr>
                          <m:num>
                            <m:r>
                              <a:rPr lang="en-US" i="1">
                                <a:solidFill>
                                  <a:schemeClr val="accent4"/>
                                </a:solidFill>
                                <a:latin typeface="Cambria Math" charset="0"/>
                              </a:rPr>
                              <m:t>𝑛</m:t>
                            </m:r>
                          </m:num>
                          <m:den>
                            <m:r>
                              <a:rPr lang="en-US" i="1">
                                <a:solidFill>
                                  <a:schemeClr val="accent4"/>
                                </a:solidFill>
                                <a:latin typeface="Cambria Math" charset="0"/>
                              </a:rPr>
                              <m:t>2</m:t>
                            </m:r>
                          </m:den>
                        </m:f>
                      </m:e>
                    </m:d>
                    <m:r>
                      <a:rPr lang="en-US" i="1">
                        <a:solidFill>
                          <a:schemeClr val="accent4"/>
                        </a:solidFill>
                        <a:latin typeface="Cambria Math" charset="0"/>
                      </a:rPr>
                      <m:t>+</m:t>
                    </m:r>
                    <m:r>
                      <a:rPr lang="en-US" i="1">
                        <a:solidFill>
                          <a:schemeClr val="accent4"/>
                        </a:solidFill>
                        <a:latin typeface="Cambria Math" charset="0"/>
                      </a:rPr>
                      <m:t>𝑛</m:t>
                    </m:r>
                    <m:r>
                      <a:rPr lang="en-US" b="0" i="1" smtClean="0">
                        <a:solidFill>
                          <a:schemeClr val="accent4"/>
                        </a:solidFill>
                        <a:latin typeface="Cambria Math" panose="02040503050406030204" pitchFamily="18" charset="0"/>
                      </a:rPr>
                      <m:t>,</m:t>
                    </m:r>
                  </m:oMath>
                </a14:m>
                <a:r>
                  <a:rPr lang="en-US" dirty="0"/>
                  <a:t>    </a:t>
                </a:r>
                <a14:m>
                  <m:oMath xmlns:m="http://schemas.openxmlformats.org/officeDocument/2006/math">
                    <m:sSub>
                      <m:sSubPr>
                        <m:ctrlPr>
                          <a:rPr lang="en-US" b="0" i="1" smtClean="0">
                            <a:solidFill>
                              <a:schemeClr val="accent4"/>
                            </a:solidFill>
                            <a:latin typeface="Cambria Math" panose="02040503050406030204" pitchFamily="18" charset="0"/>
                          </a:rPr>
                        </m:ctrlPr>
                      </m:sSubPr>
                      <m:e>
                        <m:r>
                          <a:rPr lang="en-US" i="1">
                            <a:solidFill>
                              <a:schemeClr val="accent4"/>
                            </a:solidFill>
                            <a:latin typeface="Cambria Math" charset="0"/>
                          </a:rPr>
                          <m:t>𝑇</m:t>
                        </m:r>
                      </m:e>
                      <m:sub>
                        <m:r>
                          <a:rPr lang="en-US" b="0" i="1" smtClean="0">
                            <a:solidFill>
                              <a:schemeClr val="accent4"/>
                            </a:solidFill>
                            <a:latin typeface="Cambria Math" panose="02040503050406030204" pitchFamily="18" charset="0"/>
                          </a:rPr>
                          <m:t>1</m:t>
                        </m:r>
                      </m:sub>
                    </m:sSub>
                    <m:d>
                      <m:dPr>
                        <m:ctrlPr>
                          <a:rPr lang="en-US" i="1">
                            <a:solidFill>
                              <a:schemeClr val="accent4"/>
                            </a:solidFill>
                            <a:latin typeface="Cambria Math" panose="02040503050406030204" pitchFamily="18" charset="0"/>
                          </a:rPr>
                        </m:ctrlPr>
                      </m:dPr>
                      <m:e>
                        <m:r>
                          <a:rPr lang="en-US" b="0" i="1" smtClean="0">
                            <a:solidFill>
                              <a:schemeClr val="accent4"/>
                            </a:solidFill>
                            <a:latin typeface="Cambria Math" panose="02040503050406030204" pitchFamily="18" charset="0"/>
                          </a:rPr>
                          <m:t>1</m:t>
                        </m:r>
                      </m:e>
                    </m:d>
                    <m:r>
                      <a:rPr lang="en-US" i="1">
                        <a:solidFill>
                          <a:schemeClr val="accent4"/>
                        </a:solidFill>
                        <a:latin typeface="Cambria Math" charset="0"/>
                      </a:rPr>
                      <m:t>=</m:t>
                    </m:r>
                    <m:r>
                      <a:rPr lang="en-US" b="0" i="1" smtClean="0">
                        <a:solidFill>
                          <a:schemeClr val="accent4"/>
                        </a:solidFill>
                        <a:latin typeface="Cambria Math" panose="02040503050406030204" pitchFamily="18" charset="0"/>
                      </a:rPr>
                      <m:t>1.</m:t>
                    </m:r>
                  </m:oMath>
                </a14:m>
                <a:endParaRPr lang="en-US" dirty="0"/>
              </a:p>
              <a:p>
                <a:endParaRPr lang="en-US" dirty="0"/>
              </a:p>
              <a:p>
                <a:r>
                  <a:rPr lang="en-US" dirty="0" err="1"/>
                  <a:t>每一层只有一个子问题</a:t>
                </a:r>
                <a:r>
                  <a:rPr lang="zh-CN" altLang="en-US" dirty="0"/>
                  <a:t>，每个子问题的处理时间与节点规模成正比。</a:t>
                </a:r>
                <a:endParaRPr lang="en-US" altLang="zh-CN" dirty="0"/>
              </a:p>
              <a:p>
                <a:endParaRPr lang="en-US" dirty="0"/>
              </a:p>
              <a:p>
                <a:r>
                  <a:rPr lang="en-US" dirty="0"/>
                  <a:t>Adding up over all layers:</a:t>
                </a:r>
              </a:p>
              <a:p>
                <a:endParaRPr lang="en-US" dirty="0"/>
              </a:p>
              <a:p>
                <a:pPr marL="0" indent="0">
                  <a:buNone/>
                </a:pPr>
                <a14:m>
                  <m:oMathPara xmlns:m="http://schemas.openxmlformats.org/officeDocument/2006/math">
                    <m:oMathParaPr>
                      <m:jc m:val="center"/>
                    </m:oMathParaPr>
                    <m:oMath xmlns:m="http://schemas.openxmlformats.org/officeDocument/2006/math">
                      <m:nary>
                        <m:naryPr>
                          <m:chr m:val="∑"/>
                          <m:ctrlPr>
                            <a:rPr lang="en-US" b="0" i="1" smtClean="0">
                              <a:solidFill>
                                <a:schemeClr val="tx1"/>
                              </a:solidFill>
                              <a:latin typeface="Cambria Math" panose="02040503050406030204" pitchFamily="18" charset="0"/>
                            </a:rPr>
                          </m:ctrlPr>
                        </m:naryPr>
                        <m:sub>
                          <m:r>
                            <m:rPr>
                              <m:brk m:alnAt="23"/>
                            </m:rPr>
                            <a:rPr lang="en-US" b="0" i="1" smtClean="0">
                              <a:solidFill>
                                <a:schemeClr val="tx1"/>
                              </a:solidFill>
                              <a:latin typeface="Cambria Math" panose="02040503050406030204" pitchFamily="18" charset="0"/>
                            </a:rPr>
                            <m:t>𝑖</m:t>
                          </m:r>
                          <m:r>
                            <a:rPr lang="en-US" b="0" i="1" smtClean="0">
                              <a:solidFill>
                                <a:schemeClr val="tx1"/>
                              </a:solidFill>
                              <a:latin typeface="Cambria Math" panose="02040503050406030204" pitchFamily="18" charset="0"/>
                            </a:rPr>
                            <m:t>=0</m:t>
                          </m:r>
                        </m:sub>
                        <m:sup>
                          <m:r>
                            <m:rPr>
                              <m:sty m:val="p"/>
                            </m:rPr>
                            <a:rPr lang="en-US" b="0" i="0" smtClean="0">
                              <a:solidFill>
                                <a:schemeClr val="tx1"/>
                              </a:solidFill>
                              <a:latin typeface="Cambria Math" panose="02040503050406030204" pitchFamily="18" charset="0"/>
                            </a:rPr>
                            <m:t>log</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𝑛</m:t>
                          </m:r>
                          <m:r>
                            <a:rPr lang="en-US" b="0" i="1" smtClean="0">
                              <a:solidFill>
                                <a:schemeClr val="tx1"/>
                              </a:solidFill>
                              <a:latin typeface="Cambria Math" panose="02040503050406030204" pitchFamily="18" charset="0"/>
                            </a:rPr>
                            <m:t>)</m:t>
                          </m:r>
                        </m:sup>
                        <m:e>
                          <m:f>
                            <m:fPr>
                              <m:ctrlPr>
                                <a:rPr lang="en-US" b="0" i="1" smtClean="0">
                                  <a:solidFill>
                                    <a:schemeClr val="tx1"/>
                                  </a:solidFill>
                                  <a:latin typeface="Cambria Math" panose="02040503050406030204" pitchFamily="18" charset="0"/>
                                </a:rPr>
                              </m:ctrlPr>
                            </m:fPr>
                            <m:num>
                              <m:r>
                                <a:rPr lang="en-US" b="0" i="1" smtClean="0">
                                  <a:solidFill>
                                    <a:schemeClr val="tx1"/>
                                  </a:solidFill>
                                  <a:latin typeface="Cambria Math" panose="02040503050406030204" pitchFamily="18" charset="0"/>
                                </a:rPr>
                                <m:t>𝑛</m:t>
                              </m:r>
                            </m:num>
                            <m:den>
                              <m:sSup>
                                <m:sSupPr>
                                  <m:ctrlPr>
                                    <a:rPr lang="en-US" b="0"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2</m:t>
                                  </m:r>
                                </m:e>
                                <m:sup>
                                  <m:r>
                                    <a:rPr lang="en-US" b="0" i="1" smtClean="0">
                                      <a:solidFill>
                                        <a:schemeClr val="tx1"/>
                                      </a:solidFill>
                                      <a:latin typeface="Cambria Math" panose="02040503050406030204" pitchFamily="18" charset="0"/>
                                    </a:rPr>
                                    <m:t>𝑖</m:t>
                                  </m:r>
                                </m:sup>
                              </m:sSup>
                            </m:den>
                          </m:f>
                          <m:r>
                            <a:rPr lang="en-US" b="0" i="1" smtClean="0">
                              <a:solidFill>
                                <a:schemeClr val="tx1"/>
                              </a:solidFill>
                              <a:latin typeface="Cambria Math" panose="02040503050406030204" pitchFamily="18" charset="0"/>
                            </a:rPr>
                            <m:t>=2</m:t>
                          </m:r>
                          <m:r>
                            <a:rPr lang="en-US" b="0" i="1" smtClean="0">
                              <a:solidFill>
                                <a:schemeClr val="tx1"/>
                              </a:solidFill>
                              <a:latin typeface="Cambria Math" panose="02040503050406030204" pitchFamily="18" charset="0"/>
                            </a:rPr>
                            <m:t>𝑛</m:t>
                          </m:r>
                          <m:r>
                            <a:rPr lang="en-US" b="0" i="1" smtClean="0">
                              <a:solidFill>
                                <a:schemeClr val="tx1"/>
                              </a:solidFill>
                              <a:latin typeface="Cambria Math" panose="02040503050406030204" pitchFamily="18" charset="0"/>
                            </a:rPr>
                            <m:t> −1</m:t>
                          </m:r>
                        </m:e>
                      </m:nary>
                    </m:oMath>
                  </m:oMathPara>
                </a14:m>
                <a:endParaRPr lang="en-US" dirty="0"/>
              </a:p>
              <a:p>
                <a:pPr marL="0" indent="0">
                  <a:buNone/>
                </a:pPr>
                <a:endParaRPr lang="en-US" dirty="0"/>
              </a:p>
              <a:p>
                <a:r>
                  <a:rPr lang="en-US" dirty="0"/>
                  <a:t>So </a:t>
                </a:r>
                <a14:m>
                  <m:oMath xmlns:m="http://schemas.openxmlformats.org/officeDocument/2006/math">
                    <m:sSub>
                      <m:sSubPr>
                        <m:ctrlPr>
                          <a:rPr lang="en-US" i="1" smtClean="0">
                            <a:solidFill>
                              <a:srgbClr val="DE6769"/>
                            </a:solidFill>
                            <a:latin typeface="Cambria Math" panose="02040503050406030204" pitchFamily="18" charset="0"/>
                          </a:rPr>
                        </m:ctrlPr>
                      </m:sSubPr>
                      <m:e>
                        <m:r>
                          <a:rPr lang="en-US" i="1">
                            <a:solidFill>
                              <a:srgbClr val="DE6769"/>
                            </a:solidFill>
                            <a:latin typeface="Cambria Math" charset="0"/>
                          </a:rPr>
                          <m:t>𝑇</m:t>
                        </m:r>
                      </m:e>
                      <m:sub>
                        <m:r>
                          <a:rPr lang="en-US" i="1">
                            <a:solidFill>
                              <a:srgbClr val="DE6769"/>
                            </a:solidFill>
                            <a:latin typeface="Cambria Math" panose="02040503050406030204" pitchFamily="18" charset="0"/>
                          </a:rPr>
                          <m:t>1</m:t>
                        </m:r>
                      </m:sub>
                    </m:sSub>
                    <m:d>
                      <m:dPr>
                        <m:ctrlPr>
                          <a:rPr lang="en-US" i="1">
                            <a:solidFill>
                              <a:srgbClr val="DE6769"/>
                            </a:solidFill>
                            <a:latin typeface="Cambria Math" panose="02040503050406030204" pitchFamily="18" charset="0"/>
                          </a:rPr>
                        </m:ctrlPr>
                      </m:dPr>
                      <m:e>
                        <m:r>
                          <a:rPr lang="en-US" i="1">
                            <a:solidFill>
                              <a:srgbClr val="DE6769"/>
                            </a:solidFill>
                            <a:latin typeface="Cambria Math" charset="0"/>
                          </a:rPr>
                          <m:t>𝑛</m:t>
                        </m:r>
                      </m:e>
                    </m:d>
                    <m:r>
                      <a:rPr lang="en-US" b="0" i="1" smtClean="0">
                        <a:solidFill>
                          <a:srgbClr val="DE6769"/>
                        </a:solidFill>
                        <a:latin typeface="Cambria Math" panose="02040503050406030204" pitchFamily="18" charset="0"/>
                      </a:rPr>
                      <m:t>=</m:t>
                    </m:r>
                    <m:r>
                      <a:rPr lang="en-US" b="0" i="1" smtClean="0">
                        <a:solidFill>
                          <a:srgbClr val="DE6769"/>
                        </a:solidFill>
                        <a:latin typeface="Cambria Math" panose="02040503050406030204" pitchFamily="18" charset="0"/>
                      </a:rPr>
                      <m:t>𝑂</m:t>
                    </m:r>
                    <m:d>
                      <m:dPr>
                        <m:ctrlPr>
                          <a:rPr lang="en-US" b="0" i="1" smtClean="0">
                            <a:solidFill>
                              <a:srgbClr val="DE6769"/>
                            </a:solidFill>
                            <a:latin typeface="Cambria Math" panose="02040503050406030204" pitchFamily="18" charset="0"/>
                          </a:rPr>
                        </m:ctrlPr>
                      </m:dPr>
                      <m:e>
                        <m:r>
                          <a:rPr lang="en-US" b="0" i="1" smtClean="0">
                            <a:solidFill>
                              <a:srgbClr val="DE6769"/>
                            </a:solidFill>
                            <a:latin typeface="Cambria Math" panose="02040503050406030204" pitchFamily="18" charset="0"/>
                          </a:rPr>
                          <m:t>𝑛</m:t>
                        </m:r>
                      </m:e>
                    </m:d>
                    <m:r>
                      <a:rPr lang="en-US" b="0" i="1" smtClean="0">
                        <a:solidFill>
                          <a:srgbClr val="DE6769"/>
                        </a:solidFill>
                        <a:latin typeface="Cambria Math" panose="02040503050406030204" pitchFamily="18" charset="0"/>
                      </a:rPr>
                      <m:t>.</m:t>
                    </m:r>
                  </m:oMath>
                </a14:m>
                <a:endParaRPr lang="en-US" dirty="0"/>
              </a:p>
            </p:txBody>
          </p:sp>
        </mc:Choice>
        <mc:Fallback xmlns="">
          <p:sp>
            <p:nvSpPr>
              <p:cNvPr id="3" name="Content Placeholder 2">
                <a:extLst>
                  <a:ext uri="{FF2B5EF4-FFF2-40B4-BE49-F238E27FC236}">
                    <a16:creationId xmlns:a16="http://schemas.microsoft.com/office/drawing/2014/main" id="{CD426FE7-9B15-3E4F-9119-3738F5EFDE29}"/>
                  </a:ext>
                </a:extLst>
              </p:cNvPr>
              <p:cNvSpPr>
                <a:spLocks noGrp="1" noRot="1" noChangeAspect="1" noMove="1" noResize="1" noEditPoints="1" noAdjustHandles="1" noChangeArrowheads="1" noChangeShapeType="1" noTextEdit="1"/>
              </p:cNvSpPr>
              <p:nvPr>
                <p:ph idx="1"/>
              </p:nvPr>
            </p:nvSpPr>
            <p:spPr>
              <a:xfrm>
                <a:off x="628650" y="1431204"/>
                <a:ext cx="5403254" cy="4894625"/>
              </a:xfrm>
              <a:blipFill>
                <a:blip r:embed="rId3"/>
                <a:stretch>
                  <a:fillRect l="-1878" t="-1292" r="-1408" b="-19121"/>
                </a:stretch>
              </a:blipFill>
            </p:spPr>
            <p:txBody>
              <a:bodyPr/>
              <a:lstStyle/>
              <a:p>
                <a:r>
                  <a:rPr lang="en-US">
                    <a:noFill/>
                  </a:rPr>
                  <a:t> </a:t>
                </a:r>
              </a:p>
            </p:txBody>
          </p:sp>
        </mc:Fallback>
      </mc:AlternateContent>
      <p:sp>
        <p:nvSpPr>
          <p:cNvPr id="6" name="Oval 5">
            <a:extLst>
              <a:ext uri="{FF2B5EF4-FFF2-40B4-BE49-F238E27FC236}">
                <a16:creationId xmlns:a16="http://schemas.microsoft.com/office/drawing/2014/main" id="{5BDFCDE6-CEC6-5240-AD49-73F33852CE01}"/>
              </a:ext>
            </a:extLst>
          </p:cNvPr>
          <p:cNvSpPr/>
          <p:nvPr/>
        </p:nvSpPr>
        <p:spPr>
          <a:xfrm>
            <a:off x="6001096" y="2165109"/>
            <a:ext cx="1590671" cy="70614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Size n</a:t>
            </a:r>
          </a:p>
        </p:txBody>
      </p:sp>
      <p:sp>
        <p:nvSpPr>
          <p:cNvPr id="7" name="Oval 6">
            <a:extLst>
              <a:ext uri="{FF2B5EF4-FFF2-40B4-BE49-F238E27FC236}">
                <a16:creationId xmlns:a16="http://schemas.microsoft.com/office/drawing/2014/main" id="{0A183177-F24D-3840-B6F4-355421AD56DC}"/>
              </a:ext>
            </a:extLst>
          </p:cNvPr>
          <p:cNvSpPr/>
          <p:nvPr/>
        </p:nvSpPr>
        <p:spPr>
          <a:xfrm>
            <a:off x="6171536" y="3080328"/>
            <a:ext cx="1249790" cy="494290"/>
          </a:xfrm>
          <a:prstGeom prst="ellipse">
            <a:avLst/>
          </a:prstGeom>
          <a:solidFill>
            <a:schemeClr val="accent4"/>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n/2</a:t>
            </a:r>
            <a:endParaRPr lang="en-US" dirty="0"/>
          </a:p>
        </p:txBody>
      </p:sp>
      <p:sp>
        <p:nvSpPr>
          <p:cNvPr id="12" name="Oval 11">
            <a:extLst>
              <a:ext uri="{FF2B5EF4-FFF2-40B4-BE49-F238E27FC236}">
                <a16:creationId xmlns:a16="http://schemas.microsoft.com/office/drawing/2014/main" id="{7FD3BA1F-42A1-0C42-97ED-4A88ACFFAFF2}"/>
              </a:ext>
            </a:extLst>
          </p:cNvPr>
          <p:cNvSpPr/>
          <p:nvPr/>
        </p:nvSpPr>
        <p:spPr>
          <a:xfrm>
            <a:off x="6644028" y="6201357"/>
            <a:ext cx="304801" cy="248946"/>
          </a:xfrm>
          <a:prstGeom prst="ellipse">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1" name="TextBox 20">
            <a:extLst>
              <a:ext uri="{FF2B5EF4-FFF2-40B4-BE49-F238E27FC236}">
                <a16:creationId xmlns:a16="http://schemas.microsoft.com/office/drawing/2014/main" id="{637EC3EC-21E0-D04B-B131-AF3A27B082FD}"/>
              </a:ext>
            </a:extLst>
          </p:cNvPr>
          <p:cNvSpPr txBox="1"/>
          <p:nvPr/>
        </p:nvSpPr>
        <p:spPr>
          <a:xfrm>
            <a:off x="5873278" y="6325830"/>
            <a:ext cx="855940" cy="369332"/>
          </a:xfrm>
          <a:prstGeom prst="rect">
            <a:avLst/>
          </a:prstGeom>
          <a:noFill/>
        </p:spPr>
        <p:txBody>
          <a:bodyPr wrap="none" rtlCol="0">
            <a:spAutoFit/>
          </a:bodyPr>
          <a:lstStyle/>
          <a:p>
            <a:r>
              <a:rPr lang="en-US" dirty="0"/>
              <a:t>(Size 1)</a:t>
            </a:r>
          </a:p>
        </p:txBody>
      </p:sp>
      <p:sp>
        <p:nvSpPr>
          <p:cNvPr id="22" name="TextBox 21">
            <a:extLst>
              <a:ext uri="{FF2B5EF4-FFF2-40B4-BE49-F238E27FC236}">
                <a16:creationId xmlns:a16="http://schemas.microsoft.com/office/drawing/2014/main" id="{5C9D32FF-3097-1142-8ACE-38A5FB52E54E}"/>
              </a:ext>
            </a:extLst>
          </p:cNvPr>
          <p:cNvSpPr txBox="1"/>
          <p:nvPr/>
        </p:nvSpPr>
        <p:spPr>
          <a:xfrm>
            <a:off x="6537742" y="5483008"/>
            <a:ext cx="517375" cy="707886"/>
          </a:xfrm>
          <a:prstGeom prst="rect">
            <a:avLst/>
          </a:prstGeom>
          <a:noFill/>
        </p:spPr>
        <p:txBody>
          <a:bodyPr wrap="square" rtlCol="0">
            <a:spAutoFit/>
          </a:bodyPr>
          <a:lstStyle/>
          <a:p>
            <a:r>
              <a:rPr lang="mr-IN" sz="4000" dirty="0"/>
              <a:t>…</a:t>
            </a:r>
            <a:endParaRPr lang="en-US" sz="4000" dirty="0"/>
          </a:p>
        </p:txBody>
      </p:sp>
      <p:sp>
        <p:nvSpPr>
          <p:cNvPr id="23" name="Oval 22">
            <a:extLst>
              <a:ext uri="{FF2B5EF4-FFF2-40B4-BE49-F238E27FC236}">
                <a16:creationId xmlns:a16="http://schemas.microsoft.com/office/drawing/2014/main" id="{90B2C300-9337-1840-A14E-5CC004457218}"/>
              </a:ext>
            </a:extLst>
          </p:cNvPr>
          <p:cNvSpPr/>
          <p:nvPr/>
        </p:nvSpPr>
        <p:spPr>
          <a:xfrm>
            <a:off x="6380121" y="3813662"/>
            <a:ext cx="796640" cy="565757"/>
          </a:xfrm>
          <a:prstGeom prst="ellipse">
            <a:avLst/>
          </a:prstGeom>
          <a:solidFill>
            <a:srgbClr val="555B9A"/>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n/4</a:t>
            </a:r>
            <a:endParaRPr lang="en-US" dirty="0"/>
          </a:p>
        </p:txBody>
      </p:sp>
      <p:sp>
        <p:nvSpPr>
          <p:cNvPr id="27" name="Oval 26">
            <a:extLst>
              <a:ext uri="{FF2B5EF4-FFF2-40B4-BE49-F238E27FC236}">
                <a16:creationId xmlns:a16="http://schemas.microsoft.com/office/drawing/2014/main" id="{866D6A26-0682-A941-A8FA-13DBD4B05125}"/>
              </a:ext>
            </a:extLst>
          </p:cNvPr>
          <p:cNvSpPr/>
          <p:nvPr/>
        </p:nvSpPr>
        <p:spPr>
          <a:xfrm>
            <a:off x="6311054" y="5036729"/>
            <a:ext cx="970753" cy="565757"/>
          </a:xfrm>
          <a:prstGeom prst="ellipse">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n/2</a:t>
            </a:r>
            <a:r>
              <a:rPr lang="en-US" baseline="30000"/>
              <a:t>t</a:t>
            </a:r>
            <a:endParaRPr lang="en-US" dirty="0"/>
          </a:p>
        </p:txBody>
      </p:sp>
      <p:sp>
        <p:nvSpPr>
          <p:cNvPr id="32" name="TextBox 31">
            <a:extLst>
              <a:ext uri="{FF2B5EF4-FFF2-40B4-BE49-F238E27FC236}">
                <a16:creationId xmlns:a16="http://schemas.microsoft.com/office/drawing/2014/main" id="{A427BEF4-6122-524F-84C2-12834D70D35B}"/>
              </a:ext>
            </a:extLst>
          </p:cNvPr>
          <p:cNvSpPr txBox="1"/>
          <p:nvPr/>
        </p:nvSpPr>
        <p:spPr>
          <a:xfrm>
            <a:off x="6519753" y="4244458"/>
            <a:ext cx="517375" cy="707886"/>
          </a:xfrm>
          <a:prstGeom prst="rect">
            <a:avLst/>
          </a:prstGeom>
          <a:noFill/>
        </p:spPr>
        <p:txBody>
          <a:bodyPr wrap="square" rtlCol="0">
            <a:spAutoFit/>
          </a:bodyPr>
          <a:lstStyle/>
          <a:p>
            <a:r>
              <a:rPr lang="mr-IN" sz="4000" dirty="0"/>
              <a:t>…</a:t>
            </a:r>
            <a:endParaRPr lang="en-US" sz="4000" dirty="0"/>
          </a:p>
        </p:txBody>
      </p:sp>
      <p:sp>
        <p:nvSpPr>
          <p:cNvPr id="41" name="TextBox 40">
            <a:extLst>
              <a:ext uri="{FF2B5EF4-FFF2-40B4-BE49-F238E27FC236}">
                <a16:creationId xmlns:a16="http://schemas.microsoft.com/office/drawing/2014/main" id="{D47508E8-DA32-524C-A590-084E13D0C26D}"/>
              </a:ext>
            </a:extLst>
          </p:cNvPr>
          <p:cNvSpPr txBox="1"/>
          <p:nvPr/>
        </p:nvSpPr>
        <p:spPr>
          <a:xfrm>
            <a:off x="7976134" y="2273154"/>
            <a:ext cx="319318" cy="400110"/>
          </a:xfrm>
          <a:prstGeom prst="rect">
            <a:avLst/>
          </a:prstGeom>
          <a:noFill/>
        </p:spPr>
        <p:txBody>
          <a:bodyPr wrap="none" rtlCol="0">
            <a:spAutoFit/>
          </a:bodyPr>
          <a:lstStyle/>
          <a:p>
            <a:r>
              <a:rPr lang="en-US" sz="2000" dirty="0"/>
              <a:t>n</a:t>
            </a:r>
          </a:p>
        </p:txBody>
      </p:sp>
      <p:sp>
        <p:nvSpPr>
          <p:cNvPr id="42" name="TextBox 41">
            <a:extLst>
              <a:ext uri="{FF2B5EF4-FFF2-40B4-BE49-F238E27FC236}">
                <a16:creationId xmlns:a16="http://schemas.microsoft.com/office/drawing/2014/main" id="{04E59209-652E-D444-ACCB-FC60DBEB43AE}"/>
              </a:ext>
            </a:extLst>
          </p:cNvPr>
          <p:cNvSpPr txBox="1"/>
          <p:nvPr/>
        </p:nvSpPr>
        <p:spPr>
          <a:xfrm>
            <a:off x="7434774" y="1518778"/>
            <a:ext cx="1496961" cy="646331"/>
          </a:xfrm>
          <a:prstGeom prst="rect">
            <a:avLst/>
          </a:prstGeom>
          <a:noFill/>
        </p:spPr>
        <p:txBody>
          <a:bodyPr wrap="square" rtlCol="0">
            <a:spAutoFit/>
          </a:bodyPr>
          <a:lstStyle/>
          <a:p>
            <a:r>
              <a:rPr lang="en-US" u="sng" dirty="0"/>
              <a:t>Contribution at this layer:</a:t>
            </a:r>
          </a:p>
        </p:txBody>
      </p:sp>
      <p:sp>
        <p:nvSpPr>
          <p:cNvPr id="43" name="TextBox 42">
            <a:extLst>
              <a:ext uri="{FF2B5EF4-FFF2-40B4-BE49-F238E27FC236}">
                <a16:creationId xmlns:a16="http://schemas.microsoft.com/office/drawing/2014/main" id="{6E789C5C-C72E-634B-8EE5-30AB9DE6BA88}"/>
              </a:ext>
            </a:extLst>
          </p:cNvPr>
          <p:cNvSpPr txBox="1"/>
          <p:nvPr/>
        </p:nvSpPr>
        <p:spPr>
          <a:xfrm>
            <a:off x="7861519" y="3074477"/>
            <a:ext cx="548548" cy="400110"/>
          </a:xfrm>
          <a:prstGeom prst="rect">
            <a:avLst/>
          </a:prstGeom>
          <a:noFill/>
        </p:spPr>
        <p:txBody>
          <a:bodyPr wrap="none" rtlCol="0">
            <a:spAutoFit/>
          </a:bodyPr>
          <a:lstStyle/>
          <a:p>
            <a:r>
              <a:rPr lang="en-US" sz="2000" dirty="0"/>
              <a:t>n/2</a:t>
            </a:r>
          </a:p>
        </p:txBody>
      </p:sp>
      <p:sp>
        <p:nvSpPr>
          <p:cNvPr id="44" name="TextBox 43">
            <a:extLst>
              <a:ext uri="{FF2B5EF4-FFF2-40B4-BE49-F238E27FC236}">
                <a16:creationId xmlns:a16="http://schemas.microsoft.com/office/drawing/2014/main" id="{A0B197AD-9CCE-DD4C-B65E-BCD7ED3BFD92}"/>
              </a:ext>
            </a:extLst>
          </p:cNvPr>
          <p:cNvSpPr txBox="1"/>
          <p:nvPr/>
        </p:nvSpPr>
        <p:spPr>
          <a:xfrm>
            <a:off x="7844278" y="3832922"/>
            <a:ext cx="548548" cy="400110"/>
          </a:xfrm>
          <a:prstGeom prst="rect">
            <a:avLst/>
          </a:prstGeom>
          <a:noFill/>
        </p:spPr>
        <p:txBody>
          <a:bodyPr wrap="none" rtlCol="0">
            <a:spAutoFit/>
          </a:bodyPr>
          <a:lstStyle/>
          <a:p>
            <a:r>
              <a:rPr lang="en-US" sz="2000" dirty="0"/>
              <a:t>n/4</a:t>
            </a:r>
          </a:p>
        </p:txBody>
      </p:sp>
      <p:sp>
        <p:nvSpPr>
          <p:cNvPr id="45" name="TextBox 44">
            <a:extLst>
              <a:ext uri="{FF2B5EF4-FFF2-40B4-BE49-F238E27FC236}">
                <a16:creationId xmlns:a16="http://schemas.microsoft.com/office/drawing/2014/main" id="{351E5091-BB41-CB43-B3C1-AB45635ED1D0}"/>
              </a:ext>
            </a:extLst>
          </p:cNvPr>
          <p:cNvSpPr txBox="1"/>
          <p:nvPr/>
        </p:nvSpPr>
        <p:spPr>
          <a:xfrm>
            <a:off x="7861519" y="5181873"/>
            <a:ext cx="606256" cy="400110"/>
          </a:xfrm>
          <a:prstGeom prst="rect">
            <a:avLst/>
          </a:prstGeom>
          <a:noFill/>
        </p:spPr>
        <p:txBody>
          <a:bodyPr wrap="none" rtlCol="0">
            <a:spAutoFit/>
          </a:bodyPr>
          <a:lstStyle/>
          <a:p>
            <a:r>
              <a:rPr lang="en-US" sz="2000" dirty="0"/>
              <a:t>n/2</a:t>
            </a:r>
            <a:r>
              <a:rPr lang="en-US" sz="2000" baseline="30000" dirty="0"/>
              <a:t>t</a:t>
            </a:r>
            <a:endParaRPr lang="en-US" sz="2000" dirty="0"/>
          </a:p>
        </p:txBody>
      </p:sp>
      <p:sp>
        <p:nvSpPr>
          <p:cNvPr id="46" name="TextBox 45">
            <a:extLst>
              <a:ext uri="{FF2B5EF4-FFF2-40B4-BE49-F238E27FC236}">
                <a16:creationId xmlns:a16="http://schemas.microsoft.com/office/drawing/2014/main" id="{6E7F6CFB-2E31-6143-B72F-3DEFE74784ED}"/>
              </a:ext>
            </a:extLst>
          </p:cNvPr>
          <p:cNvSpPr txBox="1"/>
          <p:nvPr/>
        </p:nvSpPr>
        <p:spPr>
          <a:xfrm>
            <a:off x="7976134" y="6051218"/>
            <a:ext cx="802055" cy="400110"/>
          </a:xfrm>
          <a:prstGeom prst="rect">
            <a:avLst/>
          </a:prstGeom>
          <a:noFill/>
        </p:spPr>
        <p:txBody>
          <a:bodyPr wrap="square" rtlCol="0">
            <a:spAutoFit/>
          </a:bodyPr>
          <a:lstStyle/>
          <a:p>
            <a:r>
              <a:rPr lang="en-US" sz="2000" dirty="0"/>
              <a:t>1</a:t>
            </a:r>
          </a:p>
        </p:txBody>
      </p:sp>
    </p:spTree>
    <p:extLst>
      <p:ext uri="{BB962C8B-B14F-4D97-AF65-F5344CB8AC3E}">
        <p14:creationId xmlns:p14="http://schemas.microsoft.com/office/powerpoint/2010/main" val="2182402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2" grpId="0" animBg="1"/>
      <p:bldP spid="21" grpId="0"/>
      <p:bldP spid="22" grpId="0"/>
      <p:bldP spid="23" grpId="0" animBg="1"/>
      <p:bldP spid="27" grpId="0" animBg="1"/>
      <p:bldP spid="32" grpId="0"/>
      <p:bldP spid="41" grpId="0"/>
      <p:bldP spid="42" grpId="0"/>
      <p:bldP spid="43" grpId="0"/>
      <p:bldP spid="44" grpId="0"/>
      <p:bldP spid="45" grpId="0"/>
      <p:bldP spid="4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839953"/>
          </a:xfrm>
        </p:spPr>
        <p:txBody>
          <a:bodyPr/>
          <a:lstStyle/>
          <a:p>
            <a:r>
              <a:rPr lang="zh-CN" altLang="en-US" sz="2800" dirty="0"/>
              <a:t>分治递归树</a:t>
            </a:r>
            <a:endParaRPr lang="en-US" sz="2800" dirty="0"/>
          </a:p>
        </p:txBody>
      </p:sp>
      <p:sp>
        <p:nvSpPr>
          <p:cNvPr id="3" name="Content Placeholder 2"/>
          <p:cNvSpPr>
            <a:spLocks noGrp="1"/>
          </p:cNvSpPr>
          <p:nvPr>
            <p:ph idx="1"/>
          </p:nvPr>
        </p:nvSpPr>
        <p:spPr>
          <a:xfrm>
            <a:off x="628649" y="1518496"/>
            <a:ext cx="7886700" cy="1146175"/>
          </a:xfrm>
        </p:spPr>
        <p:txBody>
          <a:bodyPr/>
          <a:lstStyle/>
          <a:p>
            <a:r>
              <a:rPr lang="en-US" sz="2400" dirty="0" err="1"/>
              <a:t>将一个大的问题拆成小的问题</a:t>
            </a:r>
            <a:r>
              <a:rPr lang="zh-CN" altLang="en-US" sz="2400" dirty="0"/>
              <a:t>，递归拆分，计算时先完成最下层问题，再向上递归处理大的问题。</a:t>
            </a:r>
            <a:endParaRPr lang="en-US" sz="2400" dirty="0"/>
          </a:p>
        </p:txBody>
      </p:sp>
      <p:grpSp>
        <p:nvGrpSpPr>
          <p:cNvPr id="18" name="Group 17"/>
          <p:cNvGrpSpPr/>
          <p:nvPr/>
        </p:nvGrpSpPr>
        <p:grpSpPr>
          <a:xfrm>
            <a:off x="406400" y="2771257"/>
            <a:ext cx="8359909" cy="3712671"/>
            <a:chOff x="374070" y="2649874"/>
            <a:chExt cx="8392239" cy="3834056"/>
          </a:xfrm>
        </p:grpSpPr>
        <p:sp>
          <p:nvSpPr>
            <p:cNvPr id="4" name="Oval 3"/>
            <p:cNvSpPr/>
            <p:nvPr/>
          </p:nvSpPr>
          <p:spPr>
            <a:xfrm>
              <a:off x="2808695" y="2649874"/>
              <a:ext cx="3494168" cy="11311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n w="0"/>
                  <a:solidFill>
                    <a:schemeClr val="bg1"/>
                  </a:solidFill>
                  <a:effectLst>
                    <a:outerShdw blurRad="38100" dist="19050" dir="2700000" algn="tl" rotWithShape="0">
                      <a:schemeClr val="dk1">
                        <a:alpha val="40000"/>
                      </a:schemeClr>
                    </a:outerShdw>
                  </a:effectLst>
                </a:rPr>
                <a:t>Big problem</a:t>
              </a:r>
            </a:p>
          </p:txBody>
        </p:sp>
        <p:sp>
          <p:nvSpPr>
            <p:cNvPr id="5" name="Oval 4"/>
            <p:cNvSpPr/>
            <p:nvPr/>
          </p:nvSpPr>
          <p:spPr>
            <a:xfrm>
              <a:off x="5901240" y="4206632"/>
              <a:ext cx="2375742" cy="909231"/>
            </a:xfrm>
            <a:prstGeom prst="ellipse">
              <a:avLst/>
            </a:prstGeom>
            <a:solidFill>
              <a:srgbClr val="2E759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n w="0"/>
                  <a:solidFill>
                    <a:schemeClr val="bg1"/>
                  </a:solidFill>
                  <a:effectLst>
                    <a:outerShdw blurRad="38100" dist="19050" dir="2700000" algn="tl" rotWithShape="0">
                      <a:schemeClr val="dk1">
                        <a:alpha val="40000"/>
                      </a:schemeClr>
                    </a:outerShdw>
                  </a:effectLst>
                </a:rPr>
                <a:t>Smaller problem</a:t>
              </a:r>
            </a:p>
          </p:txBody>
        </p:sp>
        <p:sp>
          <p:nvSpPr>
            <p:cNvPr id="6" name="Oval 5"/>
            <p:cNvSpPr/>
            <p:nvPr/>
          </p:nvSpPr>
          <p:spPr>
            <a:xfrm>
              <a:off x="891616" y="4221638"/>
              <a:ext cx="2375742" cy="909231"/>
            </a:xfrm>
            <a:prstGeom prst="ellipse">
              <a:avLst/>
            </a:prstGeom>
            <a:solidFill>
              <a:srgbClr val="2E759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n w="0"/>
                  <a:solidFill>
                    <a:schemeClr val="bg1"/>
                  </a:solidFill>
                  <a:effectLst>
                    <a:outerShdw blurRad="38100" dist="19050" dir="2700000" algn="tl" rotWithShape="0">
                      <a:schemeClr val="dk1">
                        <a:alpha val="40000"/>
                      </a:schemeClr>
                    </a:outerShdw>
                  </a:effectLst>
                </a:rPr>
                <a:t>Smaller problem</a:t>
              </a:r>
            </a:p>
          </p:txBody>
        </p:sp>
        <p:sp>
          <p:nvSpPr>
            <p:cNvPr id="7" name="Oval 6"/>
            <p:cNvSpPr/>
            <p:nvPr/>
          </p:nvSpPr>
          <p:spPr>
            <a:xfrm>
              <a:off x="374070" y="5832763"/>
              <a:ext cx="1801093" cy="651167"/>
            </a:xfrm>
            <a:prstGeom prst="ellipse">
              <a:avLst/>
            </a:prstGeom>
            <a:solidFill>
              <a:srgbClr val="555B9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n w="0"/>
                  <a:solidFill>
                    <a:schemeClr val="bg1"/>
                  </a:solidFill>
                  <a:effectLst>
                    <a:outerShdw blurRad="38100" dist="19050" dir="2700000" algn="tl" rotWithShape="0">
                      <a:schemeClr val="dk1">
                        <a:alpha val="40000"/>
                      </a:schemeClr>
                    </a:outerShdw>
                  </a:effectLst>
                </a:rPr>
                <a:t>Yet smaller problem</a:t>
              </a:r>
            </a:p>
          </p:txBody>
        </p:sp>
        <p:sp>
          <p:nvSpPr>
            <p:cNvPr id="8" name="Oval 7"/>
            <p:cNvSpPr/>
            <p:nvPr/>
          </p:nvSpPr>
          <p:spPr>
            <a:xfrm>
              <a:off x="2272144" y="5832763"/>
              <a:ext cx="1801093" cy="651167"/>
            </a:xfrm>
            <a:prstGeom prst="ellipse">
              <a:avLst/>
            </a:prstGeom>
            <a:solidFill>
              <a:srgbClr val="555B9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n w="0"/>
                  <a:solidFill>
                    <a:schemeClr val="bg1"/>
                  </a:solidFill>
                  <a:effectLst>
                    <a:outerShdw blurRad="38100" dist="19050" dir="2700000" algn="tl" rotWithShape="0">
                      <a:schemeClr val="dk1">
                        <a:alpha val="40000"/>
                      </a:schemeClr>
                    </a:outerShdw>
                  </a:effectLst>
                </a:rPr>
                <a:t>Yet smaller problem</a:t>
              </a:r>
            </a:p>
          </p:txBody>
        </p:sp>
        <p:sp>
          <p:nvSpPr>
            <p:cNvPr id="9" name="Oval 8"/>
            <p:cNvSpPr/>
            <p:nvPr/>
          </p:nvSpPr>
          <p:spPr>
            <a:xfrm>
              <a:off x="5056908" y="5832763"/>
              <a:ext cx="1801093" cy="651167"/>
            </a:xfrm>
            <a:prstGeom prst="ellipse">
              <a:avLst/>
            </a:prstGeom>
            <a:solidFill>
              <a:srgbClr val="555B9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n w="0"/>
                  <a:solidFill>
                    <a:schemeClr val="bg1"/>
                  </a:solidFill>
                  <a:effectLst>
                    <a:outerShdw blurRad="38100" dist="19050" dir="2700000" algn="tl" rotWithShape="0">
                      <a:schemeClr val="dk1">
                        <a:alpha val="40000"/>
                      </a:schemeClr>
                    </a:outerShdw>
                  </a:effectLst>
                </a:rPr>
                <a:t>Yet smaller problem</a:t>
              </a:r>
            </a:p>
          </p:txBody>
        </p:sp>
        <p:sp>
          <p:nvSpPr>
            <p:cNvPr id="10" name="Oval 9"/>
            <p:cNvSpPr/>
            <p:nvPr/>
          </p:nvSpPr>
          <p:spPr>
            <a:xfrm>
              <a:off x="6965216" y="5832763"/>
              <a:ext cx="1801093" cy="651167"/>
            </a:xfrm>
            <a:prstGeom prst="ellipse">
              <a:avLst/>
            </a:prstGeom>
            <a:solidFill>
              <a:srgbClr val="555B9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n w="0"/>
                  <a:solidFill>
                    <a:schemeClr val="bg1"/>
                  </a:solidFill>
                  <a:effectLst>
                    <a:outerShdw blurRad="38100" dist="19050" dir="2700000" algn="tl" rotWithShape="0">
                      <a:schemeClr val="dk1">
                        <a:alpha val="40000"/>
                      </a:schemeClr>
                    </a:outerShdw>
                  </a:effectLst>
                </a:rPr>
                <a:t>Yet smaller problem</a:t>
              </a:r>
            </a:p>
          </p:txBody>
        </p:sp>
        <p:sp>
          <p:nvSpPr>
            <p:cNvPr id="11" name="TextBox 10"/>
            <p:cNvSpPr txBox="1"/>
            <p:nvPr/>
          </p:nvSpPr>
          <p:spPr>
            <a:xfrm>
              <a:off x="2728187" y="5181597"/>
              <a:ext cx="1001439" cy="381407"/>
            </a:xfrm>
            <a:prstGeom prst="rect">
              <a:avLst/>
            </a:prstGeom>
            <a:noFill/>
          </p:spPr>
          <p:txBody>
            <a:bodyPr wrap="none" rtlCol="0">
              <a:spAutoFit/>
            </a:bodyPr>
            <a:lstStyle/>
            <a:p>
              <a:r>
                <a:rPr lang="en-US" dirty="0" err="1">
                  <a:solidFill>
                    <a:srgbClr val="DE6769"/>
                  </a:solidFill>
                </a:rPr>
                <a:t>Recurse</a:t>
              </a:r>
              <a:r>
                <a:rPr lang="en-US" dirty="0">
                  <a:solidFill>
                    <a:srgbClr val="DE6769"/>
                  </a:solidFill>
                </a:rPr>
                <a:t>!</a:t>
              </a:r>
            </a:p>
          </p:txBody>
        </p:sp>
        <p:cxnSp>
          <p:nvCxnSpPr>
            <p:cNvPr id="12" name="Straight Connector 11"/>
            <p:cNvCxnSpPr>
              <a:stCxn id="4" idx="4"/>
              <a:endCxn id="5" idx="0"/>
            </p:cNvCxnSpPr>
            <p:nvPr/>
          </p:nvCxnSpPr>
          <p:spPr>
            <a:xfrm>
              <a:off x="4555779" y="3780974"/>
              <a:ext cx="2533331" cy="42565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a:stCxn id="4" idx="4"/>
              <a:endCxn id="6" idx="0"/>
            </p:cNvCxnSpPr>
            <p:nvPr/>
          </p:nvCxnSpPr>
          <p:spPr>
            <a:xfrm flipH="1">
              <a:off x="2079487" y="3780974"/>
              <a:ext cx="2476293" cy="4406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a:stCxn id="6" idx="4"/>
              <a:endCxn id="7" idx="0"/>
            </p:cNvCxnSpPr>
            <p:nvPr/>
          </p:nvCxnSpPr>
          <p:spPr>
            <a:xfrm flipH="1">
              <a:off x="1274617" y="5130869"/>
              <a:ext cx="804870" cy="70189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a:stCxn id="5" idx="4"/>
              <a:endCxn id="9" idx="0"/>
            </p:cNvCxnSpPr>
            <p:nvPr/>
          </p:nvCxnSpPr>
          <p:spPr>
            <a:xfrm flipH="1">
              <a:off x="5957455" y="5115863"/>
              <a:ext cx="1131656" cy="71690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a:stCxn id="5" idx="4"/>
              <a:endCxn id="10" idx="0"/>
            </p:cNvCxnSpPr>
            <p:nvPr/>
          </p:nvCxnSpPr>
          <p:spPr>
            <a:xfrm>
              <a:off x="7089111" y="5115863"/>
              <a:ext cx="776652" cy="71690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a:stCxn id="6" idx="4"/>
              <a:endCxn id="8" idx="0"/>
            </p:cNvCxnSpPr>
            <p:nvPr/>
          </p:nvCxnSpPr>
          <p:spPr>
            <a:xfrm>
              <a:off x="2079487" y="5130869"/>
              <a:ext cx="1093204" cy="70189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45" name="TextBox 144"/>
          <p:cNvSpPr txBox="1"/>
          <p:nvPr/>
        </p:nvSpPr>
        <p:spPr>
          <a:xfrm>
            <a:off x="469220" y="2903403"/>
            <a:ext cx="1668513" cy="830997"/>
          </a:xfrm>
          <a:prstGeom prst="rect">
            <a:avLst/>
          </a:prstGeom>
          <a:noFill/>
        </p:spPr>
        <p:txBody>
          <a:bodyPr wrap="square" rtlCol="0">
            <a:spAutoFit/>
          </a:bodyPr>
          <a:lstStyle/>
          <a:p>
            <a:r>
              <a:rPr lang="en-US" sz="2400" dirty="0">
                <a:solidFill>
                  <a:schemeClr val="accent4"/>
                </a:solidFill>
              </a:rPr>
              <a:t>Divide and Conquer:</a:t>
            </a:r>
          </a:p>
        </p:txBody>
      </p:sp>
      <p:sp>
        <p:nvSpPr>
          <p:cNvPr id="146" name="TextBox 145"/>
          <p:cNvSpPr txBox="1"/>
          <p:nvPr/>
        </p:nvSpPr>
        <p:spPr>
          <a:xfrm>
            <a:off x="7602387" y="5222826"/>
            <a:ext cx="997581" cy="369332"/>
          </a:xfrm>
          <a:prstGeom prst="rect">
            <a:avLst/>
          </a:prstGeom>
          <a:noFill/>
        </p:spPr>
        <p:txBody>
          <a:bodyPr wrap="none" rtlCol="0">
            <a:spAutoFit/>
          </a:bodyPr>
          <a:lstStyle/>
          <a:p>
            <a:r>
              <a:rPr lang="en-US" dirty="0" err="1">
                <a:solidFill>
                  <a:srgbClr val="DE6769"/>
                </a:solidFill>
              </a:rPr>
              <a:t>Recurse</a:t>
            </a:r>
            <a:r>
              <a:rPr lang="en-US" dirty="0">
                <a:solidFill>
                  <a:srgbClr val="DE6769"/>
                </a:solidFill>
              </a:rPr>
              <a:t>!</a:t>
            </a:r>
          </a:p>
        </p:txBody>
      </p:sp>
    </p:spTree>
    <p:extLst>
      <p:ext uri="{BB962C8B-B14F-4D97-AF65-F5344CB8AC3E}">
        <p14:creationId xmlns:p14="http://schemas.microsoft.com/office/powerpoint/2010/main" val="696067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45" grpId="0"/>
      <p:bldP spid="146"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1452DD-DA36-3F40-A37E-88E1BE74C6DA}"/>
              </a:ext>
            </a:extLst>
          </p:cNvPr>
          <p:cNvSpPr>
            <a:spLocks noGrp="1"/>
          </p:cNvSpPr>
          <p:nvPr>
            <p:ph type="title"/>
          </p:nvPr>
        </p:nvSpPr>
        <p:spPr>
          <a:xfrm>
            <a:off x="430750" y="-69467"/>
            <a:ext cx="8614204" cy="1325563"/>
          </a:xfrm>
        </p:spPr>
        <p:txBody>
          <a:bodyPr/>
          <a:lstStyle/>
          <a:p>
            <a:r>
              <a:rPr lang="en-US" dirty="0"/>
              <a:t>Solutions to pre-lecture exercise (2)</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D426FE7-9B15-3E4F-9119-3738F5EFDE29}"/>
                  </a:ext>
                </a:extLst>
              </p:cNvPr>
              <p:cNvSpPr>
                <a:spLocks noGrp="1"/>
              </p:cNvSpPr>
              <p:nvPr>
                <p:ph idx="1"/>
              </p:nvPr>
            </p:nvSpPr>
            <p:spPr>
              <a:xfrm>
                <a:off x="604567" y="1127962"/>
                <a:ext cx="5664413" cy="4351338"/>
              </a:xfrm>
            </p:spPr>
            <p:txBody>
              <a:bodyPr/>
              <a:lstStyle/>
              <a:p>
                <a14:m>
                  <m:oMath xmlns:m="http://schemas.openxmlformats.org/officeDocument/2006/math">
                    <m:sSub>
                      <m:sSubPr>
                        <m:ctrlPr>
                          <a:rPr lang="en-US" b="0" i="1" smtClean="0">
                            <a:solidFill>
                              <a:schemeClr val="accent4"/>
                            </a:solidFill>
                            <a:latin typeface="Cambria Math" panose="02040503050406030204" pitchFamily="18" charset="0"/>
                          </a:rPr>
                        </m:ctrlPr>
                      </m:sSubPr>
                      <m:e>
                        <m:r>
                          <a:rPr lang="en-US" i="1" smtClean="0">
                            <a:solidFill>
                              <a:schemeClr val="accent4"/>
                            </a:solidFill>
                            <a:latin typeface="Cambria Math" charset="0"/>
                          </a:rPr>
                          <m:t>𝑇</m:t>
                        </m:r>
                      </m:e>
                      <m:sub>
                        <m:r>
                          <a:rPr lang="en-US" b="0" i="1" smtClean="0">
                            <a:solidFill>
                              <a:schemeClr val="accent4"/>
                            </a:solidFill>
                            <a:latin typeface="Cambria Math" panose="02040503050406030204" pitchFamily="18" charset="0"/>
                          </a:rPr>
                          <m:t>2</m:t>
                        </m:r>
                      </m:sub>
                    </m:sSub>
                    <m:d>
                      <m:dPr>
                        <m:ctrlPr>
                          <a:rPr lang="en-US" i="1">
                            <a:solidFill>
                              <a:schemeClr val="accent4"/>
                            </a:solidFill>
                            <a:latin typeface="Cambria Math" panose="02040503050406030204" pitchFamily="18" charset="0"/>
                          </a:rPr>
                        </m:ctrlPr>
                      </m:dPr>
                      <m:e>
                        <m:r>
                          <a:rPr lang="en-US" i="1">
                            <a:solidFill>
                              <a:schemeClr val="accent4"/>
                            </a:solidFill>
                            <a:latin typeface="Cambria Math" charset="0"/>
                          </a:rPr>
                          <m:t>𝑛</m:t>
                        </m:r>
                      </m:e>
                    </m:d>
                    <m:r>
                      <a:rPr lang="en-US" i="1">
                        <a:solidFill>
                          <a:schemeClr val="accent4"/>
                        </a:solidFill>
                        <a:latin typeface="Cambria Math" charset="0"/>
                      </a:rPr>
                      <m:t>=</m:t>
                    </m:r>
                    <m:sSub>
                      <m:sSubPr>
                        <m:ctrlPr>
                          <a:rPr lang="en-US" b="0" i="1" smtClean="0">
                            <a:solidFill>
                              <a:schemeClr val="accent4"/>
                            </a:solidFill>
                            <a:latin typeface="Cambria Math" panose="02040503050406030204" pitchFamily="18" charset="0"/>
                          </a:rPr>
                        </m:ctrlPr>
                      </m:sSubPr>
                      <m:e>
                        <m:r>
                          <a:rPr lang="en-US" b="0" i="1" smtClean="0">
                            <a:solidFill>
                              <a:schemeClr val="accent4"/>
                            </a:solidFill>
                            <a:latin typeface="Cambria Math" panose="02040503050406030204" pitchFamily="18" charset="0"/>
                          </a:rPr>
                          <m:t>4</m:t>
                        </m:r>
                        <m:r>
                          <a:rPr lang="en-US" i="1">
                            <a:solidFill>
                              <a:schemeClr val="accent4"/>
                            </a:solidFill>
                            <a:latin typeface="Cambria Math" charset="0"/>
                          </a:rPr>
                          <m:t>𝑇</m:t>
                        </m:r>
                      </m:e>
                      <m:sub>
                        <m:r>
                          <a:rPr lang="en-US" b="0" i="1" smtClean="0">
                            <a:solidFill>
                              <a:schemeClr val="accent4"/>
                            </a:solidFill>
                            <a:latin typeface="Cambria Math" panose="02040503050406030204" pitchFamily="18" charset="0"/>
                          </a:rPr>
                          <m:t>2</m:t>
                        </m:r>
                      </m:sub>
                    </m:sSub>
                    <m:d>
                      <m:dPr>
                        <m:ctrlPr>
                          <a:rPr lang="en-US" i="1">
                            <a:solidFill>
                              <a:schemeClr val="accent4"/>
                            </a:solidFill>
                            <a:latin typeface="Cambria Math" panose="02040503050406030204" pitchFamily="18" charset="0"/>
                          </a:rPr>
                        </m:ctrlPr>
                      </m:dPr>
                      <m:e>
                        <m:f>
                          <m:fPr>
                            <m:ctrlPr>
                              <a:rPr lang="en-US" i="1">
                                <a:solidFill>
                                  <a:schemeClr val="accent4"/>
                                </a:solidFill>
                                <a:latin typeface="Cambria Math" panose="02040503050406030204" pitchFamily="18" charset="0"/>
                              </a:rPr>
                            </m:ctrlPr>
                          </m:fPr>
                          <m:num>
                            <m:r>
                              <a:rPr lang="en-US" i="1">
                                <a:solidFill>
                                  <a:schemeClr val="accent4"/>
                                </a:solidFill>
                                <a:latin typeface="Cambria Math" charset="0"/>
                              </a:rPr>
                              <m:t>𝑛</m:t>
                            </m:r>
                          </m:num>
                          <m:den>
                            <m:r>
                              <a:rPr lang="en-US" i="1">
                                <a:solidFill>
                                  <a:schemeClr val="accent4"/>
                                </a:solidFill>
                                <a:latin typeface="Cambria Math" charset="0"/>
                              </a:rPr>
                              <m:t>2</m:t>
                            </m:r>
                          </m:den>
                        </m:f>
                      </m:e>
                    </m:d>
                    <m:r>
                      <a:rPr lang="en-US" i="1">
                        <a:solidFill>
                          <a:schemeClr val="accent4"/>
                        </a:solidFill>
                        <a:latin typeface="Cambria Math" charset="0"/>
                      </a:rPr>
                      <m:t>+</m:t>
                    </m:r>
                    <m:r>
                      <a:rPr lang="en-US" i="1">
                        <a:solidFill>
                          <a:schemeClr val="accent4"/>
                        </a:solidFill>
                        <a:latin typeface="Cambria Math" charset="0"/>
                      </a:rPr>
                      <m:t>𝑛</m:t>
                    </m:r>
                    <m:r>
                      <a:rPr lang="en-US" b="0" i="1" smtClean="0">
                        <a:solidFill>
                          <a:schemeClr val="accent4"/>
                        </a:solidFill>
                        <a:latin typeface="Cambria Math" panose="02040503050406030204" pitchFamily="18" charset="0"/>
                      </a:rPr>
                      <m:t>,</m:t>
                    </m:r>
                  </m:oMath>
                </a14:m>
                <a:r>
                  <a:rPr lang="en-US" dirty="0"/>
                  <a:t>      </a:t>
                </a:r>
                <a14:m>
                  <m:oMath xmlns:m="http://schemas.openxmlformats.org/officeDocument/2006/math">
                    <m:sSub>
                      <m:sSubPr>
                        <m:ctrlPr>
                          <a:rPr lang="en-US" b="0" i="1" smtClean="0">
                            <a:solidFill>
                              <a:schemeClr val="accent4"/>
                            </a:solidFill>
                            <a:latin typeface="Cambria Math" panose="02040503050406030204" pitchFamily="18" charset="0"/>
                          </a:rPr>
                        </m:ctrlPr>
                      </m:sSubPr>
                      <m:e>
                        <m:r>
                          <a:rPr lang="en-US" i="1">
                            <a:solidFill>
                              <a:schemeClr val="accent4"/>
                            </a:solidFill>
                            <a:latin typeface="Cambria Math" charset="0"/>
                          </a:rPr>
                          <m:t>𝑇</m:t>
                        </m:r>
                      </m:e>
                      <m:sub>
                        <m:r>
                          <a:rPr lang="en-US" b="0" i="1" smtClean="0">
                            <a:solidFill>
                              <a:schemeClr val="accent4"/>
                            </a:solidFill>
                            <a:latin typeface="Cambria Math" panose="02040503050406030204" pitchFamily="18" charset="0"/>
                          </a:rPr>
                          <m:t>2</m:t>
                        </m:r>
                      </m:sub>
                    </m:sSub>
                    <m:d>
                      <m:dPr>
                        <m:ctrlPr>
                          <a:rPr lang="en-US" i="1">
                            <a:solidFill>
                              <a:schemeClr val="accent4"/>
                            </a:solidFill>
                            <a:latin typeface="Cambria Math" panose="02040503050406030204" pitchFamily="18" charset="0"/>
                          </a:rPr>
                        </m:ctrlPr>
                      </m:dPr>
                      <m:e>
                        <m:r>
                          <a:rPr lang="en-US" b="0" i="1" smtClean="0">
                            <a:solidFill>
                              <a:schemeClr val="accent4"/>
                            </a:solidFill>
                            <a:latin typeface="Cambria Math" panose="02040503050406030204" pitchFamily="18" charset="0"/>
                          </a:rPr>
                          <m:t>1</m:t>
                        </m:r>
                      </m:e>
                    </m:d>
                    <m:r>
                      <a:rPr lang="en-US" i="1">
                        <a:solidFill>
                          <a:schemeClr val="accent4"/>
                        </a:solidFill>
                        <a:latin typeface="Cambria Math" charset="0"/>
                      </a:rPr>
                      <m:t>=</m:t>
                    </m:r>
                    <m:r>
                      <a:rPr lang="en-US" b="0" i="1" smtClean="0">
                        <a:solidFill>
                          <a:schemeClr val="accent4"/>
                        </a:solidFill>
                        <a:latin typeface="Cambria Math" panose="02040503050406030204" pitchFamily="18" charset="0"/>
                      </a:rPr>
                      <m:t>1.</m:t>
                    </m:r>
                  </m:oMath>
                </a14:m>
                <a:endParaRPr lang="en-US" dirty="0"/>
              </a:p>
              <a:p>
                <a:r>
                  <a:rPr lang="en-US" dirty="0"/>
                  <a:t>Adding up over all layers:</a:t>
                </a:r>
              </a:p>
              <a:p>
                <a:endParaRPr lang="en-US" sz="700" dirty="0"/>
              </a:p>
              <a:p>
                <a:pPr marL="0" indent="0">
                  <a:buNone/>
                </a:pPr>
                <a14:m>
                  <m:oMathPara xmlns:m="http://schemas.openxmlformats.org/officeDocument/2006/math">
                    <m:oMathParaPr>
                      <m:jc m:val="left"/>
                    </m:oMathParaPr>
                    <m:oMath xmlns:m="http://schemas.openxmlformats.org/officeDocument/2006/math">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=0</m:t>
                          </m:r>
                        </m:sub>
                        <m:sup>
                          <m:r>
                            <m:rPr>
                              <m:sty m:val="p"/>
                            </m:rPr>
                            <a:rPr lang="en-US" b="0" i="0" smtClean="0">
                              <a:latin typeface="Cambria Math" panose="02040503050406030204" pitchFamily="18" charset="0"/>
                            </a:rPr>
                            <m:t>log</m:t>
                          </m:r>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m:t>
                          </m:r>
                        </m:sup>
                        <m:e>
                          <m:sSup>
                            <m:sSupPr>
                              <m:ctrlPr>
                                <a:rPr lang="en-US" b="0" i="1" smtClean="0">
                                  <a:latin typeface="Cambria Math" panose="02040503050406030204" pitchFamily="18" charset="0"/>
                                </a:rPr>
                              </m:ctrlPr>
                            </m:sSupPr>
                            <m:e>
                              <m:r>
                                <a:rPr lang="en-US" b="0" i="1" smtClean="0">
                                  <a:latin typeface="Cambria Math" panose="02040503050406030204" pitchFamily="18" charset="0"/>
                                </a:rPr>
                                <m:t>4</m:t>
                              </m:r>
                            </m:e>
                            <m:sup>
                              <m:r>
                                <a:rPr lang="en-US" b="0" i="1" smtClean="0">
                                  <a:latin typeface="Cambria Math" panose="02040503050406030204" pitchFamily="18" charset="0"/>
                                </a:rPr>
                                <m:t>𝑖</m:t>
                              </m:r>
                            </m:sup>
                          </m:sSup>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𝑛</m:t>
                              </m:r>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2</m:t>
                                  </m:r>
                                </m:e>
                                <m:sup>
                                  <m:r>
                                    <a:rPr lang="en-US" b="0" i="1" smtClean="0">
                                      <a:latin typeface="Cambria Math" panose="02040503050406030204" pitchFamily="18" charset="0"/>
                                    </a:rPr>
                                    <m:t>𝑖</m:t>
                                  </m:r>
                                </m:sup>
                              </m:sSup>
                            </m:den>
                          </m:f>
                          <m:r>
                            <a:rPr lang="en-US" b="0" i="1" smtClean="0">
                              <a:latin typeface="Cambria Math" panose="02040503050406030204" pitchFamily="18" charset="0"/>
                            </a:rPr>
                            <m:t>=</m:t>
                          </m:r>
                          <m:r>
                            <a:rPr lang="en-US" b="0" i="1" smtClean="0">
                              <a:latin typeface="Cambria Math" panose="02040503050406030204" pitchFamily="18" charset="0"/>
                            </a:rPr>
                            <m:t>𝑛</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=0</m:t>
                              </m:r>
                            </m:sub>
                            <m:sup>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d>
                                    <m:dPr>
                                      <m:ctrlPr>
                                        <a:rPr lang="en-US" b="0" i="1" smtClean="0">
                                          <a:latin typeface="Cambria Math" panose="02040503050406030204" pitchFamily="18" charset="0"/>
                                        </a:rPr>
                                      </m:ctrlPr>
                                    </m:dPr>
                                    <m:e>
                                      <m:r>
                                        <a:rPr lang="en-US" b="0" i="1" smtClean="0">
                                          <a:latin typeface="Cambria Math" panose="02040503050406030204" pitchFamily="18" charset="0"/>
                                        </a:rPr>
                                        <m:t>𝑛</m:t>
                                      </m:r>
                                    </m:e>
                                  </m:d>
                                </m:e>
                              </m:func>
                            </m:sup>
                            <m:e>
                              <m:sSup>
                                <m:sSupPr>
                                  <m:ctrlPr>
                                    <a:rPr lang="en-US" b="0" i="1" smtClean="0">
                                      <a:latin typeface="Cambria Math" panose="02040503050406030204" pitchFamily="18" charset="0"/>
                                    </a:rPr>
                                  </m:ctrlPr>
                                </m:sSupPr>
                                <m:e>
                                  <m:r>
                                    <a:rPr lang="en-US" b="0" i="1" smtClean="0">
                                      <a:latin typeface="Cambria Math" panose="02040503050406030204" pitchFamily="18" charset="0"/>
                                    </a:rPr>
                                    <m:t>2</m:t>
                                  </m:r>
                                </m:e>
                                <m:sup>
                                  <m:r>
                                    <a:rPr lang="en-US" b="0" i="1" smtClean="0">
                                      <a:latin typeface="Cambria Math" panose="02040503050406030204" pitchFamily="18" charset="0"/>
                                    </a:rPr>
                                    <m:t>𝑖</m:t>
                                  </m:r>
                                </m:sup>
                              </m:sSup>
                            </m:e>
                          </m:nary>
                        </m:e>
                      </m:nary>
                    </m:oMath>
                  </m:oMathPara>
                </a14:m>
                <a:endParaRPr lang="en-US" dirty="0"/>
              </a:p>
              <a:p>
                <a:pPr marL="0" indent="0">
                  <a:buNone/>
                </a:pPr>
                <a:r>
                  <a:rPr lang="en-US" dirty="0"/>
                  <a:t>                       </a:t>
                </a:r>
                <a14:m>
                  <m:oMath xmlns:m="http://schemas.openxmlformats.org/officeDocument/2006/math">
                    <m:r>
                      <a:rPr lang="en-US" i="1">
                        <a:latin typeface="Cambria Math" panose="02040503050406030204" pitchFamily="18" charset="0"/>
                      </a:rPr>
                      <m:t>=</m:t>
                    </m:r>
                    <m:r>
                      <a:rPr lang="en-US" i="1">
                        <a:latin typeface="Cambria Math" panose="02040503050406030204" pitchFamily="18" charset="0"/>
                      </a:rPr>
                      <m:t>𝑛</m:t>
                    </m:r>
                    <m:r>
                      <a:rPr lang="en-US" b="0" i="1" smtClean="0">
                        <a:latin typeface="Cambria Math" panose="02040503050406030204" pitchFamily="18" charset="0"/>
                      </a:rPr>
                      <m:t>(2</m:t>
                    </m:r>
                    <m:r>
                      <a:rPr lang="en-US" b="0" i="1" smtClean="0">
                        <a:latin typeface="Cambria Math" panose="02040503050406030204" pitchFamily="18" charset="0"/>
                      </a:rPr>
                      <m:t>𝑛</m:t>
                    </m:r>
                    <m:r>
                      <a:rPr lang="en-US" b="0" i="1" smtClean="0">
                        <a:latin typeface="Cambria Math" panose="02040503050406030204" pitchFamily="18" charset="0"/>
                      </a:rPr>
                      <m:t>−1)</m:t>
                    </m:r>
                  </m:oMath>
                </a14:m>
                <a:endParaRPr lang="en-US" dirty="0"/>
              </a:p>
              <a:p>
                <a:r>
                  <a:rPr lang="en-US" dirty="0">
                    <a:solidFill>
                      <a:srgbClr val="DE6769"/>
                    </a:solidFill>
                  </a:rPr>
                  <a:t>So</a:t>
                </a:r>
                <a:r>
                  <a:rPr lang="en-US" i="1" dirty="0">
                    <a:solidFill>
                      <a:srgbClr val="DE6769"/>
                    </a:solidFill>
                    <a:latin typeface="Cambria Math" panose="02040503050406030204" pitchFamily="18" charset="0"/>
                  </a:rPr>
                  <a:t> </a:t>
                </a:r>
                <a14:m>
                  <m:oMath xmlns:m="http://schemas.openxmlformats.org/officeDocument/2006/math">
                    <m:sSub>
                      <m:sSubPr>
                        <m:ctrlPr>
                          <a:rPr lang="en-US" i="1" smtClean="0">
                            <a:solidFill>
                              <a:srgbClr val="DE6769"/>
                            </a:solidFill>
                            <a:latin typeface="Cambria Math" panose="02040503050406030204" pitchFamily="18" charset="0"/>
                          </a:rPr>
                        </m:ctrlPr>
                      </m:sSubPr>
                      <m:e>
                        <m:r>
                          <a:rPr lang="en-US" i="1">
                            <a:solidFill>
                              <a:srgbClr val="DE6769"/>
                            </a:solidFill>
                            <a:latin typeface="Cambria Math" charset="0"/>
                          </a:rPr>
                          <m:t>𝑇</m:t>
                        </m:r>
                      </m:e>
                      <m:sub>
                        <m:r>
                          <a:rPr lang="en-US" b="0" i="1" smtClean="0">
                            <a:solidFill>
                              <a:srgbClr val="DE6769"/>
                            </a:solidFill>
                            <a:latin typeface="Cambria Math" panose="02040503050406030204" pitchFamily="18" charset="0"/>
                          </a:rPr>
                          <m:t>2</m:t>
                        </m:r>
                      </m:sub>
                    </m:sSub>
                    <m:d>
                      <m:dPr>
                        <m:ctrlPr>
                          <a:rPr lang="en-US" i="1">
                            <a:solidFill>
                              <a:srgbClr val="DE6769"/>
                            </a:solidFill>
                            <a:latin typeface="Cambria Math" panose="02040503050406030204" pitchFamily="18" charset="0"/>
                          </a:rPr>
                        </m:ctrlPr>
                      </m:dPr>
                      <m:e>
                        <m:r>
                          <a:rPr lang="en-US" i="1">
                            <a:solidFill>
                              <a:srgbClr val="DE6769"/>
                            </a:solidFill>
                            <a:latin typeface="Cambria Math" charset="0"/>
                          </a:rPr>
                          <m:t>𝑛</m:t>
                        </m:r>
                      </m:e>
                    </m:d>
                    <m:r>
                      <a:rPr lang="en-US" b="0" i="1" smtClean="0">
                        <a:solidFill>
                          <a:srgbClr val="DE6769"/>
                        </a:solidFill>
                        <a:latin typeface="Cambria Math" panose="02040503050406030204" pitchFamily="18" charset="0"/>
                      </a:rPr>
                      <m:t>=</m:t>
                    </m:r>
                    <m:r>
                      <a:rPr lang="en-US" b="0" i="1" smtClean="0">
                        <a:solidFill>
                          <a:srgbClr val="DE6769"/>
                        </a:solidFill>
                        <a:latin typeface="Cambria Math" panose="02040503050406030204" pitchFamily="18" charset="0"/>
                      </a:rPr>
                      <m:t>𝑂</m:t>
                    </m:r>
                    <m:d>
                      <m:dPr>
                        <m:ctrlPr>
                          <a:rPr lang="en-US" b="0" i="1" smtClean="0">
                            <a:solidFill>
                              <a:srgbClr val="DE6769"/>
                            </a:solidFill>
                            <a:latin typeface="Cambria Math" panose="02040503050406030204" pitchFamily="18" charset="0"/>
                          </a:rPr>
                        </m:ctrlPr>
                      </m:dPr>
                      <m:e>
                        <m:sSup>
                          <m:sSupPr>
                            <m:ctrlPr>
                              <a:rPr lang="en-US" b="0" i="1" smtClean="0">
                                <a:solidFill>
                                  <a:srgbClr val="DE6769"/>
                                </a:solidFill>
                                <a:latin typeface="Cambria Math" panose="02040503050406030204" pitchFamily="18" charset="0"/>
                              </a:rPr>
                            </m:ctrlPr>
                          </m:sSupPr>
                          <m:e>
                            <m:r>
                              <a:rPr lang="en-US" b="0" i="1" smtClean="0">
                                <a:solidFill>
                                  <a:srgbClr val="DE6769"/>
                                </a:solidFill>
                                <a:latin typeface="Cambria Math" panose="02040503050406030204" pitchFamily="18" charset="0"/>
                              </a:rPr>
                              <m:t>𝑛</m:t>
                            </m:r>
                          </m:e>
                          <m:sup>
                            <m:r>
                              <a:rPr lang="en-US" b="0" i="1" smtClean="0">
                                <a:solidFill>
                                  <a:srgbClr val="DE6769"/>
                                </a:solidFill>
                                <a:latin typeface="Cambria Math" panose="02040503050406030204" pitchFamily="18" charset="0"/>
                              </a:rPr>
                              <m:t>2</m:t>
                            </m:r>
                          </m:sup>
                        </m:sSup>
                      </m:e>
                    </m:d>
                  </m:oMath>
                </a14:m>
                <a:endParaRPr lang="en-US" dirty="0">
                  <a:solidFill>
                    <a:srgbClr val="DE6769"/>
                  </a:solidFill>
                </a:endParaRPr>
              </a:p>
            </p:txBody>
          </p:sp>
        </mc:Choice>
        <mc:Fallback xmlns="">
          <p:sp>
            <p:nvSpPr>
              <p:cNvPr id="3" name="Content Placeholder 2">
                <a:extLst>
                  <a:ext uri="{FF2B5EF4-FFF2-40B4-BE49-F238E27FC236}">
                    <a16:creationId xmlns:a16="http://schemas.microsoft.com/office/drawing/2014/main" id="{CD426FE7-9B15-3E4F-9119-3738F5EFDE29}"/>
                  </a:ext>
                </a:extLst>
              </p:cNvPr>
              <p:cNvSpPr>
                <a:spLocks noGrp="1" noRot="1" noChangeAspect="1" noMove="1" noResize="1" noEditPoints="1" noAdjustHandles="1" noChangeArrowheads="1" noChangeShapeType="1" noTextEdit="1"/>
              </p:cNvSpPr>
              <p:nvPr>
                <p:ph idx="1"/>
              </p:nvPr>
            </p:nvSpPr>
            <p:spPr>
              <a:xfrm>
                <a:off x="604567" y="1127962"/>
                <a:ext cx="5664413" cy="4351338"/>
              </a:xfrm>
              <a:blipFill>
                <a:blip r:embed="rId2"/>
                <a:stretch>
                  <a:fillRect l="-19507" t="-1749" b="-6414"/>
                </a:stretch>
              </a:blipFill>
            </p:spPr>
            <p:txBody>
              <a:bodyPr/>
              <a:lstStyle/>
              <a:p>
                <a:r>
                  <a:rPr lang="en-US">
                    <a:noFill/>
                  </a:rPr>
                  <a:t> </a:t>
                </a:r>
              </a:p>
            </p:txBody>
          </p:sp>
        </mc:Fallback>
      </mc:AlternateContent>
      <p:sp>
        <p:nvSpPr>
          <p:cNvPr id="41" name="TextBox 40">
            <a:extLst>
              <a:ext uri="{FF2B5EF4-FFF2-40B4-BE49-F238E27FC236}">
                <a16:creationId xmlns:a16="http://schemas.microsoft.com/office/drawing/2014/main" id="{D47508E8-DA32-524C-A590-084E13D0C26D}"/>
              </a:ext>
            </a:extLst>
          </p:cNvPr>
          <p:cNvSpPr txBox="1"/>
          <p:nvPr/>
        </p:nvSpPr>
        <p:spPr>
          <a:xfrm>
            <a:off x="7976134" y="2273154"/>
            <a:ext cx="319318" cy="400110"/>
          </a:xfrm>
          <a:prstGeom prst="rect">
            <a:avLst/>
          </a:prstGeom>
          <a:noFill/>
        </p:spPr>
        <p:txBody>
          <a:bodyPr wrap="none" rtlCol="0">
            <a:spAutoFit/>
          </a:bodyPr>
          <a:lstStyle/>
          <a:p>
            <a:r>
              <a:rPr lang="en-US" sz="2000" dirty="0"/>
              <a:t>n</a:t>
            </a:r>
          </a:p>
        </p:txBody>
      </p:sp>
      <p:sp>
        <p:nvSpPr>
          <p:cNvPr id="42" name="TextBox 41">
            <a:extLst>
              <a:ext uri="{FF2B5EF4-FFF2-40B4-BE49-F238E27FC236}">
                <a16:creationId xmlns:a16="http://schemas.microsoft.com/office/drawing/2014/main" id="{04E59209-652E-D444-ACCB-FC60DBEB43AE}"/>
              </a:ext>
            </a:extLst>
          </p:cNvPr>
          <p:cNvSpPr txBox="1"/>
          <p:nvPr/>
        </p:nvSpPr>
        <p:spPr>
          <a:xfrm>
            <a:off x="7434774" y="1518778"/>
            <a:ext cx="1496961" cy="646331"/>
          </a:xfrm>
          <a:prstGeom prst="rect">
            <a:avLst/>
          </a:prstGeom>
          <a:noFill/>
        </p:spPr>
        <p:txBody>
          <a:bodyPr wrap="square" rtlCol="0">
            <a:spAutoFit/>
          </a:bodyPr>
          <a:lstStyle/>
          <a:p>
            <a:r>
              <a:rPr lang="en-US" u="sng" dirty="0"/>
              <a:t>Contribution at this layer:</a:t>
            </a:r>
          </a:p>
        </p:txBody>
      </p:sp>
      <p:sp>
        <p:nvSpPr>
          <p:cNvPr id="43" name="TextBox 42">
            <a:extLst>
              <a:ext uri="{FF2B5EF4-FFF2-40B4-BE49-F238E27FC236}">
                <a16:creationId xmlns:a16="http://schemas.microsoft.com/office/drawing/2014/main" id="{6E789C5C-C72E-634B-8EE5-30AB9DE6BA88}"/>
              </a:ext>
            </a:extLst>
          </p:cNvPr>
          <p:cNvSpPr txBox="1"/>
          <p:nvPr/>
        </p:nvSpPr>
        <p:spPr>
          <a:xfrm>
            <a:off x="7935661" y="3062120"/>
            <a:ext cx="449162" cy="400110"/>
          </a:xfrm>
          <a:prstGeom prst="rect">
            <a:avLst/>
          </a:prstGeom>
          <a:noFill/>
        </p:spPr>
        <p:txBody>
          <a:bodyPr wrap="none" rtlCol="0">
            <a:spAutoFit/>
          </a:bodyPr>
          <a:lstStyle/>
          <a:p>
            <a:r>
              <a:rPr lang="en-US" sz="2000" dirty="0"/>
              <a:t>2n</a:t>
            </a:r>
          </a:p>
        </p:txBody>
      </p:sp>
      <p:sp>
        <p:nvSpPr>
          <p:cNvPr id="44" name="TextBox 43">
            <a:extLst>
              <a:ext uri="{FF2B5EF4-FFF2-40B4-BE49-F238E27FC236}">
                <a16:creationId xmlns:a16="http://schemas.microsoft.com/office/drawing/2014/main" id="{A0B197AD-9CCE-DD4C-B65E-BCD7ED3BFD92}"/>
              </a:ext>
            </a:extLst>
          </p:cNvPr>
          <p:cNvSpPr txBox="1"/>
          <p:nvPr/>
        </p:nvSpPr>
        <p:spPr>
          <a:xfrm>
            <a:off x="7918420" y="3907064"/>
            <a:ext cx="449162" cy="400110"/>
          </a:xfrm>
          <a:prstGeom prst="rect">
            <a:avLst/>
          </a:prstGeom>
          <a:noFill/>
        </p:spPr>
        <p:txBody>
          <a:bodyPr wrap="none" rtlCol="0">
            <a:spAutoFit/>
          </a:bodyPr>
          <a:lstStyle/>
          <a:p>
            <a:r>
              <a:rPr lang="en-US" sz="2000" dirty="0"/>
              <a:t>4n</a:t>
            </a:r>
          </a:p>
        </p:txBody>
      </p:sp>
      <p:sp>
        <p:nvSpPr>
          <p:cNvPr id="45" name="TextBox 44">
            <a:extLst>
              <a:ext uri="{FF2B5EF4-FFF2-40B4-BE49-F238E27FC236}">
                <a16:creationId xmlns:a16="http://schemas.microsoft.com/office/drawing/2014/main" id="{351E5091-BB41-CB43-B3C1-AB45635ED1D0}"/>
              </a:ext>
            </a:extLst>
          </p:cNvPr>
          <p:cNvSpPr txBox="1"/>
          <p:nvPr/>
        </p:nvSpPr>
        <p:spPr>
          <a:xfrm>
            <a:off x="7898590" y="5181873"/>
            <a:ext cx="506870" cy="400110"/>
          </a:xfrm>
          <a:prstGeom prst="rect">
            <a:avLst/>
          </a:prstGeom>
          <a:noFill/>
        </p:spPr>
        <p:txBody>
          <a:bodyPr wrap="none" rtlCol="0">
            <a:spAutoFit/>
          </a:bodyPr>
          <a:lstStyle/>
          <a:p>
            <a:r>
              <a:rPr lang="en-US" sz="2000" dirty="0"/>
              <a:t>2</a:t>
            </a:r>
            <a:r>
              <a:rPr lang="en-US" sz="2000" baseline="30000" dirty="0"/>
              <a:t>t</a:t>
            </a:r>
            <a:r>
              <a:rPr lang="en-US" sz="2000" dirty="0"/>
              <a:t>n</a:t>
            </a:r>
          </a:p>
        </p:txBody>
      </p:sp>
      <p:sp>
        <p:nvSpPr>
          <p:cNvPr id="46" name="TextBox 45">
            <a:extLst>
              <a:ext uri="{FF2B5EF4-FFF2-40B4-BE49-F238E27FC236}">
                <a16:creationId xmlns:a16="http://schemas.microsoft.com/office/drawing/2014/main" id="{6E7F6CFB-2E31-6143-B72F-3DEFE74784ED}"/>
              </a:ext>
            </a:extLst>
          </p:cNvPr>
          <p:cNvSpPr txBox="1"/>
          <p:nvPr/>
        </p:nvSpPr>
        <p:spPr>
          <a:xfrm>
            <a:off x="7976134" y="6051218"/>
            <a:ext cx="802055" cy="400110"/>
          </a:xfrm>
          <a:prstGeom prst="rect">
            <a:avLst/>
          </a:prstGeom>
          <a:noFill/>
        </p:spPr>
        <p:txBody>
          <a:bodyPr wrap="square" rtlCol="0">
            <a:spAutoFit/>
          </a:bodyPr>
          <a:lstStyle/>
          <a:p>
            <a:r>
              <a:rPr lang="en-US" sz="2000" dirty="0"/>
              <a:t>n</a:t>
            </a:r>
            <a:r>
              <a:rPr lang="en-US" sz="2000" baseline="30000" dirty="0"/>
              <a:t>2</a:t>
            </a:r>
            <a:endParaRPr lang="en-US" sz="2000" dirty="0"/>
          </a:p>
        </p:txBody>
      </p:sp>
      <p:grpSp>
        <p:nvGrpSpPr>
          <p:cNvPr id="4" name="Group 3">
            <a:extLst>
              <a:ext uri="{FF2B5EF4-FFF2-40B4-BE49-F238E27FC236}">
                <a16:creationId xmlns:a16="http://schemas.microsoft.com/office/drawing/2014/main" id="{095F1BC1-B48D-AE49-AF08-51972C662403}"/>
              </a:ext>
            </a:extLst>
          </p:cNvPr>
          <p:cNvGrpSpPr/>
          <p:nvPr/>
        </p:nvGrpSpPr>
        <p:grpSpPr>
          <a:xfrm>
            <a:off x="-815546" y="2165109"/>
            <a:ext cx="8731028" cy="4621837"/>
            <a:chOff x="-815546" y="2165109"/>
            <a:chExt cx="8731028" cy="4621837"/>
          </a:xfrm>
        </p:grpSpPr>
        <p:sp>
          <p:nvSpPr>
            <p:cNvPr id="87" name="Oval 86">
              <a:extLst>
                <a:ext uri="{FF2B5EF4-FFF2-40B4-BE49-F238E27FC236}">
                  <a16:creationId xmlns:a16="http://schemas.microsoft.com/office/drawing/2014/main" id="{43406384-5CE8-A34B-9256-2A7BDF5DD7A8}"/>
                </a:ext>
              </a:extLst>
            </p:cNvPr>
            <p:cNvSpPr/>
            <p:nvPr/>
          </p:nvSpPr>
          <p:spPr>
            <a:xfrm>
              <a:off x="5237788" y="2830804"/>
              <a:ext cx="2588588" cy="890868"/>
            </a:xfrm>
            <a:prstGeom prst="ellipse">
              <a:avLst/>
            </a:prstGeom>
            <a:solidFill>
              <a:schemeClr val="accent4">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4x</a:t>
              </a:r>
            </a:p>
          </p:txBody>
        </p:sp>
        <p:sp>
          <p:nvSpPr>
            <p:cNvPr id="86" name="Oval 85">
              <a:extLst>
                <a:ext uri="{FF2B5EF4-FFF2-40B4-BE49-F238E27FC236}">
                  <a16:creationId xmlns:a16="http://schemas.microsoft.com/office/drawing/2014/main" id="{F1301F7F-E8BE-C04D-AFE8-FC74EC9E2640}"/>
                </a:ext>
              </a:extLst>
            </p:cNvPr>
            <p:cNvSpPr/>
            <p:nvPr/>
          </p:nvSpPr>
          <p:spPr>
            <a:xfrm>
              <a:off x="-815546" y="5778371"/>
              <a:ext cx="8731028" cy="1008575"/>
            </a:xfrm>
            <a:prstGeom prst="ellipse">
              <a:avLst/>
            </a:prstGeom>
            <a:solidFill>
              <a:schemeClr val="accent6">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n</a:t>
              </a:r>
              <a:r>
                <a:rPr lang="en-US" baseline="30000" dirty="0">
                  <a:solidFill>
                    <a:schemeClr val="tx1"/>
                  </a:solidFill>
                </a:rPr>
                <a:t>2</a:t>
              </a:r>
              <a:r>
                <a:rPr lang="en-US" dirty="0">
                  <a:solidFill>
                    <a:schemeClr val="tx1"/>
                  </a:solidFill>
                </a:rPr>
                <a:t> x</a:t>
              </a:r>
            </a:p>
          </p:txBody>
        </p:sp>
        <p:sp>
          <p:nvSpPr>
            <p:cNvPr id="85" name="Oval 84">
              <a:extLst>
                <a:ext uri="{FF2B5EF4-FFF2-40B4-BE49-F238E27FC236}">
                  <a16:creationId xmlns:a16="http://schemas.microsoft.com/office/drawing/2014/main" id="{901710D9-9316-8D4C-B9E0-17DDF334A3BC}"/>
                </a:ext>
              </a:extLst>
            </p:cNvPr>
            <p:cNvSpPr/>
            <p:nvPr/>
          </p:nvSpPr>
          <p:spPr>
            <a:xfrm>
              <a:off x="1362103" y="4843784"/>
              <a:ext cx="6344246" cy="1008575"/>
            </a:xfrm>
            <a:prstGeom prst="ellipse">
              <a:avLst/>
            </a:prstGeom>
            <a:solidFill>
              <a:schemeClr val="accent5">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4</a:t>
              </a:r>
              <a:r>
                <a:rPr lang="en-US" baseline="30000" dirty="0">
                  <a:solidFill>
                    <a:schemeClr val="tx1"/>
                  </a:solidFill>
                </a:rPr>
                <a:t>t</a:t>
              </a:r>
              <a:r>
                <a:rPr lang="en-US" dirty="0">
                  <a:solidFill>
                    <a:schemeClr val="tx1"/>
                  </a:solidFill>
                </a:rPr>
                <a:t> x</a:t>
              </a:r>
            </a:p>
          </p:txBody>
        </p:sp>
        <p:sp>
          <p:nvSpPr>
            <p:cNvPr id="84" name="Oval 83">
              <a:extLst>
                <a:ext uri="{FF2B5EF4-FFF2-40B4-BE49-F238E27FC236}">
                  <a16:creationId xmlns:a16="http://schemas.microsoft.com/office/drawing/2014/main" id="{EAC1AF0E-FBB1-D44F-B9BC-EBD22B66B2D7}"/>
                </a:ext>
              </a:extLst>
            </p:cNvPr>
            <p:cNvSpPr/>
            <p:nvPr/>
          </p:nvSpPr>
          <p:spPr>
            <a:xfrm>
              <a:off x="4309882" y="3743531"/>
              <a:ext cx="3481282" cy="890868"/>
            </a:xfrm>
            <a:prstGeom prst="ellipse">
              <a:avLst/>
            </a:prstGeom>
            <a:solidFill>
              <a:srgbClr val="F0D6FF"/>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16x</a:t>
              </a:r>
            </a:p>
          </p:txBody>
        </p:sp>
        <p:grpSp>
          <p:nvGrpSpPr>
            <p:cNvPr id="72" name="Group 71">
              <a:extLst>
                <a:ext uri="{FF2B5EF4-FFF2-40B4-BE49-F238E27FC236}">
                  <a16:creationId xmlns:a16="http://schemas.microsoft.com/office/drawing/2014/main" id="{434BDE4F-1BD9-0049-96A2-B467125BC241}"/>
                </a:ext>
              </a:extLst>
            </p:cNvPr>
            <p:cNvGrpSpPr/>
            <p:nvPr/>
          </p:nvGrpSpPr>
          <p:grpSpPr>
            <a:xfrm>
              <a:off x="3788440" y="2165109"/>
              <a:ext cx="3839220" cy="4516856"/>
              <a:chOff x="3752547" y="2165109"/>
              <a:chExt cx="3839220" cy="4516856"/>
            </a:xfrm>
          </p:grpSpPr>
          <p:sp>
            <p:nvSpPr>
              <p:cNvPr id="73" name="Oval 72">
                <a:extLst>
                  <a:ext uri="{FF2B5EF4-FFF2-40B4-BE49-F238E27FC236}">
                    <a16:creationId xmlns:a16="http://schemas.microsoft.com/office/drawing/2014/main" id="{ACFCC76D-DE00-B04B-BDAD-82F5D076C4E9}"/>
                  </a:ext>
                </a:extLst>
              </p:cNvPr>
              <p:cNvSpPr/>
              <p:nvPr/>
            </p:nvSpPr>
            <p:spPr>
              <a:xfrm>
                <a:off x="6001096" y="2165109"/>
                <a:ext cx="1590671" cy="70614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Size n</a:t>
                </a:r>
              </a:p>
            </p:txBody>
          </p:sp>
          <p:sp>
            <p:nvSpPr>
              <p:cNvPr id="75" name="Oval 74">
                <a:extLst>
                  <a:ext uri="{FF2B5EF4-FFF2-40B4-BE49-F238E27FC236}">
                    <a16:creationId xmlns:a16="http://schemas.microsoft.com/office/drawing/2014/main" id="{B1BAA867-90A6-4F44-AFA2-6A6A7AA5B803}"/>
                  </a:ext>
                </a:extLst>
              </p:cNvPr>
              <p:cNvSpPr/>
              <p:nvPr/>
            </p:nvSpPr>
            <p:spPr>
              <a:xfrm>
                <a:off x="3752547" y="6151430"/>
                <a:ext cx="304801" cy="248946"/>
              </a:xfrm>
              <a:prstGeom prst="ellipse">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76" name="TextBox 75">
                <a:extLst>
                  <a:ext uri="{FF2B5EF4-FFF2-40B4-BE49-F238E27FC236}">
                    <a16:creationId xmlns:a16="http://schemas.microsoft.com/office/drawing/2014/main" id="{32E2CA73-64D0-704D-B9B5-2D836B7000B8}"/>
                  </a:ext>
                </a:extLst>
              </p:cNvPr>
              <p:cNvSpPr txBox="1"/>
              <p:nvPr/>
            </p:nvSpPr>
            <p:spPr>
              <a:xfrm>
                <a:off x="3846019" y="6312633"/>
                <a:ext cx="855940" cy="369332"/>
              </a:xfrm>
              <a:prstGeom prst="rect">
                <a:avLst/>
              </a:prstGeom>
              <a:noFill/>
            </p:spPr>
            <p:txBody>
              <a:bodyPr wrap="none" rtlCol="0">
                <a:spAutoFit/>
              </a:bodyPr>
              <a:lstStyle/>
              <a:p>
                <a:r>
                  <a:rPr lang="en-US" dirty="0"/>
                  <a:t>(Size 1)</a:t>
                </a:r>
              </a:p>
            </p:txBody>
          </p:sp>
          <p:sp>
            <p:nvSpPr>
              <p:cNvPr id="77" name="TextBox 76">
                <a:extLst>
                  <a:ext uri="{FF2B5EF4-FFF2-40B4-BE49-F238E27FC236}">
                    <a16:creationId xmlns:a16="http://schemas.microsoft.com/office/drawing/2014/main" id="{3AF9E737-706E-0A44-B2D8-EB876197867F}"/>
                  </a:ext>
                </a:extLst>
              </p:cNvPr>
              <p:cNvSpPr txBox="1"/>
              <p:nvPr/>
            </p:nvSpPr>
            <p:spPr>
              <a:xfrm>
                <a:off x="6747532" y="5348070"/>
                <a:ext cx="517375" cy="707886"/>
              </a:xfrm>
              <a:prstGeom prst="rect">
                <a:avLst/>
              </a:prstGeom>
              <a:noFill/>
            </p:spPr>
            <p:txBody>
              <a:bodyPr wrap="square" rtlCol="0">
                <a:spAutoFit/>
              </a:bodyPr>
              <a:lstStyle/>
              <a:p>
                <a:r>
                  <a:rPr lang="mr-IN" sz="4000" dirty="0"/>
                  <a:t>…</a:t>
                </a:r>
                <a:endParaRPr lang="en-US" sz="4000" dirty="0"/>
              </a:p>
            </p:txBody>
          </p:sp>
          <p:sp>
            <p:nvSpPr>
              <p:cNvPr id="78" name="Oval 77">
                <a:extLst>
                  <a:ext uri="{FF2B5EF4-FFF2-40B4-BE49-F238E27FC236}">
                    <a16:creationId xmlns:a16="http://schemas.microsoft.com/office/drawing/2014/main" id="{008A537D-3AB8-1D44-A02A-9EB72010934E}"/>
                  </a:ext>
                </a:extLst>
              </p:cNvPr>
              <p:cNvSpPr/>
              <p:nvPr/>
            </p:nvSpPr>
            <p:spPr>
              <a:xfrm>
                <a:off x="6233087" y="3888077"/>
                <a:ext cx="796640" cy="565757"/>
              </a:xfrm>
              <a:prstGeom prst="ellipse">
                <a:avLst/>
              </a:prstGeom>
              <a:solidFill>
                <a:srgbClr val="555B9A"/>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n/4</a:t>
                </a:r>
              </a:p>
            </p:txBody>
          </p:sp>
          <p:sp>
            <p:nvSpPr>
              <p:cNvPr id="79" name="Oval 78">
                <a:extLst>
                  <a:ext uri="{FF2B5EF4-FFF2-40B4-BE49-F238E27FC236}">
                    <a16:creationId xmlns:a16="http://schemas.microsoft.com/office/drawing/2014/main" id="{31F3B85D-E69B-0640-8461-7783AD52B38B}"/>
                  </a:ext>
                </a:extLst>
              </p:cNvPr>
              <p:cNvSpPr/>
              <p:nvPr/>
            </p:nvSpPr>
            <p:spPr>
              <a:xfrm>
                <a:off x="4714886" y="5065192"/>
                <a:ext cx="970753" cy="565757"/>
              </a:xfrm>
              <a:prstGeom prst="ellipse">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n/2</a:t>
                </a:r>
                <a:r>
                  <a:rPr lang="en-US" baseline="30000"/>
                  <a:t>t</a:t>
                </a:r>
                <a:endParaRPr lang="en-US" dirty="0"/>
              </a:p>
            </p:txBody>
          </p:sp>
          <p:sp>
            <p:nvSpPr>
              <p:cNvPr id="80" name="TextBox 79">
                <a:extLst>
                  <a:ext uri="{FF2B5EF4-FFF2-40B4-BE49-F238E27FC236}">
                    <a16:creationId xmlns:a16="http://schemas.microsoft.com/office/drawing/2014/main" id="{C3AA073B-AB75-DC4B-9532-3F738D0C0FD5}"/>
                  </a:ext>
                </a:extLst>
              </p:cNvPr>
              <p:cNvSpPr txBox="1"/>
              <p:nvPr/>
            </p:nvSpPr>
            <p:spPr>
              <a:xfrm>
                <a:off x="6742123" y="4309276"/>
                <a:ext cx="517375" cy="707886"/>
              </a:xfrm>
              <a:prstGeom prst="rect">
                <a:avLst/>
              </a:prstGeom>
              <a:noFill/>
            </p:spPr>
            <p:txBody>
              <a:bodyPr wrap="square" rtlCol="0">
                <a:spAutoFit/>
              </a:bodyPr>
              <a:lstStyle/>
              <a:p>
                <a:r>
                  <a:rPr lang="mr-IN" sz="4000" dirty="0"/>
                  <a:t>…</a:t>
                </a:r>
                <a:endParaRPr lang="en-US" sz="4000" dirty="0"/>
              </a:p>
            </p:txBody>
          </p:sp>
        </p:grpSp>
        <p:sp>
          <p:nvSpPr>
            <p:cNvPr id="81" name="Oval 80">
              <a:extLst>
                <a:ext uri="{FF2B5EF4-FFF2-40B4-BE49-F238E27FC236}">
                  <a16:creationId xmlns:a16="http://schemas.microsoft.com/office/drawing/2014/main" id="{4A15BF35-E3FB-9B4E-8DF2-2F6100ED92B0}"/>
                </a:ext>
              </a:extLst>
            </p:cNvPr>
            <p:cNvSpPr/>
            <p:nvPr/>
          </p:nvSpPr>
          <p:spPr>
            <a:xfrm>
              <a:off x="6686364" y="3016190"/>
              <a:ext cx="777298" cy="494290"/>
            </a:xfrm>
            <a:prstGeom prst="ellipse">
              <a:avLst/>
            </a:prstGeom>
            <a:solidFill>
              <a:schemeClr val="accent4"/>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n/2</a:t>
              </a:r>
              <a:endParaRPr lang="en-US" dirty="0"/>
            </a:p>
          </p:txBody>
        </p:sp>
      </p:grpSp>
    </p:spTree>
    <p:extLst>
      <p:ext uri="{BB962C8B-B14F-4D97-AF65-F5344CB8AC3E}">
        <p14:creationId xmlns:p14="http://schemas.microsoft.com/office/powerpoint/2010/main" val="231801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42" grpId="0"/>
      <p:bldP spid="43" grpId="0"/>
      <p:bldP spid="44" grpId="0"/>
      <p:bldP spid="45" grpId="0"/>
      <p:bldP spid="46"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3083" y="184594"/>
            <a:ext cx="8567815" cy="650028"/>
          </a:xfrm>
        </p:spPr>
        <p:txBody>
          <a:bodyPr>
            <a:normAutofit fontScale="90000"/>
          </a:bodyPr>
          <a:lstStyle/>
          <a:p>
            <a:r>
              <a:rPr lang="en-US" dirty="0"/>
              <a:t>More examples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09666" y="1159636"/>
                <a:ext cx="8634334" cy="5585938"/>
              </a:xfrm>
            </p:spPr>
            <p:txBody>
              <a:bodyPr>
                <a:normAutofit lnSpcReduction="10000"/>
              </a:bodyPr>
              <a:lstStyle/>
              <a:p>
                <a:r>
                  <a:rPr lang="en-US" dirty="0"/>
                  <a:t>Needlessly recursive integer multiplication</a:t>
                </a:r>
              </a:p>
              <a:p>
                <a14:m>
                  <m:oMath xmlns:m="http://schemas.openxmlformats.org/officeDocument/2006/math">
                    <m:r>
                      <a:rPr lang="en-US" i="1" dirty="0" smtClean="0">
                        <a:solidFill>
                          <a:schemeClr val="accent4"/>
                        </a:solidFill>
                        <a:latin typeface="Cambria Math" panose="02040503050406030204" pitchFamily="18" charset="0"/>
                      </a:rPr>
                      <m:t>𝑇</m:t>
                    </m:r>
                    <m:r>
                      <a:rPr lang="en-US" i="1" dirty="0" smtClean="0">
                        <a:solidFill>
                          <a:schemeClr val="accent4"/>
                        </a:solidFill>
                        <a:latin typeface="Cambria Math" panose="02040503050406030204" pitchFamily="18" charset="0"/>
                      </a:rPr>
                      <m:t>(</m:t>
                    </m:r>
                    <m:r>
                      <a:rPr lang="en-US" i="1" dirty="0" smtClean="0">
                        <a:solidFill>
                          <a:schemeClr val="accent4"/>
                        </a:solidFill>
                        <a:latin typeface="Cambria Math" panose="02040503050406030204" pitchFamily="18" charset="0"/>
                      </a:rPr>
                      <m:t>𝑛</m:t>
                    </m:r>
                    <m:r>
                      <a:rPr lang="en-US" i="1" dirty="0" smtClean="0">
                        <a:solidFill>
                          <a:schemeClr val="accent4"/>
                        </a:solidFill>
                        <a:latin typeface="Cambria Math" panose="02040503050406030204" pitchFamily="18" charset="0"/>
                      </a:rPr>
                      <m:t>) = 4</m:t>
                    </m:r>
                    <m:r>
                      <a:rPr lang="en-US" i="1" dirty="0" smtClean="0">
                        <a:solidFill>
                          <a:schemeClr val="accent4"/>
                        </a:solidFill>
                        <a:latin typeface="Cambria Math" panose="02040503050406030204" pitchFamily="18" charset="0"/>
                      </a:rPr>
                      <m:t>𝑇</m:t>
                    </m:r>
                    <m:r>
                      <a:rPr lang="en-US" i="1" dirty="0" smtClean="0">
                        <a:solidFill>
                          <a:schemeClr val="accent4"/>
                        </a:solidFill>
                        <a:latin typeface="Cambria Math" panose="02040503050406030204" pitchFamily="18" charset="0"/>
                      </a:rPr>
                      <m:t>(</m:t>
                    </m:r>
                    <m:r>
                      <a:rPr lang="en-US" i="1" dirty="0" smtClean="0">
                        <a:solidFill>
                          <a:schemeClr val="accent4"/>
                        </a:solidFill>
                        <a:latin typeface="Cambria Math" panose="02040503050406030204" pitchFamily="18" charset="0"/>
                      </a:rPr>
                      <m:t>𝑛</m:t>
                    </m:r>
                    <m:r>
                      <a:rPr lang="en-US" i="1" dirty="0" smtClean="0">
                        <a:solidFill>
                          <a:schemeClr val="accent4"/>
                        </a:solidFill>
                        <a:latin typeface="Cambria Math" panose="02040503050406030204" pitchFamily="18" charset="0"/>
                      </a:rPr>
                      <m:t>/2)+ </m:t>
                    </m:r>
                    <m:r>
                      <a:rPr lang="en-US" i="1" dirty="0" smtClean="0">
                        <a:solidFill>
                          <a:schemeClr val="accent4"/>
                        </a:solidFill>
                        <a:latin typeface="Cambria Math" panose="02040503050406030204" pitchFamily="18" charset="0"/>
                      </a:rPr>
                      <m:t>𝑂</m:t>
                    </m:r>
                    <m:r>
                      <a:rPr lang="en-US" i="1" dirty="0" smtClean="0">
                        <a:solidFill>
                          <a:schemeClr val="accent4"/>
                        </a:solidFill>
                        <a:latin typeface="Cambria Math" panose="02040503050406030204" pitchFamily="18" charset="0"/>
                      </a:rPr>
                      <m:t>(</m:t>
                    </m:r>
                    <m:r>
                      <a:rPr lang="en-US" i="1" dirty="0" smtClean="0">
                        <a:solidFill>
                          <a:schemeClr val="accent4"/>
                        </a:solidFill>
                        <a:latin typeface="Cambria Math" panose="02040503050406030204" pitchFamily="18" charset="0"/>
                      </a:rPr>
                      <m:t>𝑛</m:t>
                    </m:r>
                    <m:r>
                      <a:rPr lang="en-US" i="1" dirty="0" smtClean="0">
                        <a:solidFill>
                          <a:schemeClr val="accent4"/>
                        </a:solidFill>
                        <a:latin typeface="Cambria Math" panose="02040503050406030204" pitchFamily="18" charset="0"/>
                      </a:rPr>
                      <m:t>)</m:t>
                    </m:r>
                  </m:oMath>
                </a14:m>
                <a:endParaRPr lang="en-US" dirty="0">
                  <a:solidFill>
                    <a:schemeClr val="accent4"/>
                  </a:solidFill>
                </a:endParaRPr>
              </a:p>
              <a:p>
                <a14:m>
                  <m:oMath xmlns:m="http://schemas.openxmlformats.org/officeDocument/2006/math">
                    <m:r>
                      <a:rPr lang="en-US" i="1" dirty="0" smtClean="0">
                        <a:solidFill>
                          <a:srgbClr val="7030A0"/>
                        </a:solidFill>
                        <a:latin typeface="Cambria Math" panose="02040503050406030204" pitchFamily="18" charset="0"/>
                      </a:rPr>
                      <m:t>𝑇</m:t>
                    </m:r>
                    <m:r>
                      <a:rPr lang="en-US" i="1" dirty="0" smtClean="0">
                        <a:solidFill>
                          <a:srgbClr val="7030A0"/>
                        </a:solidFill>
                        <a:latin typeface="Cambria Math" panose="02040503050406030204" pitchFamily="18" charset="0"/>
                      </a:rPr>
                      <m:t>(</m:t>
                    </m:r>
                    <m:r>
                      <a:rPr lang="en-US" i="1" dirty="0" smtClean="0">
                        <a:solidFill>
                          <a:srgbClr val="7030A0"/>
                        </a:solidFill>
                        <a:latin typeface="Cambria Math" panose="02040503050406030204" pitchFamily="18" charset="0"/>
                      </a:rPr>
                      <m:t>𝑛</m:t>
                    </m:r>
                    <m:r>
                      <a:rPr lang="en-US" i="1" dirty="0" smtClean="0">
                        <a:solidFill>
                          <a:srgbClr val="7030A0"/>
                        </a:solidFill>
                        <a:latin typeface="Cambria Math" panose="02040503050406030204" pitchFamily="18" charset="0"/>
                      </a:rPr>
                      <m:t>) = </m:t>
                    </m:r>
                    <m:r>
                      <a:rPr lang="en-US" i="1" dirty="0" smtClean="0">
                        <a:solidFill>
                          <a:srgbClr val="7030A0"/>
                        </a:solidFill>
                        <a:latin typeface="Cambria Math" panose="02040503050406030204" pitchFamily="18" charset="0"/>
                      </a:rPr>
                      <m:t>𝑂</m:t>
                    </m:r>
                    <m:r>
                      <a:rPr lang="en-US" i="1" dirty="0" smtClean="0">
                        <a:solidFill>
                          <a:srgbClr val="7030A0"/>
                        </a:solidFill>
                        <a:latin typeface="Cambria Math" panose="02040503050406030204" pitchFamily="18" charset="0"/>
                      </a:rPr>
                      <m:t>( </m:t>
                    </m:r>
                    <m:r>
                      <a:rPr lang="en-US" i="1" dirty="0" smtClean="0">
                        <a:solidFill>
                          <a:srgbClr val="7030A0"/>
                        </a:solidFill>
                        <a:latin typeface="Cambria Math" panose="02040503050406030204" pitchFamily="18" charset="0"/>
                      </a:rPr>
                      <m:t>𝑛</m:t>
                    </m:r>
                    <m:r>
                      <a:rPr lang="en-US" i="1" baseline="30000" dirty="0">
                        <a:solidFill>
                          <a:srgbClr val="7030A0"/>
                        </a:solidFill>
                        <a:latin typeface="Cambria Math" panose="02040503050406030204" pitchFamily="18" charset="0"/>
                      </a:rPr>
                      <m:t>2 </m:t>
                    </m:r>
                    <m:r>
                      <a:rPr lang="en-US" i="1" dirty="0">
                        <a:solidFill>
                          <a:srgbClr val="7030A0"/>
                        </a:solidFill>
                        <a:latin typeface="Cambria Math" panose="02040503050406030204" pitchFamily="18" charset="0"/>
                      </a:rPr>
                      <m:t>)</m:t>
                    </m:r>
                  </m:oMath>
                </a14:m>
                <a:endParaRPr lang="en-US" dirty="0">
                  <a:solidFill>
                    <a:srgbClr val="7030A0"/>
                  </a:solidFill>
                </a:endParaRPr>
              </a:p>
              <a:p>
                <a:endParaRPr lang="en-US" dirty="0"/>
              </a:p>
              <a:p>
                <a:r>
                  <a:rPr lang="en-US" dirty="0"/>
                  <a:t>Karatsuba integer multiplication        </a:t>
                </a:r>
                <a:endParaRPr lang="en-US" dirty="0">
                  <a:solidFill>
                    <a:schemeClr val="accent1"/>
                  </a:solidFill>
                </a:endParaRPr>
              </a:p>
              <a:p>
                <a14:m>
                  <m:oMath xmlns:m="http://schemas.openxmlformats.org/officeDocument/2006/math">
                    <m:r>
                      <a:rPr lang="en-US" i="1" dirty="0" smtClean="0">
                        <a:solidFill>
                          <a:schemeClr val="accent4"/>
                        </a:solidFill>
                        <a:latin typeface="Cambria Math" panose="02040503050406030204" pitchFamily="18" charset="0"/>
                      </a:rPr>
                      <m:t>𝑇</m:t>
                    </m:r>
                    <m:r>
                      <a:rPr lang="en-US" i="1" dirty="0" smtClean="0">
                        <a:solidFill>
                          <a:schemeClr val="accent4"/>
                        </a:solidFill>
                        <a:latin typeface="Cambria Math" panose="02040503050406030204" pitchFamily="18" charset="0"/>
                      </a:rPr>
                      <m:t>(</m:t>
                    </m:r>
                    <m:r>
                      <a:rPr lang="en-US" i="1" dirty="0" smtClean="0">
                        <a:solidFill>
                          <a:schemeClr val="accent4"/>
                        </a:solidFill>
                        <a:latin typeface="Cambria Math" panose="02040503050406030204" pitchFamily="18" charset="0"/>
                      </a:rPr>
                      <m:t>𝑛</m:t>
                    </m:r>
                    <m:r>
                      <a:rPr lang="en-US" i="1" dirty="0" smtClean="0">
                        <a:solidFill>
                          <a:schemeClr val="accent4"/>
                        </a:solidFill>
                        <a:latin typeface="Cambria Math" panose="02040503050406030204" pitchFamily="18" charset="0"/>
                      </a:rPr>
                      <m:t>) = 3</m:t>
                    </m:r>
                    <m:r>
                      <a:rPr lang="en-US" i="1" dirty="0" smtClean="0">
                        <a:solidFill>
                          <a:schemeClr val="accent4"/>
                        </a:solidFill>
                        <a:latin typeface="Cambria Math" panose="02040503050406030204" pitchFamily="18" charset="0"/>
                      </a:rPr>
                      <m:t>𝑇</m:t>
                    </m:r>
                    <m:r>
                      <a:rPr lang="en-US" i="1" dirty="0" smtClean="0">
                        <a:solidFill>
                          <a:schemeClr val="accent4"/>
                        </a:solidFill>
                        <a:latin typeface="Cambria Math" panose="02040503050406030204" pitchFamily="18" charset="0"/>
                      </a:rPr>
                      <m:t>(</m:t>
                    </m:r>
                    <m:r>
                      <a:rPr lang="en-US" i="1" dirty="0" smtClean="0">
                        <a:solidFill>
                          <a:schemeClr val="accent4"/>
                        </a:solidFill>
                        <a:latin typeface="Cambria Math" panose="02040503050406030204" pitchFamily="18" charset="0"/>
                      </a:rPr>
                      <m:t>𝑛</m:t>
                    </m:r>
                    <m:r>
                      <a:rPr lang="en-US" i="1" dirty="0" smtClean="0">
                        <a:solidFill>
                          <a:schemeClr val="accent4"/>
                        </a:solidFill>
                        <a:latin typeface="Cambria Math" panose="02040503050406030204" pitchFamily="18" charset="0"/>
                      </a:rPr>
                      <m:t>/2) + </m:t>
                    </m:r>
                    <m:r>
                      <a:rPr lang="en-US" i="1" dirty="0" smtClean="0">
                        <a:solidFill>
                          <a:schemeClr val="accent4"/>
                        </a:solidFill>
                        <a:latin typeface="Cambria Math" panose="02040503050406030204" pitchFamily="18" charset="0"/>
                      </a:rPr>
                      <m:t>𝑂</m:t>
                    </m:r>
                    <m:r>
                      <a:rPr lang="en-US" i="1" dirty="0" smtClean="0">
                        <a:solidFill>
                          <a:schemeClr val="accent4"/>
                        </a:solidFill>
                        <a:latin typeface="Cambria Math" panose="02040503050406030204" pitchFamily="18" charset="0"/>
                      </a:rPr>
                      <m:t>(</m:t>
                    </m:r>
                    <m:r>
                      <a:rPr lang="en-US" i="1" dirty="0" smtClean="0">
                        <a:solidFill>
                          <a:schemeClr val="accent4"/>
                        </a:solidFill>
                        <a:latin typeface="Cambria Math" panose="02040503050406030204" pitchFamily="18" charset="0"/>
                      </a:rPr>
                      <m:t>𝑛</m:t>
                    </m:r>
                    <m:r>
                      <a:rPr lang="en-US" i="1" dirty="0" smtClean="0">
                        <a:solidFill>
                          <a:schemeClr val="accent4"/>
                        </a:solidFill>
                        <a:latin typeface="Cambria Math" panose="02040503050406030204" pitchFamily="18" charset="0"/>
                      </a:rPr>
                      <m:t>)</m:t>
                    </m:r>
                  </m:oMath>
                </a14:m>
                <a:endParaRPr lang="en-US" dirty="0">
                  <a:solidFill>
                    <a:schemeClr val="accent4"/>
                  </a:solidFill>
                </a:endParaRPr>
              </a:p>
              <a:p>
                <a14:m>
                  <m:oMath xmlns:m="http://schemas.openxmlformats.org/officeDocument/2006/math">
                    <m:r>
                      <a:rPr lang="en-US" i="1" dirty="0" smtClean="0">
                        <a:solidFill>
                          <a:srgbClr val="7030A0"/>
                        </a:solidFill>
                        <a:latin typeface="Cambria Math" panose="02040503050406030204" pitchFamily="18" charset="0"/>
                      </a:rPr>
                      <m:t>𝑇</m:t>
                    </m:r>
                    <m:r>
                      <a:rPr lang="en-US" i="1" dirty="0" smtClean="0">
                        <a:solidFill>
                          <a:srgbClr val="7030A0"/>
                        </a:solidFill>
                        <a:latin typeface="Cambria Math" panose="02040503050406030204" pitchFamily="18" charset="0"/>
                      </a:rPr>
                      <m:t>(</m:t>
                    </m:r>
                    <m:r>
                      <a:rPr lang="en-US" i="1" dirty="0" smtClean="0">
                        <a:solidFill>
                          <a:srgbClr val="7030A0"/>
                        </a:solidFill>
                        <a:latin typeface="Cambria Math" panose="02040503050406030204" pitchFamily="18" charset="0"/>
                      </a:rPr>
                      <m:t>𝑛</m:t>
                    </m:r>
                    <m:r>
                      <a:rPr lang="en-US" i="1" dirty="0" smtClean="0">
                        <a:solidFill>
                          <a:srgbClr val="7030A0"/>
                        </a:solidFill>
                        <a:latin typeface="Cambria Math" panose="02040503050406030204" pitchFamily="18" charset="0"/>
                      </a:rPr>
                      <m:t>) = </m:t>
                    </m:r>
                    <m:r>
                      <a:rPr lang="en-US" i="1" dirty="0" smtClean="0">
                        <a:solidFill>
                          <a:srgbClr val="7030A0"/>
                        </a:solidFill>
                        <a:latin typeface="Cambria Math" panose="02040503050406030204" pitchFamily="18" charset="0"/>
                      </a:rPr>
                      <m:t>𝑂</m:t>
                    </m:r>
                    <m:r>
                      <a:rPr lang="en-US" i="1" dirty="0" smtClean="0">
                        <a:solidFill>
                          <a:srgbClr val="7030A0"/>
                        </a:solidFill>
                        <a:latin typeface="Cambria Math" panose="02040503050406030204" pitchFamily="18" charset="0"/>
                      </a:rPr>
                      <m:t>( </m:t>
                    </m:r>
                    <m:sSup>
                      <m:sSupPr>
                        <m:ctrlPr>
                          <a:rPr lang="en-US" b="0" i="1" dirty="0" smtClean="0">
                            <a:solidFill>
                              <a:srgbClr val="7030A0"/>
                            </a:solidFill>
                            <a:latin typeface="Cambria Math" panose="02040503050406030204" pitchFamily="18" charset="0"/>
                          </a:rPr>
                        </m:ctrlPr>
                      </m:sSupPr>
                      <m:e>
                        <m:r>
                          <a:rPr lang="en-US" i="1" dirty="0" smtClean="0">
                            <a:solidFill>
                              <a:srgbClr val="7030A0"/>
                            </a:solidFill>
                            <a:latin typeface="Cambria Math" panose="02040503050406030204" pitchFamily="18" charset="0"/>
                          </a:rPr>
                          <m:t>𝑛</m:t>
                        </m:r>
                      </m:e>
                      <m:sup>
                        <m:func>
                          <m:funcPr>
                            <m:ctrlPr>
                              <a:rPr lang="en-US" b="0" i="1" dirty="0" smtClean="0">
                                <a:solidFill>
                                  <a:srgbClr val="7030A0"/>
                                </a:solidFill>
                                <a:latin typeface="Cambria Math" panose="02040503050406030204" pitchFamily="18" charset="0"/>
                              </a:rPr>
                            </m:ctrlPr>
                          </m:funcPr>
                          <m:fName>
                            <m:sSub>
                              <m:sSubPr>
                                <m:ctrlPr>
                                  <a:rPr lang="en-US" b="0" i="1" dirty="0" smtClean="0">
                                    <a:solidFill>
                                      <a:srgbClr val="7030A0"/>
                                    </a:solidFill>
                                    <a:latin typeface="Cambria Math" panose="02040503050406030204" pitchFamily="18" charset="0"/>
                                  </a:rPr>
                                </m:ctrlPr>
                              </m:sSubPr>
                              <m:e>
                                <m:r>
                                  <m:rPr>
                                    <m:sty m:val="p"/>
                                  </m:rPr>
                                  <a:rPr lang="en-US" b="0" i="0" dirty="0" smtClean="0">
                                    <a:solidFill>
                                      <a:srgbClr val="7030A0"/>
                                    </a:solidFill>
                                    <a:latin typeface="Cambria Math" panose="02040503050406030204" pitchFamily="18" charset="0"/>
                                  </a:rPr>
                                  <m:t>log</m:t>
                                </m:r>
                              </m:e>
                              <m:sub>
                                <m:r>
                                  <a:rPr lang="en-US" b="0" i="1" dirty="0" smtClean="0">
                                    <a:solidFill>
                                      <a:srgbClr val="7030A0"/>
                                    </a:solidFill>
                                    <a:latin typeface="Cambria Math" panose="02040503050406030204" pitchFamily="18" charset="0"/>
                                  </a:rPr>
                                  <m:t>2</m:t>
                                </m:r>
                              </m:sub>
                            </m:sSub>
                          </m:fName>
                          <m:e>
                            <m:d>
                              <m:dPr>
                                <m:ctrlPr>
                                  <a:rPr lang="en-US" b="0" i="1" dirty="0" smtClean="0">
                                    <a:solidFill>
                                      <a:srgbClr val="7030A0"/>
                                    </a:solidFill>
                                    <a:latin typeface="Cambria Math" panose="02040503050406030204" pitchFamily="18" charset="0"/>
                                  </a:rPr>
                                </m:ctrlPr>
                              </m:dPr>
                              <m:e>
                                <m:r>
                                  <a:rPr lang="en-US" b="0" i="1" dirty="0" smtClean="0">
                                    <a:solidFill>
                                      <a:srgbClr val="7030A0"/>
                                    </a:solidFill>
                                    <a:latin typeface="Cambria Math" panose="02040503050406030204" pitchFamily="18" charset="0"/>
                                  </a:rPr>
                                  <m:t>3</m:t>
                                </m:r>
                              </m:e>
                            </m:d>
                          </m:e>
                        </m:func>
                      </m:sup>
                    </m:sSup>
                    <m:r>
                      <a:rPr lang="en-US" b="0" i="1" baseline="30000" dirty="0" smtClean="0">
                        <a:solidFill>
                          <a:srgbClr val="7030A0"/>
                        </a:solidFill>
                        <a:latin typeface="Cambria Math" panose="02040503050406030204" pitchFamily="18" charset="0"/>
                      </a:rPr>
                      <m:t> </m:t>
                    </m:r>
                    <m:r>
                      <a:rPr lang="en-US" i="1" dirty="0" smtClean="0">
                        <a:solidFill>
                          <a:srgbClr val="7030A0"/>
                        </a:solidFill>
                        <a:latin typeface="Cambria Math" panose="02040503050406030204" pitchFamily="18" charset="0"/>
                      </a:rPr>
                      <m:t> </m:t>
                    </m:r>
                    <m:r>
                      <a:rPr lang="en-US" b="0" i="1" smtClean="0">
                        <a:solidFill>
                          <a:srgbClr val="7030A0"/>
                        </a:solidFill>
                        <a:latin typeface="Cambria Math" panose="02040503050406030204" pitchFamily="18" charset="0"/>
                      </a:rPr>
                      <m:t>≈</m:t>
                    </m:r>
                    <m:r>
                      <a:rPr lang="en-US" i="1" dirty="0" smtClean="0">
                        <a:solidFill>
                          <a:srgbClr val="7030A0"/>
                        </a:solidFill>
                        <a:latin typeface="Cambria Math" panose="02040503050406030204" pitchFamily="18" charset="0"/>
                      </a:rPr>
                      <m:t> </m:t>
                    </m:r>
                    <m:sSup>
                      <m:sSupPr>
                        <m:ctrlPr>
                          <a:rPr lang="en-US" b="0" i="1" dirty="0" smtClean="0">
                            <a:solidFill>
                              <a:srgbClr val="7030A0"/>
                            </a:solidFill>
                            <a:latin typeface="Cambria Math" panose="02040503050406030204" pitchFamily="18" charset="0"/>
                          </a:rPr>
                        </m:ctrlPr>
                      </m:sSupPr>
                      <m:e>
                        <m:r>
                          <a:rPr lang="en-US" i="1" dirty="0" smtClean="0">
                            <a:solidFill>
                              <a:srgbClr val="7030A0"/>
                            </a:solidFill>
                            <a:latin typeface="Cambria Math" panose="02040503050406030204" pitchFamily="18" charset="0"/>
                          </a:rPr>
                          <m:t>𝑛</m:t>
                        </m:r>
                      </m:e>
                      <m:sup>
                        <m:r>
                          <a:rPr lang="en-US" b="0" i="1" dirty="0" smtClean="0">
                            <a:solidFill>
                              <a:srgbClr val="7030A0"/>
                            </a:solidFill>
                            <a:latin typeface="Cambria Math" panose="02040503050406030204" pitchFamily="18" charset="0"/>
                          </a:rPr>
                          <m:t>1.6</m:t>
                        </m:r>
                      </m:sup>
                    </m:sSup>
                    <m:r>
                      <a:rPr lang="en-US" i="1" baseline="30000" dirty="0">
                        <a:solidFill>
                          <a:srgbClr val="7030A0"/>
                        </a:solidFill>
                        <a:latin typeface="Cambria Math" panose="02040503050406030204" pitchFamily="18" charset="0"/>
                      </a:rPr>
                      <m:t> </m:t>
                    </m:r>
                    <m:r>
                      <a:rPr lang="en-US" i="1" dirty="0">
                        <a:solidFill>
                          <a:srgbClr val="7030A0"/>
                        </a:solidFill>
                        <a:latin typeface="Cambria Math" panose="02040503050406030204" pitchFamily="18" charset="0"/>
                      </a:rPr>
                      <m:t>)</m:t>
                    </m:r>
                  </m:oMath>
                </a14:m>
                <a:endParaRPr lang="en-US" dirty="0">
                  <a:solidFill>
                    <a:srgbClr val="7030A0"/>
                  </a:solidFill>
                </a:endParaRPr>
              </a:p>
              <a:p>
                <a:endParaRPr lang="en-US" dirty="0"/>
              </a:p>
              <a:p>
                <a:r>
                  <a:rPr lang="en-US" dirty="0" err="1"/>
                  <a:t>MergeSort</a:t>
                </a:r>
                <a:r>
                  <a:rPr lang="en-US" dirty="0"/>
                  <a:t>                                              </a:t>
                </a:r>
              </a:p>
              <a:p>
                <a14:m>
                  <m:oMath xmlns:m="http://schemas.openxmlformats.org/officeDocument/2006/math">
                    <m:r>
                      <a:rPr lang="en-US" i="1" dirty="0" smtClean="0">
                        <a:solidFill>
                          <a:schemeClr val="accent4"/>
                        </a:solidFill>
                        <a:latin typeface="Cambria Math" panose="02040503050406030204" pitchFamily="18" charset="0"/>
                        <a:sym typeface="Wingdings"/>
                      </a:rPr>
                      <m:t>𝑇</m:t>
                    </m:r>
                    <m:r>
                      <a:rPr lang="en-US" i="1" dirty="0" smtClean="0">
                        <a:solidFill>
                          <a:schemeClr val="accent4"/>
                        </a:solidFill>
                        <a:latin typeface="Cambria Math" panose="02040503050406030204" pitchFamily="18" charset="0"/>
                        <a:sym typeface="Wingdings"/>
                      </a:rPr>
                      <m:t>(</m:t>
                    </m:r>
                    <m:r>
                      <a:rPr lang="en-US" i="1" dirty="0" smtClean="0">
                        <a:solidFill>
                          <a:schemeClr val="accent4"/>
                        </a:solidFill>
                        <a:latin typeface="Cambria Math" panose="02040503050406030204" pitchFamily="18" charset="0"/>
                        <a:sym typeface="Wingdings"/>
                      </a:rPr>
                      <m:t>𝑛</m:t>
                    </m:r>
                    <m:r>
                      <a:rPr lang="en-US" i="1" dirty="0" smtClean="0">
                        <a:solidFill>
                          <a:schemeClr val="accent4"/>
                        </a:solidFill>
                        <a:latin typeface="Cambria Math" panose="02040503050406030204" pitchFamily="18" charset="0"/>
                        <a:sym typeface="Wingdings"/>
                      </a:rPr>
                      <m:t>) = 2</m:t>
                    </m:r>
                    <m:r>
                      <a:rPr lang="en-US" i="1" dirty="0" smtClean="0">
                        <a:solidFill>
                          <a:schemeClr val="accent4"/>
                        </a:solidFill>
                        <a:latin typeface="Cambria Math" panose="02040503050406030204" pitchFamily="18" charset="0"/>
                        <a:sym typeface="Wingdings"/>
                      </a:rPr>
                      <m:t>𝑇</m:t>
                    </m:r>
                    <m:r>
                      <a:rPr lang="en-US" i="1" dirty="0" smtClean="0">
                        <a:solidFill>
                          <a:schemeClr val="accent4"/>
                        </a:solidFill>
                        <a:latin typeface="Cambria Math" panose="02040503050406030204" pitchFamily="18" charset="0"/>
                        <a:sym typeface="Wingdings"/>
                      </a:rPr>
                      <m:t>(</m:t>
                    </m:r>
                    <m:r>
                      <a:rPr lang="en-US" i="1" dirty="0" smtClean="0">
                        <a:solidFill>
                          <a:schemeClr val="accent4"/>
                        </a:solidFill>
                        <a:latin typeface="Cambria Math" panose="02040503050406030204" pitchFamily="18" charset="0"/>
                        <a:sym typeface="Wingdings"/>
                      </a:rPr>
                      <m:t>𝑛</m:t>
                    </m:r>
                    <m:r>
                      <a:rPr lang="en-US" i="1" dirty="0" smtClean="0">
                        <a:solidFill>
                          <a:schemeClr val="accent4"/>
                        </a:solidFill>
                        <a:latin typeface="Cambria Math" panose="02040503050406030204" pitchFamily="18" charset="0"/>
                        <a:sym typeface="Wingdings"/>
                      </a:rPr>
                      <m:t>/2) + </m:t>
                    </m:r>
                    <m:r>
                      <a:rPr lang="en-US" i="1" dirty="0" smtClean="0">
                        <a:solidFill>
                          <a:schemeClr val="accent4"/>
                        </a:solidFill>
                        <a:latin typeface="Cambria Math" panose="02040503050406030204" pitchFamily="18" charset="0"/>
                        <a:sym typeface="Wingdings"/>
                      </a:rPr>
                      <m:t>𝑂</m:t>
                    </m:r>
                    <m:r>
                      <a:rPr lang="en-US" i="1" dirty="0" smtClean="0">
                        <a:solidFill>
                          <a:schemeClr val="accent4"/>
                        </a:solidFill>
                        <a:latin typeface="Cambria Math" panose="02040503050406030204" pitchFamily="18" charset="0"/>
                        <a:sym typeface="Wingdings"/>
                      </a:rPr>
                      <m:t>(</m:t>
                    </m:r>
                    <m:r>
                      <a:rPr lang="en-US" i="1" dirty="0" smtClean="0">
                        <a:solidFill>
                          <a:schemeClr val="accent4"/>
                        </a:solidFill>
                        <a:latin typeface="Cambria Math" panose="02040503050406030204" pitchFamily="18" charset="0"/>
                        <a:sym typeface="Wingdings"/>
                      </a:rPr>
                      <m:t>𝑛</m:t>
                    </m:r>
                    <m:r>
                      <a:rPr lang="en-US" i="1" dirty="0" smtClean="0">
                        <a:solidFill>
                          <a:schemeClr val="accent4"/>
                        </a:solidFill>
                        <a:latin typeface="Cambria Math" panose="02040503050406030204" pitchFamily="18" charset="0"/>
                        <a:sym typeface="Wingdings"/>
                      </a:rPr>
                      <m:t>)</m:t>
                    </m:r>
                  </m:oMath>
                </a14:m>
                <a:endParaRPr lang="en-US" dirty="0">
                  <a:solidFill>
                    <a:schemeClr val="accent4"/>
                  </a:solidFill>
                  <a:sym typeface="Wingdings"/>
                </a:endParaRPr>
              </a:p>
              <a:p>
                <a14:m>
                  <m:oMath xmlns:m="http://schemas.openxmlformats.org/officeDocument/2006/math">
                    <m:r>
                      <a:rPr lang="en-US" i="1" dirty="0" smtClean="0">
                        <a:solidFill>
                          <a:srgbClr val="7030A0"/>
                        </a:solidFill>
                        <a:latin typeface="Cambria Math" panose="02040503050406030204" pitchFamily="18" charset="0"/>
                        <a:sym typeface="Wingdings"/>
                      </a:rPr>
                      <m:t>𝑇</m:t>
                    </m:r>
                    <m:r>
                      <a:rPr lang="en-US" i="1" dirty="0" smtClean="0">
                        <a:solidFill>
                          <a:srgbClr val="7030A0"/>
                        </a:solidFill>
                        <a:latin typeface="Cambria Math" panose="02040503050406030204" pitchFamily="18" charset="0"/>
                        <a:sym typeface="Wingdings"/>
                      </a:rPr>
                      <m:t>(</m:t>
                    </m:r>
                    <m:r>
                      <a:rPr lang="en-US" i="1" dirty="0" smtClean="0">
                        <a:solidFill>
                          <a:srgbClr val="7030A0"/>
                        </a:solidFill>
                        <a:latin typeface="Cambria Math" panose="02040503050406030204" pitchFamily="18" charset="0"/>
                        <a:sym typeface="Wingdings"/>
                      </a:rPr>
                      <m:t>𝑛</m:t>
                    </m:r>
                    <m:r>
                      <a:rPr lang="en-US" i="1" dirty="0" smtClean="0">
                        <a:solidFill>
                          <a:srgbClr val="7030A0"/>
                        </a:solidFill>
                        <a:latin typeface="Cambria Math" panose="02040503050406030204" pitchFamily="18" charset="0"/>
                        <a:sym typeface="Wingdings"/>
                      </a:rPr>
                      <m:t>) = </m:t>
                    </m:r>
                    <m:r>
                      <a:rPr lang="en-US" i="1" dirty="0" smtClean="0">
                        <a:solidFill>
                          <a:srgbClr val="7030A0"/>
                        </a:solidFill>
                        <a:latin typeface="Cambria Math" panose="02040503050406030204" pitchFamily="18" charset="0"/>
                        <a:sym typeface="Wingdings"/>
                      </a:rPr>
                      <m:t>𝑂</m:t>
                    </m:r>
                    <m:r>
                      <a:rPr lang="en-US" i="1" dirty="0" smtClean="0">
                        <a:solidFill>
                          <a:srgbClr val="7030A0"/>
                        </a:solidFill>
                        <a:latin typeface="Cambria Math" panose="02040503050406030204" pitchFamily="18" charset="0"/>
                        <a:sym typeface="Wingdings"/>
                      </a:rPr>
                      <m:t>( </m:t>
                    </m:r>
                    <m:r>
                      <a:rPr lang="en-US" b="0" i="1" dirty="0" smtClean="0">
                        <a:solidFill>
                          <a:srgbClr val="7030A0"/>
                        </a:solidFill>
                        <a:latin typeface="Cambria Math" panose="02040503050406030204" pitchFamily="18" charset="0"/>
                        <a:sym typeface="Wingdings"/>
                      </a:rPr>
                      <m:t>𝑛</m:t>
                    </m:r>
                    <m:func>
                      <m:funcPr>
                        <m:ctrlPr>
                          <a:rPr lang="en-US" b="0" i="1" dirty="0" smtClean="0">
                            <a:solidFill>
                              <a:srgbClr val="7030A0"/>
                            </a:solidFill>
                            <a:latin typeface="Cambria Math" panose="02040503050406030204" pitchFamily="18" charset="0"/>
                            <a:sym typeface="Wingdings"/>
                          </a:rPr>
                        </m:ctrlPr>
                      </m:funcPr>
                      <m:fName>
                        <m:r>
                          <m:rPr>
                            <m:sty m:val="p"/>
                          </m:rPr>
                          <a:rPr lang="en-US" i="0" dirty="0" err="1">
                            <a:solidFill>
                              <a:srgbClr val="7030A0"/>
                            </a:solidFill>
                            <a:latin typeface="Cambria Math" panose="02040503050406030204" pitchFamily="18" charset="0"/>
                            <a:sym typeface="Wingdings"/>
                          </a:rPr>
                          <m:t>log</m:t>
                        </m:r>
                      </m:fName>
                      <m:e>
                        <m:r>
                          <a:rPr lang="en-US" b="0" i="1" dirty="0" smtClean="0">
                            <a:solidFill>
                              <a:srgbClr val="7030A0"/>
                            </a:solidFill>
                            <a:latin typeface="Cambria Math" panose="02040503050406030204" pitchFamily="18" charset="0"/>
                            <a:sym typeface="Wingdings"/>
                          </a:rPr>
                          <m:t>(</m:t>
                        </m:r>
                        <m:r>
                          <a:rPr lang="en-US" b="0" i="1" dirty="0" smtClean="0">
                            <a:solidFill>
                              <a:srgbClr val="7030A0"/>
                            </a:solidFill>
                            <a:latin typeface="Cambria Math" panose="02040503050406030204" pitchFamily="18" charset="0"/>
                            <a:sym typeface="Wingdings"/>
                          </a:rPr>
                          <m:t>𝑛</m:t>
                        </m:r>
                        <m:r>
                          <a:rPr lang="en-US" b="0" i="1" dirty="0" smtClean="0">
                            <a:solidFill>
                              <a:srgbClr val="7030A0"/>
                            </a:solidFill>
                            <a:latin typeface="Cambria Math" panose="02040503050406030204" pitchFamily="18" charset="0"/>
                            <a:sym typeface="Wingdings"/>
                          </a:rPr>
                          <m:t>)</m:t>
                        </m:r>
                      </m:e>
                    </m:func>
                    <m:r>
                      <a:rPr lang="en-US" i="1" dirty="0">
                        <a:solidFill>
                          <a:srgbClr val="7030A0"/>
                        </a:solidFill>
                        <a:latin typeface="Cambria Math" panose="02040503050406030204" pitchFamily="18" charset="0"/>
                        <a:sym typeface="Wingdings"/>
                      </a:rPr>
                      <m:t> )</m:t>
                    </m:r>
                  </m:oMath>
                </a14:m>
                <a:endParaRPr lang="en-US" dirty="0">
                  <a:solidFill>
                    <a:srgbClr val="7030A0"/>
                  </a:solidFill>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09666" y="1159636"/>
                <a:ext cx="8634334" cy="5585938"/>
              </a:xfrm>
              <a:blipFill>
                <a:blip r:embed="rId2"/>
                <a:stretch>
                  <a:fillRect l="-1324" t="-2494"/>
                </a:stretch>
              </a:blipFill>
            </p:spPr>
            <p:txBody>
              <a:bodyPr/>
              <a:lstStyle/>
              <a:p>
                <a:r>
                  <a:rPr lang="en-US">
                    <a:noFill/>
                  </a:rPr>
                  <a:t> </a:t>
                </a:r>
              </a:p>
            </p:txBody>
          </p:sp>
        </mc:Fallback>
      </mc:AlternateContent>
      <p:sp>
        <p:nvSpPr>
          <p:cNvPr id="4" name="TextBox 3"/>
          <p:cNvSpPr txBox="1"/>
          <p:nvPr/>
        </p:nvSpPr>
        <p:spPr>
          <a:xfrm>
            <a:off x="4826833" y="790303"/>
            <a:ext cx="4077325" cy="369332"/>
          </a:xfrm>
          <a:prstGeom prst="rect">
            <a:avLst/>
          </a:prstGeom>
          <a:noFill/>
        </p:spPr>
        <p:txBody>
          <a:bodyPr wrap="square" rtlCol="0">
            <a:spAutoFit/>
          </a:bodyPr>
          <a:lstStyle/>
          <a:p>
            <a:r>
              <a:rPr lang="en-US" dirty="0">
                <a:solidFill>
                  <a:schemeClr val="accent4"/>
                </a:solidFill>
              </a:rPr>
              <a:t>T(n) = time to solve a problem </a:t>
            </a:r>
            <a:r>
              <a:rPr lang="en-US">
                <a:solidFill>
                  <a:schemeClr val="accent4"/>
                </a:solidFill>
              </a:rPr>
              <a:t>of size n.</a:t>
            </a:r>
          </a:p>
        </p:txBody>
      </p:sp>
      <p:sp>
        <p:nvSpPr>
          <p:cNvPr id="6" name="TextBox 5"/>
          <p:cNvSpPr txBox="1"/>
          <p:nvPr/>
        </p:nvSpPr>
        <p:spPr>
          <a:xfrm>
            <a:off x="4512508" y="6160799"/>
            <a:ext cx="4631492" cy="584775"/>
          </a:xfrm>
          <a:prstGeom prst="rect">
            <a:avLst/>
          </a:prstGeom>
          <a:noFill/>
        </p:spPr>
        <p:txBody>
          <a:bodyPr wrap="square" rtlCol="0">
            <a:spAutoFit/>
          </a:bodyPr>
          <a:lstStyle/>
          <a:p>
            <a:r>
              <a:rPr lang="en-US" sz="3200" dirty="0">
                <a:solidFill>
                  <a:srgbClr val="FF6400"/>
                </a:solidFill>
              </a:rPr>
              <a:t>What’s the pattern?!?!?!?!</a:t>
            </a:r>
          </a:p>
        </p:txBody>
      </p:sp>
      <p:sp>
        <p:nvSpPr>
          <p:cNvPr id="5" name="TextBox 4"/>
          <p:cNvSpPr txBox="1"/>
          <p:nvPr/>
        </p:nvSpPr>
        <p:spPr>
          <a:xfrm>
            <a:off x="6916560" y="1971117"/>
            <a:ext cx="1694846" cy="923330"/>
          </a:xfrm>
          <a:prstGeom prst="rect">
            <a:avLst/>
          </a:prstGeom>
          <a:noFill/>
        </p:spPr>
        <p:txBody>
          <a:bodyPr wrap="square" rtlCol="0">
            <a:spAutoFit/>
          </a:bodyPr>
          <a:lstStyle/>
          <a:p>
            <a:pPr algn="ctr"/>
            <a:r>
              <a:rPr lang="en-US" dirty="0">
                <a:solidFill>
                  <a:srgbClr val="FF8200"/>
                </a:solidFill>
              </a:rPr>
              <a:t>This is similar to T</a:t>
            </a:r>
            <a:r>
              <a:rPr lang="en-US" baseline="-25000" dirty="0">
                <a:solidFill>
                  <a:srgbClr val="FF8200"/>
                </a:solidFill>
              </a:rPr>
              <a:t>2</a:t>
            </a:r>
            <a:r>
              <a:rPr lang="en-US" dirty="0">
                <a:solidFill>
                  <a:srgbClr val="FF8200"/>
                </a:solidFill>
              </a:rPr>
              <a:t> from the pre-lecture exercise.</a:t>
            </a:r>
          </a:p>
        </p:txBody>
      </p:sp>
      <p:cxnSp>
        <p:nvCxnSpPr>
          <p:cNvPr id="9" name="Straight Arrow Connector 8"/>
          <p:cNvCxnSpPr>
            <a:cxnSpLocks/>
            <a:stCxn id="5" idx="1"/>
          </p:cNvCxnSpPr>
          <p:nvPr/>
        </p:nvCxnSpPr>
        <p:spPr>
          <a:xfrm flipH="1" flipV="1">
            <a:off x="5068957" y="1971117"/>
            <a:ext cx="1847603" cy="461665"/>
          </a:xfrm>
          <a:prstGeom prst="straightConnector1">
            <a:avLst/>
          </a:prstGeom>
          <a:ln w="28575">
            <a:solidFill>
              <a:srgbClr val="FF82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8468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10" end="10"/>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6" grpId="0"/>
      <p:bldP spid="5"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master theorem</a:t>
            </a:r>
          </a:p>
        </p:txBody>
      </p:sp>
      <p:sp>
        <p:nvSpPr>
          <p:cNvPr id="3" name="Content Placeholder 2"/>
          <p:cNvSpPr>
            <a:spLocks noGrp="1"/>
          </p:cNvSpPr>
          <p:nvPr>
            <p:ph idx="1"/>
          </p:nvPr>
        </p:nvSpPr>
        <p:spPr>
          <a:xfrm>
            <a:off x="628650" y="1825625"/>
            <a:ext cx="4767809" cy="4351338"/>
          </a:xfrm>
        </p:spPr>
        <p:txBody>
          <a:bodyPr/>
          <a:lstStyle/>
          <a:p>
            <a:r>
              <a:rPr lang="en-US" dirty="0"/>
              <a:t>A</a:t>
            </a:r>
            <a:r>
              <a:rPr lang="en-US" b="1" dirty="0">
                <a:solidFill>
                  <a:srgbClr val="FF6400"/>
                </a:solidFill>
              </a:rPr>
              <a:t> </a:t>
            </a:r>
            <a:r>
              <a:rPr lang="en-US" dirty="0"/>
              <a:t>formula for many recurrence relations.</a:t>
            </a:r>
          </a:p>
          <a:p>
            <a:pPr lvl="1"/>
            <a:r>
              <a:rPr lang="en-US" dirty="0">
                <a:solidFill>
                  <a:schemeClr val="accent4"/>
                </a:solidFill>
              </a:rPr>
              <a:t>We’ll see an example</a:t>
            </a:r>
          </a:p>
          <a:p>
            <a:pPr lvl="1"/>
            <a:endParaRPr lang="en-US" dirty="0">
              <a:solidFill>
                <a:schemeClr val="accent4"/>
              </a:solidFill>
            </a:endParaRPr>
          </a:p>
          <a:p>
            <a:r>
              <a:rPr lang="en-US" dirty="0"/>
              <a:t>Proof: “Generalized” tree method.</a:t>
            </a:r>
          </a:p>
        </p:txBody>
      </p:sp>
      <p:pic>
        <p:nvPicPr>
          <p:cNvPr id="4" name="Picture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166578" y="3044019"/>
            <a:ext cx="2610787" cy="3132944"/>
          </a:xfrm>
          <a:prstGeom prst="rect">
            <a:avLst/>
          </a:prstGeom>
        </p:spPr>
      </p:pic>
      <p:sp>
        <p:nvSpPr>
          <p:cNvPr id="5" name="TextBox 4"/>
          <p:cNvSpPr txBox="1"/>
          <p:nvPr/>
        </p:nvSpPr>
        <p:spPr>
          <a:xfrm>
            <a:off x="6970426" y="6176963"/>
            <a:ext cx="1806939" cy="369332"/>
          </a:xfrm>
          <a:prstGeom prst="rect">
            <a:avLst/>
          </a:prstGeom>
          <a:noFill/>
        </p:spPr>
        <p:txBody>
          <a:bodyPr wrap="square" rtlCol="0">
            <a:spAutoFit/>
          </a:bodyPr>
          <a:lstStyle/>
          <a:p>
            <a:r>
              <a:rPr lang="en-US"/>
              <a:t>Jedi master Yoda</a:t>
            </a:r>
          </a:p>
        </p:txBody>
      </p:sp>
      <p:sp>
        <p:nvSpPr>
          <p:cNvPr id="7" name="Oval 6"/>
          <p:cNvSpPr/>
          <p:nvPr/>
        </p:nvSpPr>
        <p:spPr>
          <a:xfrm>
            <a:off x="5096655" y="1177809"/>
            <a:ext cx="3747541" cy="2069658"/>
          </a:xfrm>
          <a:prstGeom prst="ellips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2">
                    <a:lumMod val="50000"/>
                  </a:schemeClr>
                </a:solidFill>
                <a:latin typeface="Athelas" charset="0"/>
                <a:ea typeface="Athelas" charset="0"/>
                <a:cs typeface="Athelas" charset="0"/>
              </a:rPr>
              <a:t>A useful </a:t>
            </a:r>
          </a:p>
          <a:p>
            <a:pPr algn="ctr"/>
            <a:r>
              <a:rPr lang="en-US" sz="2400" dirty="0">
                <a:solidFill>
                  <a:schemeClr val="accent2">
                    <a:lumMod val="50000"/>
                  </a:schemeClr>
                </a:solidFill>
                <a:latin typeface="Athelas" charset="0"/>
                <a:ea typeface="Athelas" charset="0"/>
                <a:cs typeface="Athelas" charset="0"/>
              </a:rPr>
              <a:t>formula it is.</a:t>
            </a:r>
          </a:p>
          <a:p>
            <a:pPr algn="ctr"/>
            <a:r>
              <a:rPr lang="en-US" sz="2400" dirty="0">
                <a:solidFill>
                  <a:schemeClr val="accent2">
                    <a:lumMod val="50000"/>
                  </a:schemeClr>
                </a:solidFill>
                <a:latin typeface="Athelas" charset="0"/>
                <a:ea typeface="Athelas" charset="0"/>
                <a:cs typeface="Athelas" charset="0"/>
              </a:rPr>
              <a:t>Know why it works you should.</a:t>
            </a:r>
          </a:p>
        </p:txBody>
      </p:sp>
    </p:spTree>
    <p:extLst>
      <p:ext uri="{BB962C8B-B14F-4D97-AF65-F5344CB8AC3E}">
        <p14:creationId xmlns:p14="http://schemas.microsoft.com/office/powerpoint/2010/main" val="239601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55302"/>
            <a:ext cx="7886700" cy="1325563"/>
          </a:xfrm>
        </p:spPr>
        <p:txBody>
          <a:bodyPr/>
          <a:lstStyle/>
          <a:p>
            <a:r>
              <a:rPr lang="en-US" dirty="0"/>
              <a:t>The master theorem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28650" y="1440996"/>
                <a:ext cx="8515350" cy="4351338"/>
              </a:xfrm>
            </p:spPr>
            <p:txBody>
              <a:bodyPr/>
              <a:lstStyle/>
              <a:p>
                <a:r>
                  <a:rPr lang="en-US" b="0" dirty="0"/>
                  <a:t>Suppose that </a:t>
                </a:r>
                <a14:m>
                  <m:oMath xmlns:m="http://schemas.openxmlformats.org/officeDocument/2006/math">
                    <m:r>
                      <a:rPr lang="en-US" b="0" i="1" smtClean="0">
                        <a:latin typeface="Cambria Math" panose="02040503050406030204" pitchFamily="18" charset="0"/>
                      </a:rPr>
                      <m:t>𝑎</m:t>
                    </m:r>
                    <m:r>
                      <a:rPr lang="en-US" b="0" i="1" smtClean="0">
                        <a:latin typeface="Cambria Math" panose="02040503050406030204" pitchFamily="18" charset="0"/>
                      </a:rPr>
                      <m:t>≥1,</m:t>
                    </m:r>
                    <m:r>
                      <a:rPr lang="en-US" b="0" i="1" smtClean="0">
                        <a:latin typeface="Cambria Math" panose="02040503050406030204" pitchFamily="18" charset="0"/>
                      </a:rPr>
                      <m:t>𝑏</m:t>
                    </m:r>
                    <m:r>
                      <a:rPr lang="en-US" b="0" i="1" smtClean="0">
                        <a:latin typeface="Cambria Math" panose="02040503050406030204" pitchFamily="18" charset="0"/>
                      </a:rPr>
                      <m:t>&gt;1,</m:t>
                    </m:r>
                    <m:r>
                      <m:rPr>
                        <m:sty m:val="p"/>
                      </m:rPr>
                      <a:rPr lang="en-US" b="0" i="0" smtClean="0">
                        <a:latin typeface="Cambria Math" panose="02040503050406030204" pitchFamily="18" charset="0"/>
                      </a:rPr>
                      <m:t>and</m:t>
                    </m:r>
                    <m:r>
                      <a:rPr lang="en-US" b="0" i="1" smtClean="0">
                        <a:latin typeface="Cambria Math" panose="02040503050406030204" pitchFamily="18" charset="0"/>
                      </a:rPr>
                      <m:t> </m:t>
                    </m:r>
                    <m:r>
                      <a:rPr lang="en-US" b="0" i="1" smtClean="0">
                        <a:latin typeface="Cambria Math" panose="02040503050406030204" pitchFamily="18" charset="0"/>
                      </a:rPr>
                      <m:t>𝑑</m:t>
                    </m:r>
                  </m:oMath>
                </a14:m>
                <a:r>
                  <a:rPr lang="en-US" b="0" dirty="0"/>
                  <a:t> are constants (independent of n).</a:t>
                </a:r>
              </a:p>
              <a:p>
                <a:r>
                  <a:rPr lang="en-US" b="0" dirty="0"/>
                  <a:t>Suppose </a:t>
                </a:r>
                <a14:m>
                  <m:oMath xmlns:m="http://schemas.openxmlformats.org/officeDocument/2006/math">
                    <m:r>
                      <a:rPr lang="en-US" b="0" i="1" smtClean="0">
                        <a:latin typeface="Cambria Math" charset="0"/>
                      </a:rPr>
                      <m:t>𝑇</m:t>
                    </m:r>
                    <m:d>
                      <m:dPr>
                        <m:ctrlPr>
                          <a:rPr lang="en-US" b="0" i="1" smtClean="0">
                            <a:latin typeface="Cambria Math" panose="02040503050406030204" pitchFamily="18" charset="0"/>
                          </a:rPr>
                        </m:ctrlPr>
                      </m:dPr>
                      <m:e>
                        <m:r>
                          <a:rPr lang="en-US" b="0" i="1" smtClean="0">
                            <a:latin typeface="Cambria Math" charset="0"/>
                          </a:rPr>
                          <m:t>𝑛</m:t>
                        </m:r>
                      </m:e>
                    </m:d>
                    <m:r>
                      <a:rPr lang="en-US" b="0" i="1" smtClean="0">
                        <a:latin typeface="Cambria Math" charset="0"/>
                      </a:rPr>
                      <m:t>=</m:t>
                    </m:r>
                    <m:r>
                      <a:rPr lang="en-US" b="0" i="1" smtClean="0">
                        <a:solidFill>
                          <a:schemeClr val="accent3"/>
                        </a:solidFill>
                        <a:latin typeface="Cambria Math" charset="0"/>
                      </a:rPr>
                      <m:t>𝑎</m:t>
                    </m:r>
                    <m:r>
                      <a:rPr lang="en-US" b="0" i="1" smtClean="0">
                        <a:latin typeface="Cambria Math" charset="0"/>
                      </a:rPr>
                      <m:t>⋅</m:t>
                    </m:r>
                    <m:r>
                      <a:rPr lang="en-US" b="0" i="1" smtClean="0">
                        <a:latin typeface="Cambria Math" charset="0"/>
                      </a:rPr>
                      <m:t>𝑇</m:t>
                    </m:r>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charset="0"/>
                              </a:rPr>
                              <m:t>𝑛</m:t>
                            </m:r>
                          </m:num>
                          <m:den>
                            <m:r>
                              <a:rPr lang="en-US" b="0" i="1" smtClean="0">
                                <a:solidFill>
                                  <a:schemeClr val="accent3"/>
                                </a:solidFill>
                                <a:latin typeface="Cambria Math" charset="0"/>
                              </a:rPr>
                              <m:t>𝑏</m:t>
                            </m:r>
                          </m:den>
                        </m:f>
                      </m:e>
                    </m:d>
                    <m:r>
                      <a:rPr lang="en-US" b="0" i="1" smtClean="0">
                        <a:latin typeface="Cambria Math" charset="0"/>
                      </a:rPr>
                      <m:t>+</m:t>
                    </m:r>
                    <m:r>
                      <a:rPr lang="en-US" b="0" i="1" smtClean="0">
                        <a:latin typeface="Cambria Math" charset="0"/>
                      </a:rPr>
                      <m:t>𝑂</m:t>
                    </m:r>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charset="0"/>
                              </a:rPr>
                              <m:t>𝑛</m:t>
                            </m:r>
                          </m:e>
                          <m:sup>
                            <m:r>
                              <a:rPr lang="en-US" b="0" i="1" smtClean="0">
                                <a:solidFill>
                                  <a:schemeClr val="accent3"/>
                                </a:solidFill>
                                <a:latin typeface="Cambria Math" charset="0"/>
                              </a:rPr>
                              <m:t>𝑑</m:t>
                            </m:r>
                          </m:sup>
                        </m:sSup>
                      </m:e>
                    </m:d>
                  </m:oMath>
                </a14:m>
                <a:r>
                  <a:rPr lang="en-US" b="0" dirty="0"/>
                  <a:t>.  Then</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28650" y="1440996"/>
                <a:ext cx="8515350" cy="4351338"/>
              </a:xfrm>
              <a:blipFill>
                <a:blip r:embed="rId2"/>
                <a:stretch>
                  <a:fillRect l="-1341" t="-2326"/>
                </a:stretch>
              </a:blipFill>
            </p:spPr>
            <p:txBody>
              <a:bodyPr/>
              <a:lstStyle/>
              <a:p>
                <a:r>
                  <a:rPr lang="zh-CN" altLang="en-US">
                    <a:noFill/>
                  </a:rPr>
                  <a:t> </a:t>
                </a:r>
              </a:p>
            </p:txBody>
          </p:sp>
        </mc:Fallback>
      </mc:AlternateContent>
      <p:pic>
        <p:nvPicPr>
          <p:cNvPr id="5" name="Picture 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475477" y="4855773"/>
            <a:ext cx="1668523" cy="2002227"/>
          </a:xfrm>
          <a:prstGeom prst="rect">
            <a:avLst/>
          </a:prstGeom>
        </p:spPr>
      </p:pic>
      <p:sp>
        <p:nvSpPr>
          <p:cNvPr id="6" name="Oval 5"/>
          <p:cNvSpPr/>
          <p:nvPr/>
        </p:nvSpPr>
        <p:spPr>
          <a:xfrm>
            <a:off x="4930861" y="5034382"/>
            <a:ext cx="2873497" cy="1410090"/>
          </a:xfrm>
          <a:prstGeom prst="ellipse">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2">
                    <a:lumMod val="50000"/>
                  </a:schemeClr>
                </a:solidFill>
                <a:latin typeface="Athelas" charset="0"/>
                <a:ea typeface="Athelas" charset="0"/>
                <a:cs typeface="Athelas" charset="0"/>
              </a:rPr>
              <a:t>Many symbols those are</a:t>
            </a:r>
            <a:r>
              <a:rPr lang="mr-IN" sz="2400" dirty="0">
                <a:solidFill>
                  <a:schemeClr val="accent2">
                    <a:lumMod val="50000"/>
                  </a:schemeClr>
                </a:solidFill>
                <a:latin typeface="Athelas" charset="0"/>
                <a:ea typeface="Athelas" charset="0"/>
                <a:cs typeface="Athelas" charset="0"/>
              </a:rPr>
              <a:t>…</a:t>
            </a:r>
            <a:r>
              <a:rPr lang="en-US" sz="2400" dirty="0">
                <a:solidFill>
                  <a:schemeClr val="accent2">
                    <a:lumMod val="50000"/>
                  </a:schemeClr>
                </a:solidFill>
                <a:latin typeface="Athelas" charset="0"/>
                <a:ea typeface="Athelas" charset="0"/>
                <a:cs typeface="Athelas" charset="0"/>
              </a:rPr>
              <a:t>.</a:t>
            </a:r>
          </a:p>
        </p:txBody>
      </p:sp>
      <p:sp>
        <p:nvSpPr>
          <p:cNvPr id="7" name="TextBox 6"/>
          <p:cNvSpPr txBox="1"/>
          <p:nvPr/>
        </p:nvSpPr>
        <p:spPr>
          <a:xfrm>
            <a:off x="273656" y="4976726"/>
            <a:ext cx="4657205" cy="1631216"/>
          </a:xfrm>
          <a:prstGeom prst="rect">
            <a:avLst/>
          </a:prstGeom>
          <a:noFill/>
        </p:spPr>
        <p:txBody>
          <a:bodyPr wrap="square" rtlCol="0">
            <a:spAutoFit/>
          </a:bodyPr>
          <a:lstStyle/>
          <a:p>
            <a:r>
              <a:rPr lang="en-US" sz="2000" dirty="0"/>
              <a:t>Three parameters:</a:t>
            </a:r>
          </a:p>
          <a:p>
            <a:r>
              <a:rPr lang="en-US" sz="2000" dirty="0">
                <a:solidFill>
                  <a:srgbClr val="00B050"/>
                </a:solidFill>
              </a:rPr>
              <a:t>a : number of </a:t>
            </a:r>
            <a:r>
              <a:rPr lang="en-US" sz="2000" dirty="0" err="1">
                <a:solidFill>
                  <a:srgbClr val="00B050"/>
                </a:solidFill>
              </a:rPr>
              <a:t>subproblems</a:t>
            </a:r>
            <a:endParaRPr lang="en-US" sz="2000" dirty="0">
              <a:solidFill>
                <a:srgbClr val="00B050"/>
              </a:solidFill>
            </a:endParaRPr>
          </a:p>
          <a:p>
            <a:r>
              <a:rPr lang="en-US" sz="2000" dirty="0">
                <a:solidFill>
                  <a:schemeClr val="accent4"/>
                </a:solidFill>
              </a:rPr>
              <a:t>b : factor by which input size shrinks</a:t>
            </a:r>
          </a:p>
          <a:p>
            <a:r>
              <a:rPr lang="en-US" sz="2000" dirty="0">
                <a:solidFill>
                  <a:srgbClr val="FF6400"/>
                </a:solidFill>
              </a:rPr>
              <a:t>d : need to do </a:t>
            </a:r>
            <a:r>
              <a:rPr lang="en-US" sz="2000" dirty="0" err="1">
                <a:solidFill>
                  <a:srgbClr val="FF6400"/>
                </a:solidFill>
              </a:rPr>
              <a:t>n</a:t>
            </a:r>
            <a:r>
              <a:rPr lang="en-US" sz="2000" baseline="30000" dirty="0" err="1">
                <a:solidFill>
                  <a:srgbClr val="FF6400"/>
                </a:solidFill>
              </a:rPr>
              <a:t>d</a:t>
            </a:r>
            <a:r>
              <a:rPr lang="en-US" sz="2000" dirty="0">
                <a:solidFill>
                  <a:srgbClr val="FF6400"/>
                </a:solidFill>
              </a:rPr>
              <a:t> work to create all the </a:t>
            </a:r>
            <a:r>
              <a:rPr lang="en-US" sz="2000" dirty="0" err="1">
                <a:solidFill>
                  <a:srgbClr val="FF6400"/>
                </a:solidFill>
              </a:rPr>
              <a:t>subproblems</a:t>
            </a:r>
            <a:r>
              <a:rPr lang="en-US" sz="2000" dirty="0">
                <a:solidFill>
                  <a:srgbClr val="FF6400"/>
                </a:solidFill>
              </a:rPr>
              <a:t> and combine their solutions</a:t>
            </a:r>
            <a:r>
              <a:rPr lang="en-US" sz="2000" dirty="0">
                <a:solidFill>
                  <a:srgbClr val="7030A0"/>
                </a:solidFill>
              </a:rPr>
              <a:t>. </a:t>
            </a:r>
          </a:p>
        </p:txBody>
      </p:sp>
      <mc:AlternateContent xmlns:mc="http://schemas.openxmlformats.org/markup-compatibility/2006" xmlns:a14="http://schemas.microsoft.com/office/drawing/2010/main">
        <mc:Choice Requires="a14">
          <p:sp>
            <p:nvSpPr>
              <p:cNvPr id="8" name="TextBox 7"/>
              <p:cNvSpPr txBox="1"/>
              <p:nvPr/>
            </p:nvSpPr>
            <p:spPr>
              <a:xfrm>
                <a:off x="6215050" y="95980"/>
                <a:ext cx="2908792" cy="1058816"/>
              </a:xfrm>
              <a:prstGeom prst="rect">
                <a:avLst/>
              </a:prstGeom>
              <a:noFill/>
            </p:spPr>
            <p:txBody>
              <a:bodyPr wrap="square" rtlCol="0">
                <a:spAutoFit/>
              </a:bodyPr>
              <a:lstStyle/>
              <a:p>
                <a:pPr algn="ctr"/>
                <a:r>
                  <a:rPr lang="en-US" dirty="0">
                    <a:solidFill>
                      <a:schemeClr val="accent4"/>
                    </a:solidFill>
                  </a:rPr>
                  <a:t>We can also take n/b to mean either </a:t>
                </a:r>
                <a14:m>
                  <m:oMath xmlns:m="http://schemas.openxmlformats.org/officeDocument/2006/math">
                    <m:d>
                      <m:dPr>
                        <m:begChr m:val="⌊"/>
                        <m:endChr m:val="⌋"/>
                        <m:ctrlPr>
                          <a:rPr lang="en-US" i="1" smtClean="0">
                            <a:solidFill>
                              <a:schemeClr val="accent4"/>
                            </a:solidFill>
                            <a:latin typeface="Cambria Math" panose="02040503050406030204" pitchFamily="18" charset="0"/>
                          </a:rPr>
                        </m:ctrlPr>
                      </m:dPr>
                      <m:e>
                        <m:f>
                          <m:fPr>
                            <m:ctrlPr>
                              <a:rPr lang="en-US" b="0" i="1" smtClean="0">
                                <a:solidFill>
                                  <a:schemeClr val="accent4"/>
                                </a:solidFill>
                                <a:latin typeface="Cambria Math" panose="02040503050406030204" pitchFamily="18" charset="0"/>
                              </a:rPr>
                            </m:ctrlPr>
                          </m:fPr>
                          <m:num>
                            <m:r>
                              <a:rPr lang="en-US" b="0" i="1" smtClean="0">
                                <a:solidFill>
                                  <a:schemeClr val="accent4"/>
                                </a:solidFill>
                                <a:latin typeface="Cambria Math" charset="0"/>
                              </a:rPr>
                              <m:t>𝑛</m:t>
                            </m:r>
                          </m:num>
                          <m:den>
                            <m:r>
                              <a:rPr lang="en-US" b="0" i="1" smtClean="0">
                                <a:solidFill>
                                  <a:schemeClr val="accent4"/>
                                </a:solidFill>
                                <a:latin typeface="Cambria Math" charset="0"/>
                              </a:rPr>
                              <m:t>𝑏</m:t>
                            </m:r>
                          </m:den>
                        </m:f>
                      </m:e>
                    </m:d>
                  </m:oMath>
                </a14:m>
                <a:r>
                  <a:rPr lang="en-US" dirty="0">
                    <a:solidFill>
                      <a:schemeClr val="accent4"/>
                    </a:solidFill>
                  </a:rPr>
                  <a:t> or </a:t>
                </a:r>
                <a14:m>
                  <m:oMath xmlns:m="http://schemas.openxmlformats.org/officeDocument/2006/math">
                    <m:d>
                      <m:dPr>
                        <m:begChr m:val="⌈"/>
                        <m:endChr m:val="⌉"/>
                        <m:ctrlPr>
                          <a:rPr lang="en-US" i="1" smtClean="0">
                            <a:solidFill>
                              <a:schemeClr val="accent4"/>
                            </a:solidFill>
                            <a:latin typeface="Cambria Math" panose="02040503050406030204" pitchFamily="18" charset="0"/>
                          </a:rPr>
                        </m:ctrlPr>
                      </m:dPr>
                      <m:e>
                        <m:f>
                          <m:fPr>
                            <m:ctrlPr>
                              <a:rPr lang="en-US" b="0" i="1" smtClean="0">
                                <a:solidFill>
                                  <a:schemeClr val="accent4"/>
                                </a:solidFill>
                                <a:latin typeface="Cambria Math" panose="02040503050406030204" pitchFamily="18" charset="0"/>
                              </a:rPr>
                            </m:ctrlPr>
                          </m:fPr>
                          <m:num>
                            <m:r>
                              <a:rPr lang="en-US" b="0" i="1" smtClean="0">
                                <a:solidFill>
                                  <a:schemeClr val="accent4"/>
                                </a:solidFill>
                                <a:latin typeface="Cambria Math" charset="0"/>
                              </a:rPr>
                              <m:t>𝑛</m:t>
                            </m:r>
                          </m:num>
                          <m:den>
                            <m:r>
                              <a:rPr lang="en-US" b="0" i="1" smtClean="0">
                                <a:solidFill>
                                  <a:schemeClr val="accent4"/>
                                </a:solidFill>
                                <a:latin typeface="Cambria Math" charset="0"/>
                              </a:rPr>
                              <m:t>𝑏</m:t>
                            </m:r>
                          </m:den>
                        </m:f>
                      </m:e>
                    </m:d>
                  </m:oMath>
                </a14:m>
                <a:r>
                  <a:rPr lang="en-US" dirty="0">
                    <a:solidFill>
                      <a:schemeClr val="accent4"/>
                    </a:solidFill>
                  </a:rPr>
                  <a:t> and the theorem is still true. </a:t>
                </a:r>
              </a:p>
            </p:txBody>
          </p:sp>
        </mc:Choice>
        <mc:Fallback xmlns="">
          <p:sp>
            <p:nvSpPr>
              <p:cNvPr id="8" name="TextBox 7"/>
              <p:cNvSpPr txBox="1">
                <a:spLocks noRot="1" noChangeAspect="1" noMove="1" noResize="1" noEditPoints="1" noAdjustHandles="1" noChangeArrowheads="1" noChangeShapeType="1" noTextEdit="1"/>
              </p:cNvSpPr>
              <p:nvPr/>
            </p:nvSpPr>
            <p:spPr>
              <a:xfrm>
                <a:off x="6215050" y="95980"/>
                <a:ext cx="2908792" cy="1058816"/>
              </a:xfrm>
              <a:prstGeom prst="rect">
                <a:avLst/>
              </a:prstGeom>
              <a:blipFill>
                <a:blip r:embed="rId4"/>
                <a:stretch>
                  <a:fillRect t="-2381" b="-8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287EF708-EB82-D349-B52B-A00866A96418}"/>
                  </a:ext>
                </a:extLst>
              </p:cNvPr>
              <p:cNvSpPr txBox="1"/>
              <p:nvPr/>
            </p:nvSpPr>
            <p:spPr>
              <a:xfrm>
                <a:off x="1105750" y="2870476"/>
                <a:ext cx="6458627" cy="221977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𝑇</m:t>
                      </m:r>
                      <m:d>
                        <m:dPr>
                          <m:ctrlPr>
                            <a:rPr lang="en-US" sz="3200" b="0" i="1" smtClean="0">
                              <a:latin typeface="Cambria Math" panose="02040503050406030204" pitchFamily="18" charset="0"/>
                            </a:rPr>
                          </m:ctrlPr>
                        </m:dPr>
                        <m:e>
                          <m:r>
                            <a:rPr lang="en-US" sz="3200" b="0" i="1" smtClean="0">
                              <a:latin typeface="Cambria Math" panose="02040503050406030204" pitchFamily="18" charset="0"/>
                            </a:rPr>
                            <m:t>𝑛</m:t>
                          </m:r>
                        </m:e>
                      </m:d>
                      <m:r>
                        <a:rPr lang="en-US" sz="3200" b="0" i="1" smtClean="0">
                          <a:latin typeface="Cambria Math" panose="02040503050406030204" pitchFamily="18" charset="0"/>
                        </a:rPr>
                        <m:t>= </m:t>
                      </m:r>
                      <m:d>
                        <m:dPr>
                          <m:begChr m:val="{"/>
                          <m:endChr m:val=""/>
                          <m:ctrlPr>
                            <a:rPr lang="en-US" sz="3200" b="0" i="1" smtClean="0">
                              <a:latin typeface="Cambria Math" panose="02040503050406030204" pitchFamily="18" charset="0"/>
                            </a:rPr>
                          </m:ctrlPr>
                        </m:dPr>
                        <m:e>
                          <m:eqArr>
                            <m:eqArrPr>
                              <m:ctrlPr>
                                <a:rPr lang="en-US" sz="3200" b="0" i="1" smtClean="0">
                                  <a:latin typeface="Cambria Math" panose="02040503050406030204" pitchFamily="18" charset="0"/>
                                </a:rPr>
                              </m:ctrlPr>
                            </m:eqArrPr>
                            <m:e>
                              <m:r>
                                <m:rPr>
                                  <m:sty m:val="p"/>
                                </m:rPr>
                                <a:rPr lang="en-US" sz="3200" b="0" i="0" smtClean="0">
                                  <a:latin typeface="Cambria Math" panose="02040503050406030204" pitchFamily="18" charset="0"/>
                                </a:rPr>
                                <m:t>O</m:t>
                              </m:r>
                              <m:d>
                                <m:dPr>
                                  <m:ctrlPr>
                                    <a:rPr lang="en-US" sz="3200" b="0" i="1" smtClean="0">
                                      <a:latin typeface="Cambria Math" panose="02040503050406030204" pitchFamily="18" charset="0"/>
                                    </a:rPr>
                                  </m:ctrlPr>
                                </m:dPr>
                                <m:e>
                                  <m:sSup>
                                    <m:sSupPr>
                                      <m:ctrlPr>
                                        <a:rPr lang="en-US" sz="3200" b="0" i="1" smtClean="0">
                                          <a:latin typeface="Cambria Math" panose="02040503050406030204" pitchFamily="18" charset="0"/>
                                        </a:rPr>
                                      </m:ctrlPr>
                                    </m:sSupPr>
                                    <m:e>
                                      <m:r>
                                        <a:rPr lang="en-US" sz="3200" b="0" i="1" smtClean="0">
                                          <a:latin typeface="Cambria Math" panose="02040503050406030204" pitchFamily="18" charset="0"/>
                                        </a:rPr>
                                        <m:t>𝑛</m:t>
                                      </m:r>
                                    </m:e>
                                    <m:sup>
                                      <m:r>
                                        <a:rPr lang="en-US" sz="3200" b="0" i="1" smtClean="0">
                                          <a:latin typeface="Cambria Math" panose="02040503050406030204" pitchFamily="18" charset="0"/>
                                        </a:rPr>
                                        <m:t>𝑑</m:t>
                                      </m:r>
                                    </m:sup>
                                  </m:sSup>
                                  <m:func>
                                    <m:funcPr>
                                      <m:ctrlPr>
                                        <a:rPr lang="en-US" sz="3200" b="0" i="1" smtClean="0">
                                          <a:latin typeface="Cambria Math" panose="02040503050406030204" pitchFamily="18" charset="0"/>
                                        </a:rPr>
                                      </m:ctrlPr>
                                    </m:funcPr>
                                    <m:fName>
                                      <m:r>
                                        <m:rPr>
                                          <m:sty m:val="p"/>
                                        </m:rPr>
                                        <a:rPr lang="en-US" sz="3200" b="0" i="0" smtClean="0">
                                          <a:latin typeface="Cambria Math" panose="02040503050406030204" pitchFamily="18" charset="0"/>
                                        </a:rPr>
                                        <m:t>log</m:t>
                                      </m:r>
                                    </m:fName>
                                    <m:e>
                                      <m:d>
                                        <m:dPr>
                                          <m:ctrlPr>
                                            <a:rPr lang="en-US" sz="3200" b="0" i="1" smtClean="0">
                                              <a:latin typeface="Cambria Math" panose="02040503050406030204" pitchFamily="18" charset="0"/>
                                            </a:rPr>
                                          </m:ctrlPr>
                                        </m:dPr>
                                        <m:e>
                                          <m:r>
                                            <a:rPr lang="en-US" sz="3200" b="0" i="1" smtClean="0">
                                              <a:latin typeface="Cambria Math" panose="02040503050406030204" pitchFamily="18" charset="0"/>
                                            </a:rPr>
                                            <m:t>𝑛</m:t>
                                          </m:r>
                                        </m:e>
                                      </m:d>
                                    </m:e>
                                  </m:func>
                                </m:e>
                              </m:d>
                              <m:r>
                                <a:rPr lang="en-US" sz="3200" b="0" i="1" smtClean="0">
                                  <a:latin typeface="Cambria Math" panose="02040503050406030204" pitchFamily="18" charset="0"/>
                                </a:rPr>
                                <m:t>         </m:t>
                              </m:r>
                              <m:r>
                                <m:rPr>
                                  <m:sty m:val="p"/>
                                </m:rPr>
                                <a:rPr lang="en-US" sz="3200" b="0" i="0" smtClean="0">
                                  <a:latin typeface="Cambria Math" panose="02040503050406030204" pitchFamily="18" charset="0"/>
                                </a:rPr>
                                <m:t>if</m:t>
                              </m:r>
                              <m:r>
                                <a:rPr lang="en-US" sz="3200" b="0" i="1" smtClean="0">
                                  <a:latin typeface="Cambria Math" panose="02040503050406030204" pitchFamily="18" charset="0"/>
                                </a:rPr>
                                <m:t> </m:t>
                              </m:r>
                              <m:r>
                                <a:rPr lang="en-US" sz="3200" b="0" i="1" smtClean="0">
                                  <a:solidFill>
                                    <a:schemeClr val="accent3"/>
                                  </a:solidFill>
                                  <a:latin typeface="Cambria Math" panose="02040503050406030204" pitchFamily="18" charset="0"/>
                                </a:rPr>
                                <m:t>𝑎</m:t>
                              </m:r>
                              <m:r>
                                <a:rPr lang="en-US" sz="3200" b="0" i="1" smtClean="0">
                                  <a:solidFill>
                                    <a:schemeClr val="accent3"/>
                                  </a:solidFill>
                                  <a:latin typeface="Cambria Math" panose="02040503050406030204" pitchFamily="18" charset="0"/>
                                </a:rPr>
                                <m:t>=</m:t>
                              </m:r>
                              <m:sSup>
                                <m:sSupPr>
                                  <m:ctrlPr>
                                    <a:rPr lang="en-US" sz="3200" b="0" i="1" smtClean="0">
                                      <a:solidFill>
                                        <a:schemeClr val="accent3"/>
                                      </a:solidFill>
                                      <a:latin typeface="Cambria Math" panose="02040503050406030204" pitchFamily="18" charset="0"/>
                                    </a:rPr>
                                  </m:ctrlPr>
                                </m:sSupPr>
                                <m:e>
                                  <m:r>
                                    <a:rPr lang="en-US" sz="3200" b="0" i="1" smtClean="0">
                                      <a:solidFill>
                                        <a:schemeClr val="accent3"/>
                                      </a:solidFill>
                                      <a:latin typeface="Cambria Math" panose="02040503050406030204" pitchFamily="18" charset="0"/>
                                    </a:rPr>
                                    <m:t>𝑏</m:t>
                                  </m:r>
                                </m:e>
                                <m:sup>
                                  <m:r>
                                    <a:rPr lang="en-US" sz="3200" b="0" i="1" smtClean="0">
                                      <a:solidFill>
                                        <a:schemeClr val="accent3"/>
                                      </a:solidFill>
                                      <a:latin typeface="Cambria Math" panose="02040503050406030204" pitchFamily="18" charset="0"/>
                                    </a:rPr>
                                    <m:t>𝑑</m:t>
                                  </m:r>
                                </m:sup>
                              </m:sSup>
                            </m:e>
                            <m:e>
                              <m:r>
                                <m:rPr>
                                  <m:sty m:val="p"/>
                                </m:rPr>
                                <a:rPr lang="en-US" sz="3200" b="0" i="0" smtClean="0">
                                  <a:latin typeface="Cambria Math" panose="02040503050406030204" pitchFamily="18" charset="0"/>
                                </a:rPr>
                                <m:t>O</m:t>
                              </m:r>
                              <m:d>
                                <m:dPr>
                                  <m:ctrlPr>
                                    <a:rPr lang="en-US" sz="3200" b="0" i="1" smtClean="0">
                                      <a:latin typeface="Cambria Math" panose="02040503050406030204" pitchFamily="18" charset="0"/>
                                    </a:rPr>
                                  </m:ctrlPr>
                                </m:dPr>
                                <m:e>
                                  <m:sSup>
                                    <m:sSupPr>
                                      <m:ctrlPr>
                                        <a:rPr lang="en-US" sz="3200" b="0" i="1" smtClean="0">
                                          <a:latin typeface="Cambria Math" panose="02040503050406030204" pitchFamily="18" charset="0"/>
                                        </a:rPr>
                                      </m:ctrlPr>
                                    </m:sSupPr>
                                    <m:e>
                                      <m:r>
                                        <a:rPr lang="en-US" sz="3200" b="0" i="1" smtClean="0">
                                          <a:latin typeface="Cambria Math" panose="02040503050406030204" pitchFamily="18" charset="0"/>
                                        </a:rPr>
                                        <m:t>𝑛</m:t>
                                      </m:r>
                                    </m:e>
                                    <m:sup>
                                      <m:r>
                                        <a:rPr lang="en-US" sz="3200" b="0" i="1" smtClean="0">
                                          <a:latin typeface="Cambria Math" panose="02040503050406030204" pitchFamily="18" charset="0"/>
                                        </a:rPr>
                                        <m:t>𝑑</m:t>
                                      </m:r>
                                    </m:sup>
                                  </m:sSup>
                                </m:e>
                              </m:d>
                              <m:r>
                                <a:rPr lang="en-US" sz="3200" b="0" i="1" smtClean="0">
                                  <a:latin typeface="Cambria Math" panose="02040503050406030204" pitchFamily="18" charset="0"/>
                                </a:rPr>
                                <m:t>                      </m:t>
                              </m:r>
                              <m:r>
                                <m:rPr>
                                  <m:sty m:val="p"/>
                                </m:rPr>
                                <a:rPr lang="en-US" sz="3200" b="0" i="0" smtClean="0">
                                  <a:latin typeface="Cambria Math" panose="02040503050406030204" pitchFamily="18" charset="0"/>
                                </a:rPr>
                                <m:t>if</m:t>
                              </m:r>
                              <m:r>
                                <a:rPr lang="en-US" sz="3200" b="0" i="1" smtClean="0">
                                  <a:latin typeface="Cambria Math" panose="02040503050406030204" pitchFamily="18" charset="0"/>
                                </a:rPr>
                                <m:t> </m:t>
                              </m:r>
                              <m:r>
                                <a:rPr lang="en-US" sz="3200" b="0" i="1" smtClean="0">
                                  <a:solidFill>
                                    <a:schemeClr val="accent3"/>
                                  </a:solidFill>
                                  <a:latin typeface="Cambria Math" panose="02040503050406030204" pitchFamily="18" charset="0"/>
                                </a:rPr>
                                <m:t>𝑎</m:t>
                              </m:r>
                              <m:r>
                                <a:rPr lang="en-US" sz="3200" b="0" i="1" smtClean="0">
                                  <a:solidFill>
                                    <a:schemeClr val="accent3"/>
                                  </a:solidFill>
                                  <a:latin typeface="Cambria Math" panose="02040503050406030204" pitchFamily="18" charset="0"/>
                                </a:rPr>
                                <m:t>&lt;</m:t>
                              </m:r>
                              <m:sSup>
                                <m:sSupPr>
                                  <m:ctrlPr>
                                    <a:rPr lang="en-US" sz="3200" b="0" i="1" smtClean="0">
                                      <a:solidFill>
                                        <a:schemeClr val="accent3"/>
                                      </a:solidFill>
                                      <a:latin typeface="Cambria Math" panose="02040503050406030204" pitchFamily="18" charset="0"/>
                                    </a:rPr>
                                  </m:ctrlPr>
                                </m:sSupPr>
                                <m:e>
                                  <m:r>
                                    <a:rPr lang="en-US" sz="3200" b="0" i="1" smtClean="0">
                                      <a:solidFill>
                                        <a:schemeClr val="accent3"/>
                                      </a:solidFill>
                                      <a:latin typeface="Cambria Math" panose="02040503050406030204" pitchFamily="18" charset="0"/>
                                    </a:rPr>
                                    <m:t>𝑏</m:t>
                                  </m:r>
                                </m:e>
                                <m:sup>
                                  <m:r>
                                    <a:rPr lang="en-US" sz="3200" b="0" i="1" smtClean="0">
                                      <a:solidFill>
                                        <a:schemeClr val="accent3"/>
                                      </a:solidFill>
                                      <a:latin typeface="Cambria Math" panose="02040503050406030204" pitchFamily="18" charset="0"/>
                                    </a:rPr>
                                    <m:t>𝑑</m:t>
                                  </m:r>
                                </m:sup>
                              </m:sSup>
                            </m:e>
                            <m:e>
                              <m:r>
                                <m:rPr>
                                  <m:sty m:val="p"/>
                                </m:rPr>
                                <a:rPr lang="en-US" sz="3200" b="0" i="0" smtClean="0">
                                  <a:latin typeface="Cambria Math" panose="02040503050406030204" pitchFamily="18" charset="0"/>
                                </a:rPr>
                                <m:t>O</m:t>
                              </m:r>
                              <m:d>
                                <m:dPr>
                                  <m:ctrlPr>
                                    <a:rPr lang="en-US" sz="3200" b="0" i="1" smtClean="0">
                                      <a:latin typeface="Cambria Math" panose="02040503050406030204" pitchFamily="18" charset="0"/>
                                    </a:rPr>
                                  </m:ctrlPr>
                                </m:dPr>
                                <m:e>
                                  <m:sSup>
                                    <m:sSupPr>
                                      <m:ctrlPr>
                                        <a:rPr lang="en-US" sz="3200" b="0" i="1" smtClean="0">
                                          <a:latin typeface="Cambria Math" panose="02040503050406030204" pitchFamily="18" charset="0"/>
                                        </a:rPr>
                                      </m:ctrlPr>
                                    </m:sSupPr>
                                    <m:e>
                                      <m:r>
                                        <a:rPr lang="en-US" sz="3200" b="0" i="1" smtClean="0">
                                          <a:latin typeface="Cambria Math" panose="02040503050406030204" pitchFamily="18" charset="0"/>
                                        </a:rPr>
                                        <m:t>𝑛</m:t>
                                      </m:r>
                                    </m:e>
                                    <m:sup>
                                      <m:func>
                                        <m:funcPr>
                                          <m:ctrlPr>
                                            <a:rPr lang="en-US" sz="3200" b="0" i="1" smtClean="0">
                                              <a:latin typeface="Cambria Math" panose="02040503050406030204" pitchFamily="18" charset="0"/>
                                            </a:rPr>
                                          </m:ctrlPr>
                                        </m:funcPr>
                                        <m:fName>
                                          <m:sSub>
                                            <m:sSubPr>
                                              <m:ctrlPr>
                                                <a:rPr lang="en-US" sz="3200" b="0" i="1" smtClean="0">
                                                  <a:latin typeface="Cambria Math" panose="02040503050406030204" pitchFamily="18" charset="0"/>
                                                </a:rPr>
                                              </m:ctrlPr>
                                            </m:sSubPr>
                                            <m:e>
                                              <m:r>
                                                <m:rPr>
                                                  <m:sty m:val="p"/>
                                                </m:rPr>
                                                <a:rPr lang="en-US" sz="3200" b="0" i="0" smtClean="0">
                                                  <a:latin typeface="Cambria Math" panose="02040503050406030204" pitchFamily="18" charset="0"/>
                                                </a:rPr>
                                                <m:t>log</m:t>
                                              </m:r>
                                            </m:e>
                                            <m:sub>
                                              <m:r>
                                                <a:rPr lang="en-US" sz="3200" b="0" i="1" smtClean="0">
                                                  <a:latin typeface="Cambria Math" panose="02040503050406030204" pitchFamily="18" charset="0"/>
                                                </a:rPr>
                                                <m:t>𝑏</m:t>
                                              </m:r>
                                            </m:sub>
                                          </m:sSub>
                                        </m:fName>
                                        <m:e>
                                          <m:d>
                                            <m:dPr>
                                              <m:ctrlPr>
                                                <a:rPr lang="en-US" sz="3200" b="0" i="1" smtClean="0">
                                                  <a:latin typeface="Cambria Math" panose="02040503050406030204" pitchFamily="18" charset="0"/>
                                                </a:rPr>
                                              </m:ctrlPr>
                                            </m:dPr>
                                            <m:e>
                                              <m:r>
                                                <a:rPr lang="en-US" sz="3200" b="0" i="1" smtClean="0">
                                                  <a:latin typeface="Cambria Math" panose="02040503050406030204" pitchFamily="18" charset="0"/>
                                                </a:rPr>
                                                <m:t>𝑎</m:t>
                                              </m:r>
                                            </m:e>
                                          </m:d>
                                        </m:e>
                                      </m:func>
                                    </m:sup>
                                  </m:sSup>
                                </m:e>
                              </m:d>
                              <m:r>
                                <a:rPr lang="en-US" sz="3200" b="0" i="1" smtClean="0">
                                  <a:latin typeface="Cambria Math" panose="02040503050406030204" pitchFamily="18" charset="0"/>
                                </a:rPr>
                                <m:t> </m:t>
                              </m:r>
                              <m:r>
                                <a:rPr lang="en-US" sz="3200" b="0" i="0" smtClean="0">
                                  <a:latin typeface="Cambria Math" panose="02040503050406030204" pitchFamily="18" charset="0"/>
                                </a:rPr>
                                <m:t>           </m:t>
                              </m:r>
                              <m:r>
                                <m:rPr>
                                  <m:sty m:val="p"/>
                                </m:rPr>
                                <a:rPr lang="en-US" sz="3200" b="0" i="0" smtClean="0">
                                  <a:latin typeface="Cambria Math" panose="02040503050406030204" pitchFamily="18" charset="0"/>
                                </a:rPr>
                                <m:t>if</m:t>
                              </m:r>
                              <m:r>
                                <a:rPr lang="en-US" sz="3200" b="0" i="1" smtClean="0">
                                  <a:latin typeface="Cambria Math" panose="02040503050406030204" pitchFamily="18" charset="0"/>
                                </a:rPr>
                                <m:t> </m:t>
                              </m:r>
                              <m:r>
                                <a:rPr lang="en-US" sz="3200" b="0" i="1" smtClean="0">
                                  <a:solidFill>
                                    <a:schemeClr val="accent3"/>
                                  </a:solidFill>
                                  <a:latin typeface="Cambria Math" panose="02040503050406030204" pitchFamily="18" charset="0"/>
                                </a:rPr>
                                <m:t>𝑎</m:t>
                              </m:r>
                              <m:r>
                                <a:rPr lang="en-US" sz="3200" b="0" i="1" smtClean="0">
                                  <a:solidFill>
                                    <a:schemeClr val="accent3"/>
                                  </a:solidFill>
                                  <a:latin typeface="Cambria Math" panose="02040503050406030204" pitchFamily="18" charset="0"/>
                                </a:rPr>
                                <m:t>&gt;</m:t>
                              </m:r>
                              <m:sSup>
                                <m:sSupPr>
                                  <m:ctrlPr>
                                    <a:rPr lang="en-US" sz="3200" b="0" i="1" smtClean="0">
                                      <a:solidFill>
                                        <a:schemeClr val="accent3"/>
                                      </a:solidFill>
                                      <a:latin typeface="Cambria Math" panose="02040503050406030204" pitchFamily="18" charset="0"/>
                                    </a:rPr>
                                  </m:ctrlPr>
                                </m:sSupPr>
                                <m:e>
                                  <m:r>
                                    <a:rPr lang="en-US" sz="3200" b="0" i="1" smtClean="0">
                                      <a:solidFill>
                                        <a:schemeClr val="accent3"/>
                                      </a:solidFill>
                                      <a:latin typeface="Cambria Math" panose="02040503050406030204" pitchFamily="18" charset="0"/>
                                    </a:rPr>
                                    <m:t>𝑏</m:t>
                                  </m:r>
                                </m:e>
                                <m:sup>
                                  <m:r>
                                    <a:rPr lang="en-US" sz="3200" b="0" i="1" smtClean="0">
                                      <a:solidFill>
                                        <a:schemeClr val="accent3"/>
                                      </a:solidFill>
                                      <a:latin typeface="Cambria Math" panose="02040503050406030204" pitchFamily="18" charset="0"/>
                                    </a:rPr>
                                    <m:t>𝑑</m:t>
                                  </m:r>
                                </m:sup>
                              </m:sSup>
                            </m:e>
                          </m:eqArr>
                        </m:e>
                      </m:d>
                    </m:oMath>
                  </m:oMathPara>
                </a14:m>
                <a:endParaRPr lang="en-US" sz="3200" dirty="0"/>
              </a:p>
            </p:txBody>
          </p:sp>
        </mc:Choice>
        <mc:Fallback xmlns="">
          <p:sp>
            <p:nvSpPr>
              <p:cNvPr id="11" name="TextBox 10">
                <a:extLst>
                  <a:ext uri="{FF2B5EF4-FFF2-40B4-BE49-F238E27FC236}">
                    <a16:creationId xmlns:a16="http://schemas.microsoft.com/office/drawing/2014/main" id="{287EF708-EB82-D349-B52B-A00866A96418}"/>
                  </a:ext>
                </a:extLst>
              </p:cNvPr>
              <p:cNvSpPr txBox="1">
                <a:spLocks noRot="1" noChangeAspect="1" noMove="1" noResize="1" noEditPoints="1" noAdjustHandles="1" noChangeArrowheads="1" noChangeShapeType="1" noTextEdit="1"/>
              </p:cNvSpPr>
              <p:nvPr/>
            </p:nvSpPr>
            <p:spPr>
              <a:xfrm>
                <a:off x="1105750" y="2870476"/>
                <a:ext cx="6458627" cy="2219775"/>
              </a:xfrm>
              <a:prstGeom prst="rect">
                <a:avLst/>
              </a:prstGeom>
              <a:blipFill>
                <a:blip r:embed="rId5"/>
                <a:stretch>
                  <a:fillRect l="-980" r="-19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934463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0720" y="238100"/>
            <a:ext cx="7886700" cy="1325563"/>
          </a:xfrm>
        </p:spPr>
        <p:txBody>
          <a:bodyPr/>
          <a:lstStyle/>
          <a:p>
            <a:r>
              <a:rPr lang="en-US" dirty="0"/>
              <a:t>Technicalities II</a:t>
            </a:r>
            <a:br>
              <a:rPr lang="en-US" dirty="0"/>
            </a:br>
            <a:r>
              <a:rPr lang="en-US" sz="3200" dirty="0">
                <a:solidFill>
                  <a:srgbClr val="7030A0"/>
                </a:solidFill>
              </a:rPr>
              <a:t>Integer division</a:t>
            </a:r>
          </a:p>
        </p:txBody>
      </p:sp>
      <p:sp>
        <p:nvSpPr>
          <p:cNvPr id="3" name="Content Placeholder 2"/>
          <p:cNvSpPr>
            <a:spLocks noGrp="1"/>
          </p:cNvSpPr>
          <p:nvPr>
            <p:ph idx="1"/>
          </p:nvPr>
        </p:nvSpPr>
        <p:spPr>
          <a:xfrm>
            <a:off x="628648" y="1563663"/>
            <a:ext cx="8181720" cy="5294337"/>
          </a:xfrm>
        </p:spPr>
        <p:txBody>
          <a:bodyPr>
            <a:normAutofit/>
          </a:bodyPr>
          <a:lstStyle/>
          <a:p>
            <a:r>
              <a:rPr lang="en-US" dirty="0"/>
              <a:t>If n is odd, I can’t break it up into two problems of size n/2.</a:t>
            </a:r>
          </a:p>
          <a:p>
            <a:endParaRPr lang="en-US" dirty="0"/>
          </a:p>
          <a:p>
            <a:endParaRPr lang="en-US" dirty="0"/>
          </a:p>
          <a:p>
            <a:r>
              <a:rPr lang="en-US" dirty="0"/>
              <a:t>However (see CLRS, Section 4.6.2 for details), one can show that the Master theorem works fine if you pretend that what you have is:</a:t>
            </a:r>
          </a:p>
          <a:p>
            <a:endParaRPr lang="en-US" dirty="0"/>
          </a:p>
          <a:p>
            <a:endParaRPr lang="en-US" dirty="0"/>
          </a:p>
          <a:p>
            <a:r>
              <a:rPr lang="en-US" dirty="0"/>
              <a:t>From now on we’ll mostly </a:t>
            </a:r>
            <a:r>
              <a:rPr lang="en-US" b="1" dirty="0"/>
              <a:t>ignore floors and ceilings </a:t>
            </a:r>
            <a:r>
              <a:rPr lang="en-US" dirty="0"/>
              <a:t>in recurrence relations.  </a:t>
            </a:r>
          </a:p>
          <a:p>
            <a:endParaRPr lang="en-US" dirty="0"/>
          </a:p>
        </p:txBody>
      </p:sp>
      <mc:AlternateContent xmlns:mc="http://schemas.openxmlformats.org/markup-compatibility/2006" xmlns:a14="http://schemas.microsoft.com/office/drawing/2010/main">
        <mc:Choice Requires="a14">
          <p:sp>
            <p:nvSpPr>
              <p:cNvPr id="4" name="Rectangle 3"/>
              <p:cNvSpPr/>
              <p:nvPr/>
            </p:nvSpPr>
            <p:spPr>
              <a:xfrm>
                <a:off x="1922812" y="2475490"/>
                <a:ext cx="5298374" cy="82747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smtClean="0">
                          <a:solidFill>
                            <a:schemeClr val="accent4"/>
                          </a:solidFill>
                          <a:latin typeface="Cambria Math" charset="0"/>
                        </a:rPr>
                        <m:t>𝑇</m:t>
                      </m:r>
                      <m:d>
                        <m:dPr>
                          <m:ctrlPr>
                            <a:rPr lang="en-US" sz="2800" i="1">
                              <a:solidFill>
                                <a:schemeClr val="accent4"/>
                              </a:solidFill>
                              <a:latin typeface="Cambria Math" panose="02040503050406030204" pitchFamily="18" charset="0"/>
                            </a:rPr>
                          </m:ctrlPr>
                        </m:dPr>
                        <m:e>
                          <m:r>
                            <a:rPr lang="en-US" sz="2800" i="1">
                              <a:solidFill>
                                <a:schemeClr val="accent4"/>
                              </a:solidFill>
                              <a:latin typeface="Cambria Math" charset="0"/>
                            </a:rPr>
                            <m:t>𝑛</m:t>
                          </m:r>
                        </m:e>
                      </m:d>
                      <m:r>
                        <a:rPr lang="en-US" sz="2800" i="1">
                          <a:solidFill>
                            <a:schemeClr val="accent4"/>
                          </a:solidFill>
                          <a:latin typeface="Cambria Math" charset="0"/>
                        </a:rPr>
                        <m:t>=</m:t>
                      </m:r>
                      <m:r>
                        <a:rPr lang="en-US" sz="2800" i="1">
                          <a:solidFill>
                            <a:schemeClr val="accent4"/>
                          </a:solidFill>
                          <a:latin typeface="Cambria Math" charset="0"/>
                        </a:rPr>
                        <m:t>𝑇</m:t>
                      </m:r>
                      <m:d>
                        <m:dPr>
                          <m:ctrlPr>
                            <a:rPr lang="en-US" sz="2800" i="1">
                              <a:solidFill>
                                <a:schemeClr val="accent4"/>
                              </a:solidFill>
                              <a:latin typeface="Cambria Math" panose="02040503050406030204" pitchFamily="18" charset="0"/>
                            </a:rPr>
                          </m:ctrlPr>
                        </m:dPr>
                        <m:e>
                          <m:d>
                            <m:dPr>
                              <m:begChr m:val="⌊"/>
                              <m:endChr m:val="⌋"/>
                              <m:ctrlPr>
                                <a:rPr lang="en-US" sz="2800" i="1" smtClean="0">
                                  <a:solidFill>
                                    <a:schemeClr val="accent4"/>
                                  </a:solidFill>
                                  <a:latin typeface="Cambria Math" panose="02040503050406030204" pitchFamily="18" charset="0"/>
                                </a:rPr>
                              </m:ctrlPr>
                            </m:dPr>
                            <m:e>
                              <m:f>
                                <m:fPr>
                                  <m:ctrlPr>
                                    <a:rPr lang="en-US" sz="2800" b="0" i="1" smtClean="0">
                                      <a:solidFill>
                                        <a:schemeClr val="accent4"/>
                                      </a:solidFill>
                                      <a:latin typeface="Cambria Math" panose="02040503050406030204" pitchFamily="18" charset="0"/>
                                    </a:rPr>
                                  </m:ctrlPr>
                                </m:fPr>
                                <m:num>
                                  <m:r>
                                    <a:rPr lang="en-US" sz="2800" b="0" i="1" smtClean="0">
                                      <a:solidFill>
                                        <a:schemeClr val="accent4"/>
                                      </a:solidFill>
                                      <a:latin typeface="Cambria Math" charset="0"/>
                                    </a:rPr>
                                    <m:t>𝑛</m:t>
                                  </m:r>
                                </m:num>
                                <m:den>
                                  <m:r>
                                    <a:rPr lang="en-US" sz="2800" b="0" i="1" smtClean="0">
                                      <a:solidFill>
                                        <a:schemeClr val="accent4"/>
                                      </a:solidFill>
                                      <a:latin typeface="Cambria Math" charset="0"/>
                                    </a:rPr>
                                    <m:t>2</m:t>
                                  </m:r>
                                </m:den>
                              </m:f>
                            </m:e>
                          </m:d>
                        </m:e>
                      </m:d>
                      <m:r>
                        <a:rPr lang="en-US" sz="2800" i="1">
                          <a:solidFill>
                            <a:schemeClr val="accent4"/>
                          </a:solidFill>
                          <a:latin typeface="Cambria Math" charset="0"/>
                        </a:rPr>
                        <m:t>+</m:t>
                      </m:r>
                      <m:r>
                        <a:rPr lang="en-US" sz="2800" b="0" i="1" smtClean="0">
                          <a:solidFill>
                            <a:schemeClr val="accent4"/>
                          </a:solidFill>
                          <a:latin typeface="Cambria Math" charset="0"/>
                        </a:rPr>
                        <m:t>𝑇</m:t>
                      </m:r>
                      <m:d>
                        <m:dPr>
                          <m:ctrlPr>
                            <a:rPr lang="en-US" sz="2800" b="0" i="1" smtClean="0">
                              <a:solidFill>
                                <a:schemeClr val="accent4"/>
                              </a:solidFill>
                              <a:latin typeface="Cambria Math" panose="02040503050406030204" pitchFamily="18" charset="0"/>
                            </a:rPr>
                          </m:ctrlPr>
                        </m:dPr>
                        <m:e>
                          <m:d>
                            <m:dPr>
                              <m:begChr m:val="⌈"/>
                              <m:endChr m:val="⌉"/>
                              <m:ctrlPr>
                                <a:rPr lang="en-US" sz="2800" b="0" i="1" smtClean="0">
                                  <a:solidFill>
                                    <a:schemeClr val="accent4"/>
                                  </a:solidFill>
                                  <a:latin typeface="Cambria Math" panose="02040503050406030204" pitchFamily="18" charset="0"/>
                                </a:rPr>
                              </m:ctrlPr>
                            </m:dPr>
                            <m:e>
                              <m:f>
                                <m:fPr>
                                  <m:ctrlPr>
                                    <a:rPr lang="en-US" sz="2800" b="0" i="1" smtClean="0">
                                      <a:solidFill>
                                        <a:schemeClr val="accent4"/>
                                      </a:solidFill>
                                      <a:latin typeface="Cambria Math" panose="02040503050406030204" pitchFamily="18" charset="0"/>
                                    </a:rPr>
                                  </m:ctrlPr>
                                </m:fPr>
                                <m:num>
                                  <m:r>
                                    <a:rPr lang="en-US" sz="2800" b="0" i="1" smtClean="0">
                                      <a:solidFill>
                                        <a:schemeClr val="accent4"/>
                                      </a:solidFill>
                                      <a:latin typeface="Cambria Math" charset="0"/>
                                    </a:rPr>
                                    <m:t>𝑛</m:t>
                                  </m:r>
                                </m:num>
                                <m:den>
                                  <m:r>
                                    <a:rPr lang="en-US" sz="2800" b="0" i="1" smtClean="0">
                                      <a:solidFill>
                                        <a:schemeClr val="accent4"/>
                                      </a:solidFill>
                                      <a:latin typeface="Cambria Math" charset="0"/>
                                    </a:rPr>
                                    <m:t>2</m:t>
                                  </m:r>
                                </m:den>
                              </m:f>
                            </m:e>
                          </m:d>
                        </m:e>
                      </m:d>
                      <m:r>
                        <a:rPr lang="en-US" sz="2800" b="0" i="1" smtClean="0">
                          <a:solidFill>
                            <a:schemeClr val="accent4"/>
                          </a:solidFill>
                          <a:latin typeface="Cambria Math" charset="0"/>
                        </a:rPr>
                        <m:t>+</m:t>
                      </m:r>
                      <m:r>
                        <a:rPr lang="en-US" sz="2800" b="0" i="1" smtClean="0">
                          <a:solidFill>
                            <a:schemeClr val="accent4"/>
                          </a:solidFill>
                          <a:latin typeface="Cambria Math" charset="0"/>
                        </a:rPr>
                        <m:t>𝑂</m:t>
                      </m:r>
                      <m:r>
                        <a:rPr lang="en-US" sz="2800" b="0" i="1" smtClean="0">
                          <a:solidFill>
                            <a:schemeClr val="accent4"/>
                          </a:solidFill>
                          <a:latin typeface="Cambria Math" charset="0"/>
                        </a:rPr>
                        <m:t>(</m:t>
                      </m:r>
                      <m:r>
                        <a:rPr lang="en-US" sz="2800" b="0" i="1" smtClean="0">
                          <a:solidFill>
                            <a:schemeClr val="accent4"/>
                          </a:solidFill>
                          <a:latin typeface="Cambria Math" charset="0"/>
                        </a:rPr>
                        <m:t>𝑛</m:t>
                      </m:r>
                      <m:r>
                        <a:rPr lang="en-US" sz="2800" b="0" i="1" smtClean="0">
                          <a:solidFill>
                            <a:schemeClr val="accent4"/>
                          </a:solidFill>
                          <a:latin typeface="Cambria Math" charset="0"/>
                        </a:rPr>
                        <m:t>)</m:t>
                      </m:r>
                    </m:oMath>
                  </m:oMathPara>
                </a14:m>
                <a:endParaRPr lang="en-US" sz="2800" dirty="0">
                  <a:solidFill>
                    <a:schemeClr val="accent4"/>
                  </a:solidFill>
                </a:endParaRPr>
              </a:p>
            </p:txBody>
          </p:sp>
        </mc:Choice>
        <mc:Fallback xmlns="">
          <p:sp>
            <p:nvSpPr>
              <p:cNvPr id="4" name="Rectangle 3"/>
              <p:cNvSpPr>
                <a:spLocks noRot="1" noChangeAspect="1" noMove="1" noResize="1" noEditPoints="1" noAdjustHandles="1" noChangeArrowheads="1" noChangeShapeType="1" noTextEdit="1"/>
              </p:cNvSpPr>
              <p:nvPr/>
            </p:nvSpPr>
            <p:spPr>
              <a:xfrm>
                <a:off x="1922812" y="2475490"/>
                <a:ext cx="5298374" cy="827471"/>
              </a:xfrm>
              <a:prstGeom prst="rect">
                <a:avLst/>
              </a:prstGeom>
              <a:blipFill>
                <a:blip r:embed="rId2"/>
                <a:stretch>
                  <a:fillRect b="-757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p:cNvSpPr/>
              <p:nvPr/>
            </p:nvSpPr>
            <p:spPr>
              <a:xfrm>
                <a:off x="2552695" y="4666745"/>
                <a:ext cx="4038605" cy="82747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b="0" i="1" smtClean="0">
                          <a:solidFill>
                            <a:schemeClr val="accent4"/>
                          </a:solidFill>
                          <a:latin typeface="Cambria Math" charset="0"/>
                        </a:rPr>
                        <m:t>𝑇</m:t>
                      </m:r>
                      <m:d>
                        <m:dPr>
                          <m:ctrlPr>
                            <a:rPr lang="en-US" sz="2800" i="1">
                              <a:solidFill>
                                <a:schemeClr val="accent4"/>
                              </a:solidFill>
                              <a:latin typeface="Cambria Math" panose="02040503050406030204" pitchFamily="18" charset="0"/>
                            </a:rPr>
                          </m:ctrlPr>
                        </m:dPr>
                        <m:e>
                          <m:r>
                            <a:rPr lang="en-US" sz="2800" i="1">
                              <a:solidFill>
                                <a:schemeClr val="accent4"/>
                              </a:solidFill>
                              <a:latin typeface="Cambria Math" charset="0"/>
                            </a:rPr>
                            <m:t>𝑛</m:t>
                          </m:r>
                        </m:e>
                      </m:d>
                      <m:r>
                        <a:rPr lang="en-US" sz="2800" i="1">
                          <a:solidFill>
                            <a:schemeClr val="accent4"/>
                          </a:solidFill>
                          <a:latin typeface="Cambria Math" charset="0"/>
                        </a:rPr>
                        <m:t>=</m:t>
                      </m:r>
                      <m:r>
                        <a:rPr lang="en-US" sz="2800" b="0" i="1" smtClean="0">
                          <a:solidFill>
                            <a:schemeClr val="accent4"/>
                          </a:solidFill>
                          <a:latin typeface="Cambria Math" charset="0"/>
                        </a:rPr>
                        <m:t>2⋅</m:t>
                      </m:r>
                      <m:r>
                        <a:rPr lang="en-US" sz="2800" b="0" i="1" smtClean="0">
                          <a:solidFill>
                            <a:schemeClr val="accent4"/>
                          </a:solidFill>
                          <a:latin typeface="Cambria Math" charset="0"/>
                        </a:rPr>
                        <m:t>𝑇</m:t>
                      </m:r>
                      <m:d>
                        <m:dPr>
                          <m:ctrlPr>
                            <a:rPr lang="en-US" sz="2800" i="1">
                              <a:solidFill>
                                <a:schemeClr val="accent4"/>
                              </a:solidFill>
                              <a:latin typeface="Cambria Math" panose="02040503050406030204" pitchFamily="18" charset="0"/>
                            </a:rPr>
                          </m:ctrlPr>
                        </m:dPr>
                        <m:e>
                          <m:f>
                            <m:fPr>
                              <m:ctrlPr>
                                <a:rPr lang="en-US" sz="2800" b="0" i="1" smtClean="0">
                                  <a:solidFill>
                                    <a:schemeClr val="accent4"/>
                                  </a:solidFill>
                                  <a:latin typeface="Cambria Math" panose="02040503050406030204" pitchFamily="18" charset="0"/>
                                </a:rPr>
                              </m:ctrlPr>
                            </m:fPr>
                            <m:num>
                              <m:r>
                                <a:rPr lang="en-US" sz="2800" b="0" i="1" smtClean="0">
                                  <a:solidFill>
                                    <a:schemeClr val="accent4"/>
                                  </a:solidFill>
                                  <a:latin typeface="Cambria Math" charset="0"/>
                                </a:rPr>
                                <m:t>𝑛</m:t>
                              </m:r>
                            </m:num>
                            <m:den>
                              <m:r>
                                <a:rPr lang="en-US" sz="2800" b="0" i="1" smtClean="0">
                                  <a:solidFill>
                                    <a:schemeClr val="accent4"/>
                                  </a:solidFill>
                                  <a:latin typeface="Cambria Math" charset="0"/>
                                </a:rPr>
                                <m:t>2</m:t>
                              </m:r>
                            </m:den>
                          </m:f>
                        </m:e>
                      </m:d>
                      <m:r>
                        <a:rPr lang="en-US" sz="2800" b="0" i="1" smtClean="0">
                          <a:solidFill>
                            <a:schemeClr val="accent4"/>
                          </a:solidFill>
                          <a:latin typeface="Cambria Math" charset="0"/>
                        </a:rPr>
                        <m:t>+ </m:t>
                      </m:r>
                      <m:r>
                        <a:rPr lang="en-US" sz="2800" i="1">
                          <a:solidFill>
                            <a:schemeClr val="accent4"/>
                          </a:solidFill>
                          <a:latin typeface="Cambria Math" charset="0"/>
                        </a:rPr>
                        <m:t>𝑂</m:t>
                      </m:r>
                      <m:r>
                        <a:rPr lang="en-US" sz="2800" i="1">
                          <a:solidFill>
                            <a:schemeClr val="accent4"/>
                          </a:solidFill>
                          <a:latin typeface="Cambria Math" charset="0"/>
                        </a:rPr>
                        <m:t>(</m:t>
                      </m:r>
                      <m:r>
                        <a:rPr lang="en-US" sz="2800" i="1">
                          <a:solidFill>
                            <a:schemeClr val="accent4"/>
                          </a:solidFill>
                          <a:latin typeface="Cambria Math" charset="0"/>
                        </a:rPr>
                        <m:t>𝑛</m:t>
                      </m:r>
                      <m:r>
                        <a:rPr lang="en-US" sz="2800" i="1">
                          <a:solidFill>
                            <a:schemeClr val="accent4"/>
                          </a:solidFill>
                          <a:latin typeface="Cambria Math" charset="0"/>
                        </a:rPr>
                        <m:t>)</m:t>
                      </m:r>
                    </m:oMath>
                  </m:oMathPara>
                </a14:m>
                <a:endParaRPr lang="en-US" sz="2800" dirty="0">
                  <a:solidFill>
                    <a:schemeClr val="accent4"/>
                  </a:solidFill>
                </a:endParaRPr>
              </a:p>
            </p:txBody>
          </p:sp>
        </mc:Choice>
        <mc:Fallback xmlns="">
          <p:sp>
            <p:nvSpPr>
              <p:cNvPr id="5" name="Rectangle 4"/>
              <p:cNvSpPr>
                <a:spLocks noRot="1" noChangeAspect="1" noMove="1" noResize="1" noEditPoints="1" noAdjustHandles="1" noChangeArrowheads="1" noChangeShapeType="1" noTextEdit="1"/>
              </p:cNvSpPr>
              <p:nvPr/>
            </p:nvSpPr>
            <p:spPr>
              <a:xfrm>
                <a:off x="2552695" y="4666745"/>
                <a:ext cx="4038605" cy="827471"/>
              </a:xfrm>
              <a:prstGeom prst="rect">
                <a:avLst/>
              </a:prstGeom>
              <a:blipFill>
                <a:blip r:embed="rId3"/>
                <a:stretch>
                  <a:fillRect b="-7463"/>
                </a:stretch>
              </a:blipFill>
            </p:spPr>
            <p:txBody>
              <a:bodyPr/>
              <a:lstStyle/>
              <a:p>
                <a:r>
                  <a:rPr lang="en-US">
                    <a:noFill/>
                  </a:rPr>
                  <a:t> </a:t>
                </a:r>
              </a:p>
            </p:txBody>
          </p:sp>
        </mc:Fallback>
      </mc:AlternateContent>
      <p:pic>
        <p:nvPicPr>
          <p:cNvPr id="6" name="Picture 5"/>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036637" y="221554"/>
            <a:ext cx="957422" cy="1325372"/>
          </a:xfrm>
          <a:prstGeom prst="rect">
            <a:avLst/>
          </a:prstGeom>
        </p:spPr>
      </p:pic>
      <p:sp>
        <p:nvSpPr>
          <p:cNvPr id="7" name="TextBox 6"/>
          <p:cNvSpPr txBox="1"/>
          <p:nvPr/>
        </p:nvSpPr>
        <p:spPr>
          <a:xfrm>
            <a:off x="6323919" y="900786"/>
            <a:ext cx="1853501" cy="646331"/>
          </a:xfrm>
          <a:prstGeom prst="rect">
            <a:avLst/>
          </a:prstGeom>
          <a:noFill/>
        </p:spPr>
        <p:txBody>
          <a:bodyPr wrap="square" rtlCol="0">
            <a:spAutoFit/>
          </a:bodyPr>
          <a:lstStyle/>
          <a:p>
            <a:pPr algn="ctr"/>
            <a:r>
              <a:rPr lang="en-US" dirty="0">
                <a:solidFill>
                  <a:srgbClr val="7030A0"/>
                </a:solidFill>
              </a:rPr>
              <a:t>Plucky the Pedantic Penguin</a:t>
            </a:r>
          </a:p>
        </p:txBody>
      </p:sp>
    </p:spTree>
    <p:extLst>
      <p:ext uri="{BB962C8B-B14F-4D97-AF65-F5344CB8AC3E}">
        <p14:creationId xmlns:p14="http://schemas.microsoft.com/office/powerpoint/2010/main" val="302477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p:bldP spid="5"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3896" y="230190"/>
            <a:ext cx="2894038" cy="1106073"/>
          </a:xfrm>
        </p:spPr>
        <p:txBody>
          <a:bodyPr>
            <a:normAutofit fontScale="90000"/>
          </a:bodyPr>
          <a:lstStyle/>
          <a:p>
            <a:r>
              <a:rPr lang="en-US" dirty="0"/>
              <a:t>Examples</a:t>
            </a:r>
            <a:br>
              <a:rPr lang="en-US" dirty="0"/>
            </a:br>
            <a:endParaRPr lang="en-US" sz="31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22379" y="2034655"/>
                <a:ext cx="4632898" cy="4813003"/>
              </a:xfrm>
            </p:spPr>
            <p:txBody>
              <a:bodyPr>
                <a:noAutofit/>
              </a:bodyPr>
              <a:lstStyle/>
              <a:p>
                <a:r>
                  <a:rPr lang="en-US" sz="2400" dirty="0"/>
                  <a:t>Needlessly recursive integer </a:t>
                </a:r>
                <a:r>
                  <a:rPr lang="en-US" sz="2400" dirty="0" err="1"/>
                  <a:t>mult</a:t>
                </a:r>
                <a:r>
                  <a:rPr lang="en-US" sz="2400" dirty="0"/>
                  <a:t>.</a:t>
                </a:r>
              </a:p>
              <a:p>
                <a:pPr lvl="1"/>
                <a:r>
                  <a:rPr lang="en-US" sz="2000" dirty="0">
                    <a:solidFill>
                      <a:schemeClr val="accent4"/>
                    </a:solidFill>
                  </a:rPr>
                  <a:t>T(n) = 4 T(n/2) + O(n)</a:t>
                </a:r>
              </a:p>
              <a:p>
                <a:pPr lvl="1"/>
                <a:r>
                  <a:rPr lang="en-US" sz="2000" dirty="0">
                    <a:solidFill>
                      <a:srgbClr val="7030A0"/>
                    </a:solidFill>
                  </a:rPr>
                  <a:t>T(n) = O( n</a:t>
                </a:r>
                <a:r>
                  <a:rPr lang="en-US" sz="2000" baseline="30000" dirty="0">
                    <a:solidFill>
                      <a:srgbClr val="7030A0"/>
                    </a:solidFill>
                  </a:rPr>
                  <a:t>2 </a:t>
                </a:r>
                <a:r>
                  <a:rPr lang="en-US" sz="2000" dirty="0">
                    <a:solidFill>
                      <a:srgbClr val="7030A0"/>
                    </a:solidFill>
                  </a:rPr>
                  <a:t>)</a:t>
                </a:r>
                <a:endParaRPr lang="en-US" sz="2400" dirty="0"/>
              </a:p>
              <a:p>
                <a:r>
                  <a:rPr lang="en-US" sz="2400" dirty="0"/>
                  <a:t>Karatsuba integer multiplication        </a:t>
                </a:r>
                <a:endParaRPr lang="en-US" sz="2400" dirty="0">
                  <a:solidFill>
                    <a:schemeClr val="accent1"/>
                  </a:solidFill>
                </a:endParaRPr>
              </a:p>
              <a:p>
                <a:pPr lvl="1"/>
                <a:r>
                  <a:rPr lang="en-US" sz="2000" dirty="0">
                    <a:solidFill>
                      <a:schemeClr val="accent4"/>
                    </a:solidFill>
                  </a:rPr>
                  <a:t>T(n) = 3 T(n/2) + O(n)</a:t>
                </a:r>
              </a:p>
              <a:p>
                <a:pPr lvl="1"/>
                <a:r>
                  <a:rPr lang="en-US" sz="2000" dirty="0">
                    <a:solidFill>
                      <a:srgbClr val="7030A0"/>
                    </a:solidFill>
                  </a:rPr>
                  <a:t>T(n) = O( n</a:t>
                </a:r>
                <a:r>
                  <a:rPr lang="en-US" sz="2000" baseline="30000" dirty="0">
                    <a:solidFill>
                      <a:srgbClr val="7030A0"/>
                    </a:solidFill>
                  </a:rPr>
                  <a:t>log_2(3)</a:t>
                </a:r>
                <a:r>
                  <a:rPr lang="en-US" sz="2000" dirty="0">
                    <a:solidFill>
                      <a:srgbClr val="7030A0"/>
                    </a:solidFill>
                  </a:rPr>
                  <a:t> </a:t>
                </a:r>
                <a14:m>
                  <m:oMath xmlns:m="http://schemas.openxmlformats.org/officeDocument/2006/math">
                    <m:r>
                      <a:rPr lang="en-US" sz="2000" i="1">
                        <a:solidFill>
                          <a:srgbClr val="7030A0"/>
                        </a:solidFill>
                        <a:latin typeface="Cambria Math" charset="0"/>
                      </a:rPr>
                      <m:t>≈</m:t>
                    </m:r>
                  </m:oMath>
                </a14:m>
                <a:r>
                  <a:rPr lang="en-US" sz="2000" dirty="0">
                    <a:solidFill>
                      <a:srgbClr val="7030A0"/>
                    </a:solidFill>
                  </a:rPr>
                  <a:t> n</a:t>
                </a:r>
                <a:r>
                  <a:rPr lang="en-US" sz="2000" baseline="30000" dirty="0">
                    <a:solidFill>
                      <a:srgbClr val="7030A0"/>
                    </a:solidFill>
                  </a:rPr>
                  <a:t>1.6 </a:t>
                </a:r>
                <a:r>
                  <a:rPr lang="en-US" sz="2000" dirty="0">
                    <a:solidFill>
                      <a:srgbClr val="7030A0"/>
                    </a:solidFill>
                  </a:rPr>
                  <a:t>)</a:t>
                </a:r>
                <a:endParaRPr lang="en-US" sz="2400" dirty="0"/>
              </a:p>
              <a:p>
                <a:r>
                  <a:rPr lang="en-US" sz="2400" dirty="0" err="1"/>
                  <a:t>MergeSort</a:t>
                </a:r>
                <a:r>
                  <a:rPr lang="en-US" sz="2400" dirty="0"/>
                  <a:t>                                              </a:t>
                </a:r>
              </a:p>
              <a:p>
                <a:pPr lvl="1"/>
                <a:r>
                  <a:rPr lang="en-US" sz="2000" dirty="0">
                    <a:solidFill>
                      <a:schemeClr val="accent4"/>
                    </a:solidFill>
                    <a:sym typeface="Wingdings"/>
                  </a:rPr>
                  <a:t>T(n) = 2T(n/2) + O(n)</a:t>
                </a:r>
              </a:p>
              <a:p>
                <a:pPr lvl="1"/>
                <a:r>
                  <a:rPr lang="en-US" sz="2000" dirty="0">
                    <a:solidFill>
                      <a:srgbClr val="7030A0"/>
                    </a:solidFill>
                    <a:sym typeface="Wingdings"/>
                  </a:rPr>
                  <a:t>T(n) = O( </a:t>
                </a:r>
                <a:r>
                  <a:rPr lang="en-US" sz="2000" dirty="0" err="1">
                    <a:solidFill>
                      <a:srgbClr val="7030A0"/>
                    </a:solidFill>
                    <a:sym typeface="Wingdings"/>
                  </a:rPr>
                  <a:t>nlog</a:t>
                </a:r>
                <a:r>
                  <a:rPr lang="en-US" sz="2000" dirty="0">
                    <a:solidFill>
                      <a:srgbClr val="7030A0"/>
                    </a:solidFill>
                    <a:sym typeface="Wingdings"/>
                  </a:rPr>
                  <a:t>(n) )</a:t>
                </a:r>
              </a:p>
              <a:p>
                <a:r>
                  <a:rPr lang="en-US" sz="2400" dirty="0">
                    <a:sym typeface="Wingdings"/>
                  </a:rPr>
                  <a:t>That other one</a:t>
                </a:r>
              </a:p>
              <a:p>
                <a:pPr lvl="1"/>
                <a:r>
                  <a:rPr lang="en-US" sz="2000" dirty="0">
                    <a:solidFill>
                      <a:schemeClr val="accent4"/>
                    </a:solidFill>
                    <a:sym typeface="Wingdings"/>
                  </a:rPr>
                  <a:t>T(n) = T(n/2) + O(n)</a:t>
                </a:r>
              </a:p>
              <a:p>
                <a:pPr lvl="1"/>
                <a:r>
                  <a:rPr lang="en-US" sz="2000" dirty="0">
                    <a:solidFill>
                      <a:srgbClr val="7030A0"/>
                    </a:solidFill>
                    <a:sym typeface="Wingdings"/>
                  </a:rPr>
                  <a:t>T(n) = O(n)</a:t>
                </a:r>
                <a:endParaRPr lang="en-US" sz="2000" dirty="0">
                  <a:solidFill>
                    <a:srgbClr val="7030A0"/>
                  </a:solidFill>
                </a:endParaRPr>
              </a:p>
              <a:p>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22379" y="2034655"/>
                <a:ext cx="4632898" cy="4813003"/>
              </a:xfrm>
              <a:blipFill rotWithShape="0">
                <a:blip r:embed="rId2"/>
                <a:stretch>
                  <a:fillRect l="-1842" t="-1774" r="-80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p:cNvSpPr/>
              <p:nvPr/>
            </p:nvSpPr>
            <p:spPr>
              <a:xfrm>
                <a:off x="3936589" y="120337"/>
                <a:ext cx="3012268" cy="552972"/>
              </a:xfrm>
              <a:prstGeom prst="rect">
                <a:avLst/>
              </a:prstGeom>
            </p:spPr>
            <p:txBody>
              <a:bodyPr wrap="square">
                <a:spAutoFit/>
              </a:bodyPr>
              <a:lstStyle/>
              <a:p>
                <a14:m>
                  <m:oMath xmlns:m="http://schemas.openxmlformats.org/officeDocument/2006/math">
                    <m:r>
                      <a:rPr lang="en-US" sz="2000" b="0" i="1" smtClean="0">
                        <a:latin typeface="Cambria Math" charset="0"/>
                      </a:rPr>
                      <m:t>𝑇</m:t>
                    </m:r>
                    <m:d>
                      <m:dPr>
                        <m:ctrlPr>
                          <a:rPr lang="en-US" sz="2000" b="0" i="1" smtClean="0">
                            <a:latin typeface="Cambria Math" panose="02040503050406030204" pitchFamily="18" charset="0"/>
                          </a:rPr>
                        </m:ctrlPr>
                      </m:dPr>
                      <m:e>
                        <m:r>
                          <a:rPr lang="en-US" sz="2000" b="0" i="1" smtClean="0">
                            <a:latin typeface="Cambria Math" charset="0"/>
                          </a:rPr>
                          <m:t>𝑛</m:t>
                        </m:r>
                      </m:e>
                    </m:d>
                    <m:r>
                      <a:rPr lang="en-US" sz="2000" b="0" i="1" smtClean="0">
                        <a:latin typeface="Cambria Math" charset="0"/>
                      </a:rPr>
                      <m:t>=</m:t>
                    </m:r>
                    <m:r>
                      <a:rPr lang="en-US" sz="2000" b="0" i="1" smtClean="0">
                        <a:latin typeface="Cambria Math" charset="0"/>
                      </a:rPr>
                      <m:t>𝑎</m:t>
                    </m:r>
                    <m:r>
                      <a:rPr lang="en-US" sz="2000" b="0" i="1" smtClean="0">
                        <a:latin typeface="Cambria Math" charset="0"/>
                      </a:rPr>
                      <m:t>⋅</m:t>
                    </m:r>
                    <m:r>
                      <a:rPr lang="en-US" sz="2000" b="0" i="1" smtClean="0">
                        <a:latin typeface="Cambria Math" charset="0"/>
                      </a:rPr>
                      <m:t>𝑇</m:t>
                    </m:r>
                    <m:d>
                      <m:dPr>
                        <m:ctrlPr>
                          <a:rPr lang="en-US" sz="2000" b="0" i="1" smtClean="0">
                            <a:latin typeface="Cambria Math" panose="02040503050406030204" pitchFamily="18" charset="0"/>
                          </a:rPr>
                        </m:ctrlPr>
                      </m:dPr>
                      <m:e>
                        <m:f>
                          <m:fPr>
                            <m:ctrlPr>
                              <a:rPr lang="en-US" sz="2000" b="0" i="1" smtClean="0">
                                <a:latin typeface="Cambria Math" panose="02040503050406030204" pitchFamily="18" charset="0"/>
                              </a:rPr>
                            </m:ctrlPr>
                          </m:fPr>
                          <m:num>
                            <m:r>
                              <a:rPr lang="en-US" sz="2000" b="0" i="1" smtClean="0">
                                <a:latin typeface="Cambria Math" charset="0"/>
                              </a:rPr>
                              <m:t>𝑛</m:t>
                            </m:r>
                          </m:num>
                          <m:den>
                            <m:r>
                              <a:rPr lang="en-US" sz="2000" b="0" i="1" smtClean="0">
                                <a:latin typeface="Cambria Math" charset="0"/>
                              </a:rPr>
                              <m:t>𝑏</m:t>
                            </m:r>
                          </m:den>
                        </m:f>
                      </m:e>
                    </m:d>
                    <m:r>
                      <a:rPr lang="en-US" sz="2000" b="0" i="1" smtClean="0">
                        <a:latin typeface="Cambria Math" charset="0"/>
                      </a:rPr>
                      <m:t>+</m:t>
                    </m:r>
                    <m:r>
                      <a:rPr lang="en-US" sz="2000" b="0" i="1" smtClean="0">
                        <a:latin typeface="Cambria Math" charset="0"/>
                      </a:rPr>
                      <m:t>𝑂</m:t>
                    </m:r>
                    <m:d>
                      <m:dPr>
                        <m:ctrlPr>
                          <a:rPr lang="en-US" sz="2000" b="0" i="1" smtClean="0">
                            <a:latin typeface="Cambria Math" panose="02040503050406030204" pitchFamily="18" charset="0"/>
                          </a:rPr>
                        </m:ctrlPr>
                      </m:dPr>
                      <m:e>
                        <m:sSup>
                          <m:sSupPr>
                            <m:ctrlPr>
                              <a:rPr lang="en-US" sz="2000" b="0" i="1" smtClean="0">
                                <a:latin typeface="Cambria Math" panose="02040503050406030204" pitchFamily="18" charset="0"/>
                              </a:rPr>
                            </m:ctrlPr>
                          </m:sSupPr>
                          <m:e>
                            <m:r>
                              <a:rPr lang="en-US" sz="2000" b="0" i="1" smtClean="0">
                                <a:latin typeface="Cambria Math" charset="0"/>
                              </a:rPr>
                              <m:t>𝑛</m:t>
                            </m:r>
                          </m:e>
                          <m:sup>
                            <m:r>
                              <a:rPr lang="en-US" sz="2000" b="0" i="1" smtClean="0">
                                <a:latin typeface="Cambria Math" charset="0"/>
                              </a:rPr>
                              <m:t>𝑑</m:t>
                            </m:r>
                          </m:sup>
                        </m:sSup>
                      </m:e>
                    </m:d>
                  </m:oMath>
                </a14:m>
                <a:r>
                  <a:rPr lang="en-US" sz="2000" b="0" dirty="0"/>
                  <a:t>.</a:t>
                </a:r>
              </a:p>
            </p:txBody>
          </p:sp>
        </mc:Choice>
        <mc:Fallback xmlns="">
          <p:sp>
            <p:nvSpPr>
              <p:cNvPr id="6" name="Rectangle 5"/>
              <p:cNvSpPr>
                <a:spLocks noRot="1" noChangeAspect="1" noMove="1" noResize="1" noEditPoints="1" noAdjustHandles="1" noChangeArrowheads="1" noChangeShapeType="1" noTextEdit="1"/>
              </p:cNvSpPr>
              <p:nvPr/>
            </p:nvSpPr>
            <p:spPr>
              <a:xfrm>
                <a:off x="3936589" y="120337"/>
                <a:ext cx="3012268" cy="552972"/>
              </a:xfrm>
              <a:prstGeom prst="rect">
                <a:avLst/>
              </a:prstGeom>
              <a:blipFill rotWithShape="0">
                <a:blip r:embed="rId4"/>
                <a:stretch>
                  <a:fillRect r="-1619" b="-6667"/>
                </a:stretch>
              </a:blipFill>
            </p:spPr>
            <p:txBody>
              <a:bodyPr/>
              <a:lstStyle/>
              <a:p>
                <a:r>
                  <a:rPr lang="en-US">
                    <a:noFill/>
                  </a:rPr>
                  <a:t> </a:t>
                </a:r>
              </a:p>
            </p:txBody>
          </p:sp>
        </mc:Fallback>
      </mc:AlternateContent>
      <p:sp>
        <p:nvSpPr>
          <p:cNvPr id="7" name="TextBox 6"/>
          <p:cNvSpPr txBox="1"/>
          <p:nvPr/>
        </p:nvSpPr>
        <p:spPr>
          <a:xfrm>
            <a:off x="5231882" y="2232275"/>
            <a:ext cx="779489" cy="923330"/>
          </a:xfrm>
          <a:prstGeom prst="rect">
            <a:avLst/>
          </a:prstGeom>
          <a:noFill/>
        </p:spPr>
        <p:txBody>
          <a:bodyPr wrap="square" rtlCol="0">
            <a:spAutoFit/>
          </a:bodyPr>
          <a:lstStyle/>
          <a:p>
            <a:r>
              <a:rPr lang="en-US" dirty="0">
                <a:solidFill>
                  <a:schemeClr val="accent1"/>
                </a:solidFill>
              </a:rPr>
              <a:t>a = 4</a:t>
            </a:r>
          </a:p>
          <a:p>
            <a:r>
              <a:rPr lang="en-US" dirty="0">
                <a:solidFill>
                  <a:schemeClr val="accent1"/>
                </a:solidFill>
              </a:rPr>
              <a:t>b = 2</a:t>
            </a:r>
          </a:p>
          <a:p>
            <a:r>
              <a:rPr lang="en-US" dirty="0">
                <a:solidFill>
                  <a:schemeClr val="accent1"/>
                </a:solidFill>
              </a:rPr>
              <a:t>d = 1</a:t>
            </a:r>
          </a:p>
        </p:txBody>
      </p:sp>
      <p:sp>
        <p:nvSpPr>
          <p:cNvPr id="8" name="TextBox 7"/>
          <p:cNvSpPr txBox="1"/>
          <p:nvPr/>
        </p:nvSpPr>
        <p:spPr>
          <a:xfrm>
            <a:off x="5291516" y="3373107"/>
            <a:ext cx="779489" cy="923330"/>
          </a:xfrm>
          <a:prstGeom prst="rect">
            <a:avLst/>
          </a:prstGeom>
          <a:noFill/>
        </p:spPr>
        <p:txBody>
          <a:bodyPr wrap="square" rtlCol="0">
            <a:spAutoFit/>
          </a:bodyPr>
          <a:lstStyle/>
          <a:p>
            <a:r>
              <a:rPr lang="en-US" dirty="0">
                <a:solidFill>
                  <a:schemeClr val="accent1"/>
                </a:solidFill>
              </a:rPr>
              <a:t>a = 3</a:t>
            </a:r>
          </a:p>
          <a:p>
            <a:r>
              <a:rPr lang="en-US" dirty="0">
                <a:solidFill>
                  <a:schemeClr val="accent1"/>
                </a:solidFill>
              </a:rPr>
              <a:t>b = 2</a:t>
            </a:r>
          </a:p>
          <a:p>
            <a:r>
              <a:rPr lang="en-US" dirty="0">
                <a:solidFill>
                  <a:schemeClr val="accent1"/>
                </a:solidFill>
              </a:rPr>
              <a:t>d = 1</a:t>
            </a:r>
          </a:p>
        </p:txBody>
      </p:sp>
      <p:sp>
        <p:nvSpPr>
          <p:cNvPr id="9" name="TextBox 8"/>
          <p:cNvSpPr txBox="1"/>
          <p:nvPr/>
        </p:nvSpPr>
        <p:spPr>
          <a:xfrm>
            <a:off x="5331273" y="4504777"/>
            <a:ext cx="779489" cy="923330"/>
          </a:xfrm>
          <a:prstGeom prst="rect">
            <a:avLst/>
          </a:prstGeom>
          <a:noFill/>
        </p:spPr>
        <p:txBody>
          <a:bodyPr wrap="square" rtlCol="0">
            <a:spAutoFit/>
          </a:bodyPr>
          <a:lstStyle/>
          <a:p>
            <a:r>
              <a:rPr lang="en-US" dirty="0">
                <a:solidFill>
                  <a:schemeClr val="accent1"/>
                </a:solidFill>
              </a:rPr>
              <a:t>a = 2</a:t>
            </a:r>
          </a:p>
          <a:p>
            <a:r>
              <a:rPr lang="en-US" dirty="0">
                <a:solidFill>
                  <a:schemeClr val="accent1"/>
                </a:solidFill>
              </a:rPr>
              <a:t>b = 2</a:t>
            </a:r>
          </a:p>
          <a:p>
            <a:r>
              <a:rPr lang="en-US" dirty="0">
                <a:solidFill>
                  <a:schemeClr val="accent1"/>
                </a:solidFill>
              </a:rPr>
              <a:t>d = 1</a:t>
            </a:r>
          </a:p>
        </p:txBody>
      </p:sp>
      <p:sp>
        <p:nvSpPr>
          <p:cNvPr id="10" name="TextBox 9"/>
          <p:cNvSpPr txBox="1"/>
          <p:nvPr/>
        </p:nvSpPr>
        <p:spPr>
          <a:xfrm>
            <a:off x="6369515" y="3634717"/>
            <a:ext cx="817880" cy="400110"/>
          </a:xfrm>
          <a:prstGeom prst="rect">
            <a:avLst/>
          </a:prstGeom>
          <a:noFill/>
        </p:spPr>
        <p:txBody>
          <a:bodyPr wrap="square" rtlCol="0">
            <a:spAutoFit/>
          </a:bodyPr>
          <a:lstStyle/>
          <a:p>
            <a:r>
              <a:rPr lang="en-US" sz="2000" dirty="0"/>
              <a:t>a &gt; </a:t>
            </a:r>
            <a:r>
              <a:rPr lang="en-US" sz="2000" dirty="0" err="1"/>
              <a:t>b</a:t>
            </a:r>
            <a:r>
              <a:rPr lang="en-US" sz="2000" baseline="30000" dirty="0" err="1"/>
              <a:t>d</a:t>
            </a:r>
            <a:endParaRPr lang="en-US" sz="2000" dirty="0"/>
          </a:p>
        </p:txBody>
      </p:sp>
      <p:sp>
        <p:nvSpPr>
          <p:cNvPr id="11" name="TextBox 10"/>
          <p:cNvSpPr txBox="1"/>
          <p:nvPr/>
        </p:nvSpPr>
        <p:spPr>
          <a:xfrm>
            <a:off x="6202567" y="2424635"/>
            <a:ext cx="817880" cy="400110"/>
          </a:xfrm>
          <a:prstGeom prst="rect">
            <a:avLst/>
          </a:prstGeom>
          <a:noFill/>
        </p:spPr>
        <p:txBody>
          <a:bodyPr wrap="square" rtlCol="0">
            <a:spAutoFit/>
          </a:bodyPr>
          <a:lstStyle/>
          <a:p>
            <a:r>
              <a:rPr lang="en-US" sz="2000" dirty="0"/>
              <a:t>a &gt; </a:t>
            </a:r>
            <a:r>
              <a:rPr lang="en-US" sz="2000" dirty="0" err="1"/>
              <a:t>b</a:t>
            </a:r>
            <a:r>
              <a:rPr lang="en-US" sz="2000" baseline="30000" dirty="0" err="1"/>
              <a:t>d</a:t>
            </a:r>
            <a:endParaRPr lang="en-US" sz="2000" dirty="0"/>
          </a:p>
        </p:txBody>
      </p:sp>
      <p:sp>
        <p:nvSpPr>
          <p:cNvPr id="12" name="TextBox 11"/>
          <p:cNvSpPr txBox="1"/>
          <p:nvPr/>
        </p:nvSpPr>
        <p:spPr>
          <a:xfrm>
            <a:off x="6306164" y="4766387"/>
            <a:ext cx="817880" cy="400110"/>
          </a:xfrm>
          <a:prstGeom prst="rect">
            <a:avLst/>
          </a:prstGeom>
          <a:noFill/>
        </p:spPr>
        <p:txBody>
          <a:bodyPr wrap="square" rtlCol="0">
            <a:spAutoFit/>
          </a:bodyPr>
          <a:lstStyle/>
          <a:p>
            <a:r>
              <a:rPr lang="en-US" sz="2000" dirty="0"/>
              <a:t>a = </a:t>
            </a:r>
            <a:r>
              <a:rPr lang="en-US" sz="2000" dirty="0" err="1"/>
              <a:t>b</a:t>
            </a:r>
            <a:r>
              <a:rPr lang="en-US" sz="2000" baseline="30000" dirty="0" err="1"/>
              <a:t>d</a:t>
            </a:r>
            <a:endParaRPr lang="en-US" sz="2000" dirty="0"/>
          </a:p>
        </p:txBody>
      </p:sp>
      <p:sp>
        <p:nvSpPr>
          <p:cNvPr id="15" name="TextBox 14"/>
          <p:cNvSpPr txBox="1"/>
          <p:nvPr/>
        </p:nvSpPr>
        <p:spPr>
          <a:xfrm>
            <a:off x="7539074" y="2031715"/>
            <a:ext cx="1199213" cy="1323439"/>
          </a:xfrm>
          <a:prstGeom prst="rect">
            <a:avLst/>
          </a:prstGeom>
          <a:noFill/>
        </p:spPr>
        <p:txBody>
          <a:bodyPr wrap="square" rtlCol="0">
            <a:spAutoFit/>
          </a:bodyPr>
          <a:lstStyle/>
          <a:p>
            <a:r>
              <a:rPr lang="en-US" sz="8000" dirty="0">
                <a:solidFill>
                  <a:schemeClr val="accent1"/>
                </a:solidFill>
              </a:rPr>
              <a:t>✓</a:t>
            </a:r>
          </a:p>
        </p:txBody>
      </p:sp>
      <p:sp>
        <p:nvSpPr>
          <p:cNvPr id="17" name="TextBox 16"/>
          <p:cNvSpPr txBox="1"/>
          <p:nvPr/>
        </p:nvSpPr>
        <p:spPr>
          <a:xfrm>
            <a:off x="7598708" y="3173052"/>
            <a:ext cx="1199213" cy="1323439"/>
          </a:xfrm>
          <a:prstGeom prst="rect">
            <a:avLst/>
          </a:prstGeom>
          <a:noFill/>
        </p:spPr>
        <p:txBody>
          <a:bodyPr wrap="square" rtlCol="0">
            <a:spAutoFit/>
          </a:bodyPr>
          <a:lstStyle/>
          <a:p>
            <a:r>
              <a:rPr lang="en-US" sz="8000" dirty="0">
                <a:solidFill>
                  <a:schemeClr val="accent1"/>
                </a:solidFill>
              </a:rPr>
              <a:t>✓</a:t>
            </a:r>
          </a:p>
        </p:txBody>
      </p:sp>
      <p:sp>
        <p:nvSpPr>
          <p:cNvPr id="18" name="TextBox 17"/>
          <p:cNvSpPr txBox="1"/>
          <p:nvPr/>
        </p:nvSpPr>
        <p:spPr>
          <a:xfrm>
            <a:off x="7638464" y="4195119"/>
            <a:ext cx="1199213" cy="1323439"/>
          </a:xfrm>
          <a:prstGeom prst="rect">
            <a:avLst/>
          </a:prstGeom>
          <a:noFill/>
        </p:spPr>
        <p:txBody>
          <a:bodyPr wrap="square" rtlCol="0">
            <a:spAutoFit/>
          </a:bodyPr>
          <a:lstStyle/>
          <a:p>
            <a:r>
              <a:rPr lang="en-US" sz="8000" dirty="0">
                <a:solidFill>
                  <a:schemeClr val="accent1"/>
                </a:solidFill>
              </a:rPr>
              <a:t>✓</a:t>
            </a:r>
          </a:p>
        </p:txBody>
      </p:sp>
      <p:sp>
        <p:nvSpPr>
          <p:cNvPr id="16" name="TextBox 15"/>
          <p:cNvSpPr txBox="1"/>
          <p:nvPr/>
        </p:nvSpPr>
        <p:spPr>
          <a:xfrm>
            <a:off x="5324647" y="5670967"/>
            <a:ext cx="779489" cy="923330"/>
          </a:xfrm>
          <a:prstGeom prst="rect">
            <a:avLst/>
          </a:prstGeom>
          <a:noFill/>
        </p:spPr>
        <p:txBody>
          <a:bodyPr wrap="square" rtlCol="0">
            <a:spAutoFit/>
          </a:bodyPr>
          <a:lstStyle/>
          <a:p>
            <a:r>
              <a:rPr lang="en-US" dirty="0">
                <a:solidFill>
                  <a:schemeClr val="accent1"/>
                </a:solidFill>
              </a:rPr>
              <a:t>a = 1</a:t>
            </a:r>
          </a:p>
          <a:p>
            <a:r>
              <a:rPr lang="en-US" dirty="0">
                <a:solidFill>
                  <a:schemeClr val="accent1"/>
                </a:solidFill>
              </a:rPr>
              <a:t>b = 2</a:t>
            </a:r>
          </a:p>
          <a:p>
            <a:r>
              <a:rPr lang="en-US" dirty="0">
                <a:solidFill>
                  <a:schemeClr val="accent1"/>
                </a:solidFill>
              </a:rPr>
              <a:t>d = 1</a:t>
            </a:r>
          </a:p>
        </p:txBody>
      </p:sp>
      <p:sp>
        <p:nvSpPr>
          <p:cNvPr id="19" name="TextBox 18"/>
          <p:cNvSpPr txBox="1"/>
          <p:nvPr/>
        </p:nvSpPr>
        <p:spPr>
          <a:xfrm>
            <a:off x="6299538" y="5932577"/>
            <a:ext cx="817880" cy="400110"/>
          </a:xfrm>
          <a:prstGeom prst="rect">
            <a:avLst/>
          </a:prstGeom>
          <a:noFill/>
        </p:spPr>
        <p:txBody>
          <a:bodyPr wrap="square" rtlCol="0">
            <a:spAutoFit/>
          </a:bodyPr>
          <a:lstStyle/>
          <a:p>
            <a:r>
              <a:rPr lang="en-US" sz="2000" dirty="0"/>
              <a:t>a &lt; </a:t>
            </a:r>
            <a:r>
              <a:rPr lang="en-US" sz="2000" dirty="0" err="1"/>
              <a:t>b</a:t>
            </a:r>
            <a:r>
              <a:rPr lang="en-US" sz="2000" baseline="30000" dirty="0" err="1"/>
              <a:t>d</a:t>
            </a:r>
            <a:endParaRPr lang="en-US" sz="2000" dirty="0"/>
          </a:p>
        </p:txBody>
      </p:sp>
      <p:sp>
        <p:nvSpPr>
          <p:cNvPr id="20" name="TextBox 19"/>
          <p:cNvSpPr txBox="1"/>
          <p:nvPr/>
        </p:nvSpPr>
        <p:spPr>
          <a:xfrm>
            <a:off x="7631838" y="5361309"/>
            <a:ext cx="1199213" cy="1323439"/>
          </a:xfrm>
          <a:prstGeom prst="rect">
            <a:avLst/>
          </a:prstGeom>
          <a:noFill/>
        </p:spPr>
        <p:txBody>
          <a:bodyPr wrap="square" rtlCol="0">
            <a:spAutoFit/>
          </a:bodyPr>
          <a:lstStyle/>
          <a:p>
            <a:r>
              <a:rPr lang="en-US" sz="8000" dirty="0">
                <a:solidFill>
                  <a:schemeClr val="accent1"/>
                </a:solidFill>
              </a:rPr>
              <a:t>✓</a:t>
            </a:r>
          </a:p>
        </p:txBody>
      </p:sp>
      <p:cxnSp>
        <p:nvCxnSpPr>
          <p:cNvPr id="13" name="Straight Connector 12"/>
          <p:cNvCxnSpPr/>
          <p:nvPr/>
        </p:nvCxnSpPr>
        <p:spPr>
          <a:xfrm>
            <a:off x="-318052" y="3155605"/>
            <a:ext cx="9919252" cy="0"/>
          </a:xfrm>
          <a:prstGeom prst="line">
            <a:avLst/>
          </a:prstGeom>
          <a:ln>
            <a:solidFill>
              <a:srgbClr val="FF820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543339" y="4296437"/>
            <a:ext cx="9919252" cy="0"/>
          </a:xfrm>
          <a:prstGeom prst="line">
            <a:avLst/>
          </a:prstGeom>
          <a:ln>
            <a:solidFill>
              <a:srgbClr val="FF820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440669" y="5416442"/>
            <a:ext cx="9919252" cy="0"/>
          </a:xfrm>
          <a:prstGeom prst="line">
            <a:avLst/>
          </a:prstGeom>
          <a:ln>
            <a:solidFill>
              <a:srgbClr val="FF82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43D95367-EE3D-544D-8956-AAB00F0A7A11}"/>
                  </a:ext>
                </a:extLst>
              </p:cNvPr>
              <p:cNvSpPr txBox="1"/>
              <p:nvPr/>
            </p:nvSpPr>
            <p:spPr>
              <a:xfrm>
                <a:off x="4783122" y="690755"/>
                <a:ext cx="3656770" cy="124854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𝑇</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e>
                      </m:d>
                      <m:r>
                        <a:rPr lang="en-US" b="0" i="1" smtClean="0">
                          <a:latin typeface="Cambria Math" panose="02040503050406030204" pitchFamily="18" charset="0"/>
                        </a:rPr>
                        <m:t>= </m:t>
                      </m:r>
                      <m:d>
                        <m:dPr>
                          <m:begChr m:val="{"/>
                          <m:endChr m:val=""/>
                          <m:ctrlPr>
                            <a:rPr lang="en-US" b="0" i="1" smtClean="0">
                              <a:latin typeface="Cambria Math" panose="02040503050406030204" pitchFamily="18" charset="0"/>
                            </a:rPr>
                          </m:ctrlPr>
                        </m:dPr>
                        <m:e>
                          <m:eqArr>
                            <m:eqArrPr>
                              <m:ctrlPr>
                                <a:rPr lang="en-US" b="0" i="1" smtClean="0">
                                  <a:latin typeface="Cambria Math" panose="02040503050406030204" pitchFamily="18" charset="0"/>
                                </a:rPr>
                              </m:ctrlPr>
                            </m:eqArrPr>
                            <m:e>
                              <m:r>
                                <m:rPr>
                                  <m:sty m:val="p"/>
                                </m:rPr>
                                <a:rPr lang="en-US" b="0" i="0" smtClean="0">
                                  <a:latin typeface="Cambria Math" panose="02040503050406030204" pitchFamily="18" charset="0"/>
                                </a:rPr>
                                <m:t>O</m:t>
                              </m:r>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𝑛</m:t>
                                      </m:r>
                                    </m:e>
                                    <m:sup>
                                      <m:r>
                                        <a:rPr lang="en-US" b="0" i="1" smtClean="0">
                                          <a:latin typeface="Cambria Math" panose="02040503050406030204" pitchFamily="18" charset="0"/>
                                        </a:rPr>
                                        <m:t>𝑑</m:t>
                                      </m:r>
                                    </m:sup>
                                  </m:sSup>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d>
                                        <m:dPr>
                                          <m:ctrlPr>
                                            <a:rPr lang="en-US" b="0" i="1" smtClean="0">
                                              <a:latin typeface="Cambria Math" panose="02040503050406030204" pitchFamily="18" charset="0"/>
                                            </a:rPr>
                                          </m:ctrlPr>
                                        </m:dPr>
                                        <m:e>
                                          <m:r>
                                            <a:rPr lang="en-US" b="0" i="1" smtClean="0">
                                              <a:latin typeface="Cambria Math" panose="02040503050406030204" pitchFamily="18" charset="0"/>
                                            </a:rPr>
                                            <m:t>𝑛</m:t>
                                          </m:r>
                                        </m:e>
                                      </m:d>
                                    </m:e>
                                  </m:func>
                                </m:e>
                              </m:d>
                              <m:r>
                                <a:rPr lang="en-US" b="0" i="1" smtClean="0">
                                  <a:latin typeface="Cambria Math" panose="02040503050406030204" pitchFamily="18" charset="0"/>
                                </a:rPr>
                                <m:t>         </m:t>
                              </m:r>
                              <m:r>
                                <m:rPr>
                                  <m:sty m:val="p"/>
                                </m:rPr>
                                <a:rPr lang="en-US" b="0" i="0" smtClean="0">
                                  <a:latin typeface="Cambria Math" panose="02040503050406030204" pitchFamily="18" charset="0"/>
                                </a:rPr>
                                <m:t>if</m:t>
                              </m:r>
                              <m:r>
                                <a:rPr lang="en-US" b="0" i="1" smtClean="0">
                                  <a:latin typeface="Cambria Math" panose="02040503050406030204" pitchFamily="18" charset="0"/>
                                </a:rPr>
                                <m:t> </m:t>
                              </m:r>
                              <m:r>
                                <a:rPr lang="en-US" b="0" i="1" smtClean="0">
                                  <a:latin typeface="Cambria Math" panose="02040503050406030204" pitchFamily="18" charset="0"/>
                                </a:rPr>
                                <m:t>𝑎</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𝑏</m:t>
                                  </m:r>
                                </m:e>
                                <m:sup>
                                  <m:r>
                                    <a:rPr lang="en-US" b="0" i="1" smtClean="0">
                                      <a:latin typeface="Cambria Math" panose="02040503050406030204" pitchFamily="18" charset="0"/>
                                    </a:rPr>
                                    <m:t>𝑑</m:t>
                                  </m:r>
                                </m:sup>
                              </m:sSup>
                            </m:e>
                            <m:e>
                              <m:r>
                                <m:rPr>
                                  <m:sty m:val="p"/>
                                </m:rPr>
                                <a:rPr lang="en-US" b="0" i="0" smtClean="0">
                                  <a:latin typeface="Cambria Math" panose="02040503050406030204" pitchFamily="18" charset="0"/>
                                </a:rPr>
                                <m:t>O</m:t>
                              </m:r>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𝑛</m:t>
                                      </m:r>
                                    </m:e>
                                    <m:sup>
                                      <m:r>
                                        <a:rPr lang="en-US" b="0" i="1" smtClean="0">
                                          <a:latin typeface="Cambria Math" panose="02040503050406030204" pitchFamily="18" charset="0"/>
                                        </a:rPr>
                                        <m:t>𝑑</m:t>
                                      </m:r>
                                    </m:sup>
                                  </m:sSup>
                                </m:e>
                              </m:d>
                              <m:r>
                                <a:rPr lang="en-US" b="0" i="1" smtClean="0">
                                  <a:latin typeface="Cambria Math" panose="02040503050406030204" pitchFamily="18" charset="0"/>
                                </a:rPr>
                                <m:t>                      </m:t>
                              </m:r>
                              <m:r>
                                <m:rPr>
                                  <m:sty m:val="p"/>
                                </m:rPr>
                                <a:rPr lang="en-US" b="0" i="0" smtClean="0">
                                  <a:latin typeface="Cambria Math" panose="02040503050406030204" pitchFamily="18" charset="0"/>
                                </a:rPr>
                                <m:t>if</m:t>
                              </m:r>
                              <m:r>
                                <a:rPr lang="en-US" b="0" i="1" smtClean="0">
                                  <a:latin typeface="Cambria Math" panose="02040503050406030204" pitchFamily="18" charset="0"/>
                                </a:rPr>
                                <m:t> </m:t>
                              </m:r>
                              <m:r>
                                <a:rPr lang="en-US" b="0" i="1" smtClean="0">
                                  <a:latin typeface="Cambria Math" panose="02040503050406030204" pitchFamily="18" charset="0"/>
                                </a:rPr>
                                <m:t>𝑎</m:t>
                              </m:r>
                              <m:r>
                                <a:rPr lang="en-US" b="0" i="1" smtClean="0">
                                  <a:latin typeface="Cambria Math" panose="02040503050406030204" pitchFamily="18" charset="0"/>
                                </a:rPr>
                                <m:t>&lt;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𝑏</m:t>
                                  </m:r>
                                </m:e>
                                <m:sup>
                                  <m:r>
                                    <a:rPr lang="en-US" b="0" i="1" smtClean="0">
                                      <a:latin typeface="Cambria Math" panose="02040503050406030204" pitchFamily="18" charset="0"/>
                                    </a:rPr>
                                    <m:t>𝑑</m:t>
                                  </m:r>
                                </m:sup>
                              </m:sSup>
                            </m:e>
                            <m:e>
                              <m:r>
                                <m:rPr>
                                  <m:sty m:val="p"/>
                                </m:rPr>
                                <a:rPr lang="en-US" b="0" i="0" smtClean="0">
                                  <a:latin typeface="Cambria Math" panose="02040503050406030204" pitchFamily="18" charset="0"/>
                                </a:rPr>
                                <m:t>O</m:t>
                              </m:r>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𝑛</m:t>
                                      </m:r>
                                    </m:e>
                                    <m:sup>
                                      <m:func>
                                        <m:funcPr>
                                          <m:ctrlPr>
                                            <a:rPr lang="en-US" b="0" i="1" smtClean="0">
                                              <a:latin typeface="Cambria Math" panose="02040503050406030204" pitchFamily="18" charset="0"/>
                                            </a:rPr>
                                          </m:ctrlPr>
                                        </m:funcPr>
                                        <m:fName>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log</m:t>
                                              </m:r>
                                            </m:e>
                                            <m:sub>
                                              <m:r>
                                                <a:rPr lang="en-US" b="0" i="1" smtClean="0">
                                                  <a:latin typeface="Cambria Math" panose="02040503050406030204" pitchFamily="18" charset="0"/>
                                                </a:rPr>
                                                <m:t>𝑏</m:t>
                                              </m:r>
                                            </m:sub>
                                          </m:sSub>
                                        </m:fName>
                                        <m:e>
                                          <m:d>
                                            <m:dPr>
                                              <m:ctrlPr>
                                                <a:rPr lang="en-US" b="0" i="1" smtClean="0">
                                                  <a:latin typeface="Cambria Math" panose="02040503050406030204" pitchFamily="18" charset="0"/>
                                                </a:rPr>
                                              </m:ctrlPr>
                                            </m:dPr>
                                            <m:e>
                                              <m:r>
                                                <a:rPr lang="en-US" b="0" i="1" smtClean="0">
                                                  <a:latin typeface="Cambria Math" panose="02040503050406030204" pitchFamily="18" charset="0"/>
                                                </a:rPr>
                                                <m:t>𝑎</m:t>
                                              </m:r>
                                            </m:e>
                                          </m:d>
                                        </m:e>
                                      </m:func>
                                    </m:sup>
                                  </m:sSup>
                                </m:e>
                              </m:d>
                              <m:r>
                                <a:rPr lang="en-US" b="0" i="1" smtClean="0">
                                  <a:latin typeface="Cambria Math" panose="02040503050406030204" pitchFamily="18" charset="0"/>
                                </a:rPr>
                                <m:t> </m:t>
                              </m:r>
                              <m:r>
                                <a:rPr lang="en-US" b="0" i="0" smtClean="0">
                                  <a:latin typeface="Cambria Math" panose="02040503050406030204" pitchFamily="18" charset="0"/>
                                </a:rPr>
                                <m:t>           </m:t>
                              </m:r>
                              <m:r>
                                <m:rPr>
                                  <m:sty m:val="p"/>
                                </m:rPr>
                                <a:rPr lang="en-US" b="0" i="0" smtClean="0">
                                  <a:latin typeface="Cambria Math" panose="02040503050406030204" pitchFamily="18" charset="0"/>
                                </a:rPr>
                                <m:t>if</m:t>
                              </m:r>
                              <m:r>
                                <a:rPr lang="en-US" b="0" i="1" smtClean="0">
                                  <a:latin typeface="Cambria Math" panose="02040503050406030204" pitchFamily="18" charset="0"/>
                                </a:rPr>
                                <m:t> </m:t>
                              </m:r>
                              <m:r>
                                <a:rPr lang="en-US" b="0" i="1" smtClean="0">
                                  <a:latin typeface="Cambria Math" panose="02040503050406030204" pitchFamily="18" charset="0"/>
                                </a:rPr>
                                <m:t>𝑎</m:t>
                              </m:r>
                              <m:r>
                                <a:rPr lang="en-US" b="0" i="1" smtClean="0">
                                  <a:latin typeface="Cambria Math" panose="02040503050406030204" pitchFamily="18" charset="0"/>
                                </a:rPr>
                                <m:t>&gt;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𝑏</m:t>
                                  </m:r>
                                </m:e>
                                <m:sup>
                                  <m:r>
                                    <a:rPr lang="en-US" b="0" i="1" smtClean="0">
                                      <a:latin typeface="Cambria Math" panose="02040503050406030204" pitchFamily="18" charset="0"/>
                                    </a:rPr>
                                    <m:t>𝑑</m:t>
                                  </m:r>
                                </m:sup>
                              </m:sSup>
                            </m:e>
                          </m:eqArr>
                        </m:e>
                      </m:d>
                    </m:oMath>
                  </m:oMathPara>
                </a14:m>
                <a:endParaRPr lang="en-US" dirty="0"/>
              </a:p>
            </p:txBody>
          </p:sp>
        </mc:Choice>
        <mc:Fallback xmlns="">
          <p:sp>
            <p:nvSpPr>
              <p:cNvPr id="23" name="TextBox 22">
                <a:extLst>
                  <a:ext uri="{FF2B5EF4-FFF2-40B4-BE49-F238E27FC236}">
                    <a16:creationId xmlns:a16="http://schemas.microsoft.com/office/drawing/2014/main" id="{43D95367-EE3D-544D-8956-AAB00F0A7A11}"/>
                  </a:ext>
                </a:extLst>
              </p:cNvPr>
              <p:cNvSpPr txBox="1">
                <a:spLocks noRot="1" noChangeAspect="1" noMove="1" noResize="1" noEditPoints="1" noAdjustHandles="1" noChangeArrowheads="1" noChangeShapeType="1" noTextEdit="1"/>
              </p:cNvSpPr>
              <p:nvPr/>
            </p:nvSpPr>
            <p:spPr>
              <a:xfrm>
                <a:off x="4783122" y="690755"/>
                <a:ext cx="3656770" cy="1248547"/>
              </a:xfrm>
              <a:prstGeom prst="rect">
                <a:avLst/>
              </a:prstGeom>
              <a:blipFill>
                <a:blip r:embed="rId5"/>
                <a:stretch>
                  <a:fillRect l="-1038"/>
                </a:stretch>
              </a:blipFill>
            </p:spPr>
            <p:txBody>
              <a:bodyPr/>
              <a:lstStyle/>
              <a:p>
                <a:r>
                  <a:rPr lang="en-US">
                    <a:noFill/>
                  </a:rPr>
                  <a:t> </a:t>
                </a:r>
              </a:p>
            </p:txBody>
          </p:sp>
        </mc:Fallback>
      </mc:AlternateContent>
      <p:cxnSp>
        <p:nvCxnSpPr>
          <p:cNvPr id="33" name="直线连接符 32">
            <a:extLst>
              <a:ext uri="{FF2B5EF4-FFF2-40B4-BE49-F238E27FC236}">
                <a16:creationId xmlns:a16="http://schemas.microsoft.com/office/drawing/2014/main" id="{C25BEBA0-FFED-784E-B2B1-6F1B7A17E64D}"/>
              </a:ext>
            </a:extLst>
          </p:cNvPr>
          <p:cNvCxnSpPr/>
          <p:nvPr/>
        </p:nvCxnSpPr>
        <p:spPr>
          <a:xfrm flipV="1">
            <a:off x="4191000" y="965200"/>
            <a:ext cx="0" cy="40259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直线箭头连接符 34">
            <a:extLst>
              <a:ext uri="{FF2B5EF4-FFF2-40B4-BE49-F238E27FC236}">
                <a16:creationId xmlns:a16="http://schemas.microsoft.com/office/drawing/2014/main" id="{37D6F439-3292-5047-80FB-2F7F838F07FD}"/>
              </a:ext>
            </a:extLst>
          </p:cNvPr>
          <p:cNvCxnSpPr/>
          <p:nvPr/>
        </p:nvCxnSpPr>
        <p:spPr>
          <a:xfrm>
            <a:off x="4191000" y="965200"/>
            <a:ext cx="15240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直线连接符 35">
            <a:extLst>
              <a:ext uri="{FF2B5EF4-FFF2-40B4-BE49-F238E27FC236}">
                <a16:creationId xmlns:a16="http://schemas.microsoft.com/office/drawing/2014/main" id="{D549CA14-FF4C-0943-9D6E-D3956440790F}"/>
              </a:ext>
            </a:extLst>
          </p:cNvPr>
          <p:cNvCxnSpPr>
            <a:cxnSpLocks/>
          </p:cNvCxnSpPr>
          <p:nvPr/>
        </p:nvCxnSpPr>
        <p:spPr>
          <a:xfrm flipV="1">
            <a:off x="4783122" y="1638300"/>
            <a:ext cx="0" cy="4326902"/>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直线箭头连接符 38">
            <a:extLst>
              <a:ext uri="{FF2B5EF4-FFF2-40B4-BE49-F238E27FC236}">
                <a16:creationId xmlns:a16="http://schemas.microsoft.com/office/drawing/2014/main" id="{F021346E-5A86-5D48-9029-6465A75789B1}"/>
              </a:ext>
            </a:extLst>
          </p:cNvPr>
          <p:cNvCxnSpPr/>
          <p:nvPr/>
        </p:nvCxnSpPr>
        <p:spPr>
          <a:xfrm flipV="1">
            <a:off x="4783122" y="1441557"/>
            <a:ext cx="931878" cy="1840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直线连接符 39">
            <a:extLst>
              <a:ext uri="{FF2B5EF4-FFF2-40B4-BE49-F238E27FC236}">
                <a16:creationId xmlns:a16="http://schemas.microsoft.com/office/drawing/2014/main" id="{065C7B14-16BE-1B49-9CC6-70AA45347FE9}"/>
              </a:ext>
            </a:extLst>
          </p:cNvPr>
          <p:cNvCxnSpPr>
            <a:cxnSpLocks/>
          </p:cNvCxnSpPr>
          <p:nvPr/>
        </p:nvCxnSpPr>
        <p:spPr>
          <a:xfrm flipV="1">
            <a:off x="3594100" y="2812045"/>
            <a:ext cx="1473200"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直线箭头连接符 42">
            <a:extLst>
              <a:ext uri="{FF2B5EF4-FFF2-40B4-BE49-F238E27FC236}">
                <a16:creationId xmlns:a16="http://schemas.microsoft.com/office/drawing/2014/main" id="{FB477665-648E-4D47-BCC9-5335BC406414}"/>
              </a:ext>
            </a:extLst>
          </p:cNvPr>
          <p:cNvCxnSpPr>
            <a:cxnSpLocks/>
          </p:cNvCxnSpPr>
          <p:nvPr/>
        </p:nvCxnSpPr>
        <p:spPr>
          <a:xfrm flipV="1">
            <a:off x="5045422" y="1716923"/>
            <a:ext cx="707698" cy="11157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直线连接符 44">
            <a:extLst>
              <a:ext uri="{FF2B5EF4-FFF2-40B4-BE49-F238E27FC236}">
                <a16:creationId xmlns:a16="http://schemas.microsoft.com/office/drawing/2014/main" id="{14442A9D-D3D0-3743-9B56-450322EFE526}"/>
              </a:ext>
            </a:extLst>
          </p:cNvPr>
          <p:cNvCxnSpPr>
            <a:cxnSpLocks/>
          </p:cNvCxnSpPr>
          <p:nvPr/>
        </p:nvCxnSpPr>
        <p:spPr>
          <a:xfrm flipV="1">
            <a:off x="3650197" y="3985227"/>
            <a:ext cx="1473200"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直线箭头连接符 45">
            <a:extLst>
              <a:ext uri="{FF2B5EF4-FFF2-40B4-BE49-F238E27FC236}">
                <a16:creationId xmlns:a16="http://schemas.microsoft.com/office/drawing/2014/main" id="{16A2E00D-E571-C44A-8F67-03BB7616D97A}"/>
              </a:ext>
            </a:extLst>
          </p:cNvPr>
          <p:cNvCxnSpPr>
            <a:cxnSpLocks/>
          </p:cNvCxnSpPr>
          <p:nvPr/>
        </p:nvCxnSpPr>
        <p:spPr>
          <a:xfrm flipV="1">
            <a:off x="5120055" y="1793313"/>
            <a:ext cx="1059435" cy="21955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37230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9"/>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1" grpId="0"/>
      <p:bldP spid="12" grpId="0"/>
      <p:bldP spid="15" grpId="0"/>
      <p:bldP spid="17" grpId="0"/>
      <p:bldP spid="18" grpId="0"/>
      <p:bldP spid="16" grpId="0"/>
      <p:bldP spid="19" grpId="0"/>
      <p:bldP spid="20"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Proof of the master theorem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We’ll do the same recursion tree thing we did for </a:t>
                </a:r>
                <a:r>
                  <a:rPr lang="en-US" dirty="0" err="1"/>
                  <a:t>MergeSort</a:t>
                </a:r>
                <a:r>
                  <a:rPr lang="en-US" dirty="0"/>
                  <a:t>, but be more careful.</a:t>
                </a:r>
              </a:p>
              <a:p>
                <a:r>
                  <a:rPr lang="en-US" dirty="0"/>
                  <a:t>Suppose that</a:t>
                </a:r>
                <a:r>
                  <a:rPr lang="en-US" dirty="0">
                    <a:solidFill>
                      <a:schemeClr val="accent5"/>
                    </a:solidFill>
                  </a:rPr>
                  <a:t> </a:t>
                </a:r>
                <a14:m>
                  <m:oMath xmlns:m="http://schemas.openxmlformats.org/officeDocument/2006/math">
                    <m:r>
                      <a:rPr lang="en-US" i="1" smtClean="0">
                        <a:solidFill>
                          <a:schemeClr val="accent4"/>
                        </a:solidFill>
                        <a:latin typeface="Cambria Math" charset="0"/>
                      </a:rPr>
                      <m:t>𝑇</m:t>
                    </m:r>
                    <m:d>
                      <m:dPr>
                        <m:ctrlPr>
                          <a:rPr lang="en-US" i="1">
                            <a:solidFill>
                              <a:schemeClr val="accent4"/>
                            </a:solidFill>
                            <a:latin typeface="Cambria Math" panose="02040503050406030204" pitchFamily="18" charset="0"/>
                          </a:rPr>
                        </m:ctrlPr>
                      </m:dPr>
                      <m:e>
                        <m:r>
                          <a:rPr lang="en-US" i="1">
                            <a:solidFill>
                              <a:schemeClr val="accent4"/>
                            </a:solidFill>
                            <a:latin typeface="Cambria Math" charset="0"/>
                          </a:rPr>
                          <m:t>𝑛</m:t>
                        </m:r>
                      </m:e>
                    </m:d>
                    <m:r>
                      <a:rPr lang="en-US" b="0" i="1" smtClean="0">
                        <a:solidFill>
                          <a:schemeClr val="accent4"/>
                        </a:solidFill>
                        <a:latin typeface="Cambria Math" panose="02040503050406030204" pitchFamily="18" charset="0"/>
                      </a:rPr>
                      <m:t>≤</m:t>
                    </m:r>
                    <m:r>
                      <a:rPr lang="en-US" i="1">
                        <a:solidFill>
                          <a:schemeClr val="accent4"/>
                        </a:solidFill>
                        <a:latin typeface="Cambria Math" charset="0"/>
                      </a:rPr>
                      <m:t>𝑎</m:t>
                    </m:r>
                    <m:r>
                      <a:rPr lang="en-US" i="1">
                        <a:solidFill>
                          <a:schemeClr val="accent4"/>
                        </a:solidFill>
                        <a:latin typeface="Cambria Math" charset="0"/>
                      </a:rPr>
                      <m:t>⋅</m:t>
                    </m:r>
                    <m:r>
                      <a:rPr lang="en-US" i="1">
                        <a:solidFill>
                          <a:schemeClr val="accent4"/>
                        </a:solidFill>
                        <a:latin typeface="Cambria Math" charset="0"/>
                      </a:rPr>
                      <m:t>𝑇</m:t>
                    </m:r>
                    <m:d>
                      <m:dPr>
                        <m:ctrlPr>
                          <a:rPr lang="en-US" i="1">
                            <a:solidFill>
                              <a:schemeClr val="accent4"/>
                            </a:solidFill>
                            <a:latin typeface="Cambria Math" panose="02040503050406030204" pitchFamily="18" charset="0"/>
                          </a:rPr>
                        </m:ctrlPr>
                      </m:dPr>
                      <m:e>
                        <m:f>
                          <m:fPr>
                            <m:ctrlPr>
                              <a:rPr lang="en-US" i="1">
                                <a:solidFill>
                                  <a:schemeClr val="accent4"/>
                                </a:solidFill>
                                <a:latin typeface="Cambria Math" panose="02040503050406030204" pitchFamily="18" charset="0"/>
                              </a:rPr>
                            </m:ctrlPr>
                          </m:fPr>
                          <m:num>
                            <m:r>
                              <a:rPr lang="en-US" i="1">
                                <a:solidFill>
                                  <a:schemeClr val="accent4"/>
                                </a:solidFill>
                                <a:latin typeface="Cambria Math" charset="0"/>
                              </a:rPr>
                              <m:t>𝑛</m:t>
                            </m:r>
                          </m:num>
                          <m:den>
                            <m:r>
                              <a:rPr lang="en-US" i="1">
                                <a:solidFill>
                                  <a:schemeClr val="accent4"/>
                                </a:solidFill>
                                <a:latin typeface="Cambria Math" charset="0"/>
                              </a:rPr>
                              <m:t>𝑏</m:t>
                            </m:r>
                          </m:den>
                        </m:f>
                      </m:e>
                    </m:d>
                    <m:r>
                      <a:rPr lang="en-US" i="1">
                        <a:solidFill>
                          <a:schemeClr val="accent4"/>
                        </a:solidFill>
                        <a:latin typeface="Cambria Math" charset="0"/>
                      </a:rPr>
                      <m:t>+</m:t>
                    </m:r>
                    <m:r>
                      <a:rPr lang="en-US" b="0" i="1" smtClean="0">
                        <a:solidFill>
                          <a:schemeClr val="accent4"/>
                        </a:solidFill>
                        <a:latin typeface="Cambria Math" charset="0"/>
                      </a:rPr>
                      <m:t>𝑐</m:t>
                    </m:r>
                    <m:r>
                      <a:rPr lang="en-US" b="0" i="1" smtClean="0">
                        <a:solidFill>
                          <a:schemeClr val="accent4"/>
                        </a:solidFill>
                        <a:latin typeface="Cambria Math" charset="0"/>
                      </a:rPr>
                      <m:t>⋅</m:t>
                    </m:r>
                    <m:sSup>
                      <m:sSupPr>
                        <m:ctrlPr>
                          <a:rPr lang="en-US" b="0" i="1" smtClean="0">
                            <a:solidFill>
                              <a:schemeClr val="accent4"/>
                            </a:solidFill>
                            <a:latin typeface="Cambria Math" panose="02040503050406030204" pitchFamily="18" charset="0"/>
                          </a:rPr>
                        </m:ctrlPr>
                      </m:sSupPr>
                      <m:e>
                        <m:r>
                          <a:rPr lang="en-US" b="0" i="1" smtClean="0">
                            <a:solidFill>
                              <a:schemeClr val="accent4"/>
                            </a:solidFill>
                            <a:latin typeface="Cambria Math" charset="0"/>
                          </a:rPr>
                          <m:t>𝑛</m:t>
                        </m:r>
                      </m:e>
                      <m:sup>
                        <m:r>
                          <a:rPr lang="en-US" b="0" i="1" smtClean="0">
                            <a:solidFill>
                              <a:schemeClr val="accent4"/>
                            </a:solidFill>
                            <a:latin typeface="Cambria Math" charset="0"/>
                          </a:rPr>
                          <m:t>𝑑</m:t>
                        </m:r>
                      </m:sup>
                    </m:sSup>
                  </m:oMath>
                </a14:m>
                <a:r>
                  <a:rPr lang="en-US" dirty="0">
                    <a:solidFill>
                      <a:schemeClr val="accent4"/>
                    </a:solidFill>
                  </a:rPr>
                  <a:t>.</a:t>
                </a:r>
              </a:p>
              <a:p>
                <a:endParaRPr lang="en-US" dirty="0">
                  <a:solidFill>
                    <a:schemeClr val="accent4"/>
                  </a:solidFill>
                </a:endParaRP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447" t="-2632"/>
                </a:stretch>
              </a:blipFill>
            </p:spPr>
            <p:txBody>
              <a:bodyPr/>
              <a:lstStyle/>
              <a:p>
                <a:r>
                  <a:rPr lang="en-US">
                    <a:noFill/>
                  </a:rPr>
                  <a:t> </a:t>
                </a:r>
              </a:p>
            </p:txBody>
          </p:sp>
        </mc:Fallback>
      </mc:AlternateContent>
      <p:sp>
        <p:nvSpPr>
          <p:cNvPr id="8" name="TextBox 7"/>
          <p:cNvSpPr txBox="1"/>
          <p:nvPr/>
        </p:nvSpPr>
        <p:spPr>
          <a:xfrm>
            <a:off x="232887" y="6042026"/>
            <a:ext cx="1991474" cy="646331"/>
          </a:xfrm>
          <a:prstGeom prst="rect">
            <a:avLst/>
          </a:prstGeom>
          <a:noFill/>
        </p:spPr>
        <p:txBody>
          <a:bodyPr wrap="square" rtlCol="0">
            <a:spAutoFit/>
          </a:bodyPr>
          <a:lstStyle/>
          <a:p>
            <a:r>
              <a:rPr lang="en-US" dirty="0">
                <a:solidFill>
                  <a:srgbClr val="7030A0"/>
                </a:solidFill>
              </a:rPr>
              <a:t>Plucky the</a:t>
            </a:r>
          </a:p>
          <a:p>
            <a:r>
              <a:rPr lang="en-US" dirty="0">
                <a:solidFill>
                  <a:srgbClr val="7030A0"/>
                </a:solidFill>
              </a:rPr>
              <a:t>Pedantic Penguin</a:t>
            </a:r>
          </a:p>
        </p:txBody>
      </p:sp>
      <p:pic>
        <p:nvPicPr>
          <p:cNvPr id="9" name="Picture 8"/>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32887" y="4104246"/>
            <a:ext cx="1491438" cy="1937780"/>
          </a:xfrm>
          <a:prstGeom prst="rect">
            <a:avLst/>
          </a:prstGeom>
        </p:spPr>
      </p:pic>
      <p:sp>
        <p:nvSpPr>
          <p:cNvPr id="10" name="TextBox 9"/>
          <p:cNvSpPr txBox="1"/>
          <p:nvPr/>
        </p:nvSpPr>
        <p:spPr>
          <a:xfrm>
            <a:off x="1489060" y="3592852"/>
            <a:ext cx="5339602" cy="923330"/>
          </a:xfrm>
          <a:prstGeom prst="rect">
            <a:avLst/>
          </a:prstGeom>
          <a:noFill/>
        </p:spPr>
        <p:txBody>
          <a:bodyPr wrap="square" rtlCol="0">
            <a:spAutoFit/>
          </a:bodyPr>
          <a:lstStyle/>
          <a:p>
            <a:r>
              <a:rPr lang="en-US" dirty="0">
                <a:solidFill>
                  <a:srgbClr val="7030A0"/>
                </a:solidFill>
              </a:rPr>
              <a:t>Hang on!  The hypothesis of the Master Theorem was that the extra work at each level was O(</a:t>
            </a:r>
            <a:r>
              <a:rPr lang="en-US" dirty="0" err="1">
                <a:solidFill>
                  <a:srgbClr val="7030A0"/>
                </a:solidFill>
              </a:rPr>
              <a:t>n</a:t>
            </a:r>
            <a:r>
              <a:rPr lang="en-US" baseline="30000" dirty="0" err="1">
                <a:solidFill>
                  <a:srgbClr val="7030A0"/>
                </a:solidFill>
              </a:rPr>
              <a:t>d</a:t>
            </a:r>
            <a:r>
              <a:rPr lang="en-US" dirty="0">
                <a:solidFill>
                  <a:srgbClr val="7030A0"/>
                </a:solidFill>
              </a:rPr>
              <a:t>), but we’re writing </a:t>
            </a:r>
            <a:r>
              <a:rPr lang="en-US" dirty="0" err="1">
                <a:solidFill>
                  <a:srgbClr val="7030A0"/>
                </a:solidFill>
              </a:rPr>
              <a:t>cn</a:t>
            </a:r>
            <a:r>
              <a:rPr lang="en-US" baseline="30000" dirty="0" err="1">
                <a:solidFill>
                  <a:srgbClr val="7030A0"/>
                </a:solidFill>
              </a:rPr>
              <a:t>d</a:t>
            </a:r>
            <a:r>
              <a:rPr lang="en-US" dirty="0">
                <a:solidFill>
                  <a:srgbClr val="7030A0"/>
                </a:solidFill>
              </a:rPr>
              <a:t>…</a:t>
            </a:r>
          </a:p>
        </p:txBody>
      </p:sp>
      <mc:AlternateContent xmlns:mc="http://schemas.openxmlformats.org/markup-compatibility/2006" xmlns:a14="http://schemas.microsoft.com/office/drawing/2010/main">
        <mc:Choice Requires="a14">
          <p:sp>
            <p:nvSpPr>
              <p:cNvPr id="14" name="TextBox 13"/>
              <p:cNvSpPr txBox="1"/>
              <p:nvPr/>
            </p:nvSpPr>
            <p:spPr>
              <a:xfrm>
                <a:off x="2063464" y="4631997"/>
                <a:ext cx="4844651" cy="1614866"/>
              </a:xfrm>
              <a:prstGeom prst="rect">
                <a:avLst/>
              </a:prstGeom>
              <a:noFill/>
            </p:spPr>
            <p:txBody>
              <a:bodyPr wrap="square" rtlCol="0">
                <a:spAutoFit/>
              </a:bodyPr>
              <a:lstStyle/>
              <a:p>
                <a:pPr algn="r"/>
                <a:r>
                  <a:rPr lang="en-US" dirty="0">
                    <a:solidFill>
                      <a:srgbClr val="FF6400"/>
                    </a:solidFill>
                  </a:rPr>
                  <a:t>That’s true </a:t>
                </a:r>
                <a:r>
                  <a:rPr lang="mr-IN" dirty="0">
                    <a:solidFill>
                      <a:srgbClr val="FF6400"/>
                    </a:solidFill>
                  </a:rPr>
                  <a:t>…</a:t>
                </a:r>
                <a:r>
                  <a:rPr lang="en-US" dirty="0">
                    <a:solidFill>
                      <a:srgbClr val="FF6400"/>
                    </a:solidFill>
                  </a:rPr>
                  <a:t> the hypothesis should be that </a:t>
                </a:r>
                <a14:m>
                  <m:oMath xmlns:m="http://schemas.openxmlformats.org/officeDocument/2006/math">
                    <m:r>
                      <a:rPr lang="en-US" i="1">
                        <a:solidFill>
                          <a:srgbClr val="FF6400"/>
                        </a:solidFill>
                        <a:latin typeface="Cambria Math" charset="0"/>
                      </a:rPr>
                      <m:t>𝑇</m:t>
                    </m:r>
                    <m:d>
                      <m:dPr>
                        <m:ctrlPr>
                          <a:rPr lang="en-US" i="1">
                            <a:solidFill>
                              <a:srgbClr val="FF6400"/>
                            </a:solidFill>
                            <a:latin typeface="Cambria Math" panose="02040503050406030204" pitchFamily="18" charset="0"/>
                          </a:rPr>
                        </m:ctrlPr>
                      </m:dPr>
                      <m:e>
                        <m:r>
                          <a:rPr lang="en-US" i="1">
                            <a:solidFill>
                              <a:srgbClr val="FF6400"/>
                            </a:solidFill>
                            <a:latin typeface="Cambria Math" charset="0"/>
                          </a:rPr>
                          <m:t>𝑛</m:t>
                        </m:r>
                      </m:e>
                    </m:d>
                    <m:r>
                      <a:rPr lang="en-US" i="1">
                        <a:solidFill>
                          <a:srgbClr val="FF6400"/>
                        </a:solidFill>
                        <a:latin typeface="Cambria Math" charset="0"/>
                      </a:rPr>
                      <m:t>=</m:t>
                    </m:r>
                    <m:r>
                      <a:rPr lang="en-US" i="1">
                        <a:solidFill>
                          <a:srgbClr val="FF6400"/>
                        </a:solidFill>
                        <a:latin typeface="Cambria Math" charset="0"/>
                      </a:rPr>
                      <m:t>𝑎</m:t>
                    </m:r>
                    <m:r>
                      <a:rPr lang="en-US" i="1">
                        <a:solidFill>
                          <a:srgbClr val="FF6400"/>
                        </a:solidFill>
                        <a:latin typeface="Cambria Math" charset="0"/>
                      </a:rPr>
                      <m:t>⋅</m:t>
                    </m:r>
                    <m:r>
                      <a:rPr lang="en-US" i="1">
                        <a:solidFill>
                          <a:srgbClr val="FF6400"/>
                        </a:solidFill>
                        <a:latin typeface="Cambria Math" charset="0"/>
                      </a:rPr>
                      <m:t>𝑇</m:t>
                    </m:r>
                    <m:d>
                      <m:dPr>
                        <m:ctrlPr>
                          <a:rPr lang="en-US" i="1">
                            <a:solidFill>
                              <a:srgbClr val="FF6400"/>
                            </a:solidFill>
                            <a:latin typeface="Cambria Math" panose="02040503050406030204" pitchFamily="18" charset="0"/>
                          </a:rPr>
                        </m:ctrlPr>
                      </m:dPr>
                      <m:e>
                        <m:f>
                          <m:fPr>
                            <m:ctrlPr>
                              <a:rPr lang="en-US" i="1">
                                <a:solidFill>
                                  <a:srgbClr val="FF6400"/>
                                </a:solidFill>
                                <a:latin typeface="Cambria Math" panose="02040503050406030204" pitchFamily="18" charset="0"/>
                              </a:rPr>
                            </m:ctrlPr>
                          </m:fPr>
                          <m:num>
                            <m:r>
                              <a:rPr lang="en-US" i="1">
                                <a:solidFill>
                                  <a:srgbClr val="FF6400"/>
                                </a:solidFill>
                                <a:latin typeface="Cambria Math" charset="0"/>
                              </a:rPr>
                              <m:t>𝑛</m:t>
                            </m:r>
                          </m:num>
                          <m:den>
                            <m:r>
                              <a:rPr lang="en-US" i="1">
                                <a:solidFill>
                                  <a:srgbClr val="FF6400"/>
                                </a:solidFill>
                                <a:latin typeface="Cambria Math" charset="0"/>
                              </a:rPr>
                              <m:t>𝑏</m:t>
                            </m:r>
                          </m:den>
                        </m:f>
                      </m:e>
                    </m:d>
                    <m:r>
                      <a:rPr lang="en-US" i="1">
                        <a:solidFill>
                          <a:srgbClr val="FF6400"/>
                        </a:solidFill>
                        <a:latin typeface="Cambria Math" charset="0"/>
                      </a:rPr>
                      <m:t>+</m:t>
                    </m:r>
                    <m:r>
                      <a:rPr lang="en-US" i="1">
                        <a:solidFill>
                          <a:srgbClr val="FF6400"/>
                        </a:solidFill>
                        <a:latin typeface="Cambria Math" charset="0"/>
                      </a:rPr>
                      <m:t>𝑂</m:t>
                    </m:r>
                    <m:d>
                      <m:dPr>
                        <m:ctrlPr>
                          <a:rPr lang="en-US" i="1">
                            <a:solidFill>
                              <a:srgbClr val="FF6400"/>
                            </a:solidFill>
                            <a:latin typeface="Cambria Math" panose="02040503050406030204" pitchFamily="18" charset="0"/>
                          </a:rPr>
                        </m:ctrlPr>
                      </m:dPr>
                      <m:e>
                        <m:sSup>
                          <m:sSupPr>
                            <m:ctrlPr>
                              <a:rPr lang="en-US" i="1">
                                <a:solidFill>
                                  <a:srgbClr val="FF6400"/>
                                </a:solidFill>
                                <a:latin typeface="Cambria Math" panose="02040503050406030204" pitchFamily="18" charset="0"/>
                              </a:rPr>
                            </m:ctrlPr>
                          </m:sSupPr>
                          <m:e>
                            <m:r>
                              <a:rPr lang="en-US" i="1">
                                <a:solidFill>
                                  <a:srgbClr val="FF6400"/>
                                </a:solidFill>
                                <a:latin typeface="Cambria Math" charset="0"/>
                              </a:rPr>
                              <m:t>𝑛</m:t>
                            </m:r>
                          </m:e>
                          <m:sup>
                            <m:r>
                              <a:rPr lang="en-US" i="1">
                                <a:solidFill>
                                  <a:srgbClr val="FF6400"/>
                                </a:solidFill>
                                <a:latin typeface="Cambria Math" charset="0"/>
                              </a:rPr>
                              <m:t>𝑑</m:t>
                            </m:r>
                          </m:sup>
                        </m:sSup>
                      </m:e>
                    </m:d>
                    <m:r>
                      <a:rPr lang="en-US">
                        <a:solidFill>
                          <a:srgbClr val="FF6400"/>
                        </a:solidFill>
                        <a:latin typeface="Cambria Math" charset="0"/>
                      </a:rPr>
                      <m:t>. </m:t>
                    </m:r>
                    <m:r>
                      <a:rPr lang="en-US" b="0" i="0" smtClean="0">
                        <a:solidFill>
                          <a:srgbClr val="FF6400"/>
                        </a:solidFill>
                        <a:latin typeface="Cambria Math" panose="02040503050406030204" pitchFamily="18" charset="0"/>
                      </a:rPr>
                      <m:t> </m:t>
                    </m:r>
                  </m:oMath>
                </a14:m>
                <a:r>
                  <a:rPr lang="en-US" dirty="0">
                    <a:solidFill>
                      <a:srgbClr val="FF6400"/>
                    </a:solidFill>
                  </a:rPr>
                  <a:t>  For simplicity, today </a:t>
                </a:r>
                <a:r>
                  <a:rPr lang="en-US" b="1" dirty="0">
                    <a:solidFill>
                      <a:srgbClr val="C00000"/>
                    </a:solidFill>
                  </a:rPr>
                  <a:t>we are essentially assuming that n</a:t>
                </a:r>
                <a:r>
                  <a:rPr lang="en-US" b="1" baseline="-25000" dirty="0">
                    <a:solidFill>
                      <a:srgbClr val="C00000"/>
                    </a:solidFill>
                  </a:rPr>
                  <a:t>0</a:t>
                </a:r>
                <a:r>
                  <a:rPr lang="en-US" b="1" dirty="0">
                    <a:solidFill>
                      <a:srgbClr val="C00000"/>
                    </a:solidFill>
                  </a:rPr>
                  <a:t> = 1 in the definition of big-Oh</a:t>
                </a:r>
                <a:r>
                  <a:rPr lang="en-US" dirty="0">
                    <a:solidFill>
                      <a:srgbClr val="FF6400"/>
                    </a:solidFill>
                  </a:rPr>
                  <a:t>. It’s a good exercise to verify why that assumption is without loss of generality. </a:t>
                </a:r>
              </a:p>
            </p:txBody>
          </p:sp>
        </mc:Choice>
        <mc:Fallback xmlns="">
          <p:sp>
            <p:nvSpPr>
              <p:cNvPr id="14" name="TextBox 13"/>
              <p:cNvSpPr txBox="1">
                <a:spLocks noRot="1" noChangeAspect="1" noMove="1" noResize="1" noEditPoints="1" noAdjustHandles="1" noChangeArrowheads="1" noChangeShapeType="1" noTextEdit="1"/>
              </p:cNvSpPr>
              <p:nvPr/>
            </p:nvSpPr>
            <p:spPr>
              <a:xfrm>
                <a:off x="2063464" y="4631997"/>
                <a:ext cx="4844651" cy="1614866"/>
              </a:xfrm>
              <a:prstGeom prst="rect">
                <a:avLst/>
              </a:prstGeom>
              <a:blipFill>
                <a:blip r:embed="rId4"/>
                <a:stretch>
                  <a:fillRect t="-1550" r="-2094" b="-4651"/>
                </a:stretch>
              </a:blipFill>
            </p:spPr>
            <p:txBody>
              <a:bodyPr/>
              <a:lstStyle/>
              <a:p>
                <a:r>
                  <a:rPr lang="en-US">
                    <a:noFill/>
                  </a:rPr>
                  <a:t> </a:t>
                </a:r>
              </a:p>
            </p:txBody>
          </p:sp>
        </mc:Fallback>
      </mc:AlternateContent>
      <p:pic>
        <p:nvPicPr>
          <p:cNvPr id="4" name="Picture 3"/>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908115" y="4528396"/>
            <a:ext cx="2034463" cy="1935221"/>
          </a:xfrm>
          <a:prstGeom prst="rect">
            <a:avLst/>
          </a:prstGeom>
        </p:spPr>
      </p:pic>
      <p:sp>
        <p:nvSpPr>
          <p:cNvPr id="13" name="TextBox 12"/>
          <p:cNvSpPr txBox="1"/>
          <p:nvPr/>
        </p:nvSpPr>
        <p:spPr>
          <a:xfrm>
            <a:off x="6375505" y="6292778"/>
            <a:ext cx="2567073" cy="369332"/>
          </a:xfrm>
          <a:prstGeom prst="rect">
            <a:avLst/>
          </a:prstGeom>
          <a:noFill/>
        </p:spPr>
        <p:txBody>
          <a:bodyPr wrap="square" rtlCol="0">
            <a:spAutoFit/>
          </a:bodyPr>
          <a:lstStyle/>
          <a:p>
            <a:r>
              <a:rPr lang="en-US" dirty="0" err="1">
                <a:solidFill>
                  <a:srgbClr val="FF6400"/>
                </a:solidFill>
              </a:rPr>
              <a:t>Siggi</a:t>
            </a:r>
            <a:r>
              <a:rPr lang="en-US" dirty="0">
                <a:solidFill>
                  <a:srgbClr val="FF6400"/>
                </a:solidFill>
              </a:rPr>
              <a:t> the Studious Stork</a:t>
            </a:r>
          </a:p>
        </p:txBody>
      </p:sp>
    </p:spTree>
    <p:extLst>
      <p:ext uri="{BB962C8B-B14F-4D97-AF65-F5344CB8AC3E}">
        <p14:creationId xmlns:p14="http://schemas.microsoft.com/office/powerpoint/2010/main" val="222922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8" grpId="0"/>
      <p:bldP spid="10" grpId="0"/>
      <p:bldP spid="14" grpId="0"/>
      <p:bldP spid="13"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6076" y="14498"/>
            <a:ext cx="3273694" cy="700703"/>
          </a:xfrm>
        </p:spPr>
        <p:txBody>
          <a:bodyPr>
            <a:normAutofit fontScale="90000"/>
          </a:bodyPr>
          <a:lstStyle/>
          <a:p>
            <a:r>
              <a:rPr lang="en-US" dirty="0"/>
              <a:t>Recursion tree</a:t>
            </a:r>
          </a:p>
        </p:txBody>
      </p:sp>
      <p:sp>
        <p:nvSpPr>
          <p:cNvPr id="5" name="Oval 4"/>
          <p:cNvSpPr/>
          <p:nvPr/>
        </p:nvSpPr>
        <p:spPr>
          <a:xfrm>
            <a:off x="1207194" y="1276378"/>
            <a:ext cx="1590671" cy="70614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Size n</a:t>
            </a:r>
          </a:p>
        </p:txBody>
      </p:sp>
      <p:sp>
        <p:nvSpPr>
          <p:cNvPr id="8" name="Oval 7"/>
          <p:cNvSpPr/>
          <p:nvPr/>
        </p:nvSpPr>
        <p:spPr>
          <a:xfrm>
            <a:off x="2932488" y="2292538"/>
            <a:ext cx="1249790" cy="494290"/>
          </a:xfrm>
          <a:prstGeom prst="ellipse">
            <a:avLst/>
          </a:prstGeom>
          <a:solidFill>
            <a:schemeClr val="accent4"/>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n/b</a:t>
            </a:r>
          </a:p>
        </p:txBody>
      </p:sp>
      <p:sp>
        <p:nvSpPr>
          <p:cNvPr id="9" name="Oval 8"/>
          <p:cNvSpPr/>
          <p:nvPr/>
        </p:nvSpPr>
        <p:spPr>
          <a:xfrm>
            <a:off x="1495647" y="2287526"/>
            <a:ext cx="1133899" cy="478086"/>
          </a:xfrm>
          <a:prstGeom prst="ellipse">
            <a:avLst/>
          </a:prstGeom>
          <a:solidFill>
            <a:schemeClr val="accent4"/>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n/b</a:t>
            </a:r>
          </a:p>
        </p:txBody>
      </p:sp>
      <p:sp>
        <p:nvSpPr>
          <p:cNvPr id="17" name="Oval 16"/>
          <p:cNvSpPr/>
          <p:nvPr/>
        </p:nvSpPr>
        <p:spPr>
          <a:xfrm>
            <a:off x="3878941" y="6075195"/>
            <a:ext cx="304801" cy="248946"/>
          </a:xfrm>
          <a:prstGeom prst="ellipse">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18" name="Oval 17"/>
          <p:cNvSpPr/>
          <p:nvPr/>
        </p:nvSpPr>
        <p:spPr>
          <a:xfrm>
            <a:off x="3470236" y="5909159"/>
            <a:ext cx="304801" cy="248946"/>
          </a:xfrm>
          <a:prstGeom prst="ellipse">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19" name="Oval 18"/>
          <p:cNvSpPr/>
          <p:nvPr/>
        </p:nvSpPr>
        <p:spPr>
          <a:xfrm>
            <a:off x="3082301" y="6116542"/>
            <a:ext cx="304801" cy="248946"/>
          </a:xfrm>
          <a:prstGeom prst="ellipse">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0" name="Oval 19"/>
          <p:cNvSpPr/>
          <p:nvPr/>
        </p:nvSpPr>
        <p:spPr>
          <a:xfrm>
            <a:off x="2743615" y="5909159"/>
            <a:ext cx="304801" cy="248946"/>
          </a:xfrm>
          <a:prstGeom prst="ellipse">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1" name="Oval 20"/>
          <p:cNvSpPr/>
          <p:nvPr/>
        </p:nvSpPr>
        <p:spPr>
          <a:xfrm>
            <a:off x="2334910" y="6116542"/>
            <a:ext cx="304801" cy="248946"/>
          </a:xfrm>
          <a:prstGeom prst="ellipse">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2" name="Oval 21"/>
          <p:cNvSpPr/>
          <p:nvPr/>
        </p:nvSpPr>
        <p:spPr>
          <a:xfrm>
            <a:off x="1928371" y="5931306"/>
            <a:ext cx="304801" cy="248946"/>
          </a:xfrm>
          <a:prstGeom prst="ellipse">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3" name="Oval 22"/>
          <p:cNvSpPr/>
          <p:nvPr/>
        </p:nvSpPr>
        <p:spPr>
          <a:xfrm>
            <a:off x="1512734" y="6116542"/>
            <a:ext cx="304801" cy="248946"/>
          </a:xfrm>
          <a:prstGeom prst="ellipse">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4" name="Oval 23"/>
          <p:cNvSpPr/>
          <p:nvPr/>
        </p:nvSpPr>
        <p:spPr>
          <a:xfrm>
            <a:off x="1097097" y="5931306"/>
            <a:ext cx="304801" cy="248946"/>
          </a:xfrm>
          <a:prstGeom prst="ellipse">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5" name="Oval 24"/>
          <p:cNvSpPr/>
          <p:nvPr/>
        </p:nvSpPr>
        <p:spPr>
          <a:xfrm>
            <a:off x="683636" y="6075195"/>
            <a:ext cx="304801" cy="248946"/>
          </a:xfrm>
          <a:prstGeom prst="ellipse">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6" name="Oval 25"/>
          <p:cNvSpPr/>
          <p:nvPr/>
        </p:nvSpPr>
        <p:spPr>
          <a:xfrm>
            <a:off x="296988" y="5881235"/>
            <a:ext cx="304801" cy="248946"/>
          </a:xfrm>
          <a:prstGeom prst="ellipse">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8" name="Oval 27"/>
          <p:cNvSpPr/>
          <p:nvPr/>
        </p:nvSpPr>
        <p:spPr>
          <a:xfrm>
            <a:off x="-38530" y="6055773"/>
            <a:ext cx="304801" cy="248946"/>
          </a:xfrm>
          <a:prstGeom prst="ellipse">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32" name="TextBox 31"/>
          <p:cNvSpPr txBox="1"/>
          <p:nvPr/>
        </p:nvSpPr>
        <p:spPr>
          <a:xfrm>
            <a:off x="64013" y="6324141"/>
            <a:ext cx="1075551" cy="461665"/>
          </a:xfrm>
          <a:prstGeom prst="rect">
            <a:avLst/>
          </a:prstGeom>
          <a:noFill/>
        </p:spPr>
        <p:txBody>
          <a:bodyPr wrap="none" rtlCol="0">
            <a:spAutoFit/>
          </a:bodyPr>
          <a:lstStyle/>
          <a:p>
            <a:r>
              <a:rPr lang="en-US" sz="2400" dirty="0"/>
              <a:t>(Size 1)</a:t>
            </a:r>
          </a:p>
        </p:txBody>
      </p:sp>
      <p:sp>
        <p:nvSpPr>
          <p:cNvPr id="34" name="TextBox 33"/>
          <p:cNvSpPr txBox="1"/>
          <p:nvPr/>
        </p:nvSpPr>
        <p:spPr>
          <a:xfrm>
            <a:off x="1877170" y="4939726"/>
            <a:ext cx="517375" cy="707886"/>
          </a:xfrm>
          <a:prstGeom prst="rect">
            <a:avLst/>
          </a:prstGeom>
          <a:noFill/>
        </p:spPr>
        <p:txBody>
          <a:bodyPr wrap="square" rtlCol="0">
            <a:spAutoFit/>
          </a:bodyPr>
          <a:lstStyle/>
          <a:p>
            <a:r>
              <a:rPr lang="mr-IN" sz="4000" dirty="0"/>
              <a:t>…</a:t>
            </a:r>
            <a:endParaRPr lang="en-US" sz="4000" dirty="0"/>
          </a:p>
        </p:txBody>
      </p:sp>
      <p:sp>
        <p:nvSpPr>
          <p:cNvPr id="35" name="Oval 34"/>
          <p:cNvSpPr/>
          <p:nvPr/>
        </p:nvSpPr>
        <p:spPr>
          <a:xfrm>
            <a:off x="1963489" y="3110452"/>
            <a:ext cx="998684" cy="565757"/>
          </a:xfrm>
          <a:prstGeom prst="ellipse">
            <a:avLst/>
          </a:prstGeom>
          <a:solidFill>
            <a:srgbClr val="555B9A"/>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n/b</a:t>
            </a:r>
            <a:r>
              <a:rPr lang="en-US" baseline="30000"/>
              <a:t>2</a:t>
            </a:r>
            <a:endParaRPr lang="en-US" dirty="0"/>
          </a:p>
        </p:txBody>
      </p:sp>
      <p:sp>
        <p:nvSpPr>
          <p:cNvPr id="39" name="Oval 38"/>
          <p:cNvSpPr/>
          <p:nvPr/>
        </p:nvSpPr>
        <p:spPr>
          <a:xfrm>
            <a:off x="3463891" y="4477941"/>
            <a:ext cx="970753" cy="565757"/>
          </a:xfrm>
          <a:prstGeom prst="ellipse">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a:t>
            </a:r>
            <a:r>
              <a:rPr lang="en-US" dirty="0" err="1"/>
              <a:t>b</a:t>
            </a:r>
            <a:r>
              <a:rPr lang="en-US" baseline="30000" dirty="0" err="1"/>
              <a:t>t</a:t>
            </a:r>
            <a:endParaRPr lang="en-US" dirty="0"/>
          </a:p>
        </p:txBody>
      </p:sp>
      <p:sp>
        <p:nvSpPr>
          <p:cNvPr id="38" name="Oval 37"/>
          <p:cNvSpPr/>
          <p:nvPr/>
        </p:nvSpPr>
        <p:spPr>
          <a:xfrm>
            <a:off x="2679467" y="4495153"/>
            <a:ext cx="970753" cy="565757"/>
          </a:xfrm>
          <a:prstGeom prst="ellipse">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a:t>
            </a:r>
            <a:r>
              <a:rPr lang="en-US" dirty="0" err="1"/>
              <a:t>b</a:t>
            </a:r>
            <a:r>
              <a:rPr lang="en-US" baseline="30000" dirty="0" err="1"/>
              <a:t>t</a:t>
            </a:r>
            <a:endParaRPr lang="en-US" dirty="0"/>
          </a:p>
        </p:txBody>
      </p:sp>
      <p:sp>
        <p:nvSpPr>
          <p:cNvPr id="40" name="Oval 39"/>
          <p:cNvSpPr/>
          <p:nvPr/>
        </p:nvSpPr>
        <p:spPr>
          <a:xfrm>
            <a:off x="1961745" y="4495153"/>
            <a:ext cx="970753" cy="565757"/>
          </a:xfrm>
          <a:prstGeom prst="ellipse">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a:t>
            </a:r>
            <a:r>
              <a:rPr lang="en-US" dirty="0" err="1"/>
              <a:t>b</a:t>
            </a:r>
            <a:r>
              <a:rPr lang="en-US" baseline="30000" dirty="0" err="1"/>
              <a:t>t</a:t>
            </a:r>
            <a:endParaRPr lang="en-US" dirty="0"/>
          </a:p>
        </p:txBody>
      </p:sp>
      <p:sp>
        <p:nvSpPr>
          <p:cNvPr id="41" name="Oval 40"/>
          <p:cNvSpPr/>
          <p:nvPr/>
        </p:nvSpPr>
        <p:spPr>
          <a:xfrm>
            <a:off x="1234438" y="4497132"/>
            <a:ext cx="970753" cy="565757"/>
          </a:xfrm>
          <a:prstGeom prst="ellipse">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a:t>
            </a:r>
            <a:r>
              <a:rPr lang="en-US" dirty="0" err="1"/>
              <a:t>b</a:t>
            </a:r>
            <a:r>
              <a:rPr lang="en-US" baseline="30000" dirty="0" err="1"/>
              <a:t>t</a:t>
            </a:r>
            <a:endParaRPr lang="en-US" dirty="0"/>
          </a:p>
        </p:txBody>
      </p:sp>
      <p:sp>
        <p:nvSpPr>
          <p:cNvPr id="42" name="Oval 41"/>
          <p:cNvSpPr/>
          <p:nvPr/>
        </p:nvSpPr>
        <p:spPr>
          <a:xfrm>
            <a:off x="459001" y="4516087"/>
            <a:ext cx="970753" cy="565757"/>
          </a:xfrm>
          <a:prstGeom prst="ellipse">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a:t>
            </a:r>
            <a:r>
              <a:rPr lang="en-US" dirty="0" err="1"/>
              <a:t>b</a:t>
            </a:r>
            <a:r>
              <a:rPr lang="en-US" baseline="30000" dirty="0" err="1"/>
              <a:t>t</a:t>
            </a:r>
            <a:endParaRPr lang="en-US" dirty="0"/>
          </a:p>
        </p:txBody>
      </p:sp>
      <p:sp>
        <p:nvSpPr>
          <p:cNvPr id="43" name="Oval 42"/>
          <p:cNvSpPr/>
          <p:nvPr/>
        </p:nvSpPr>
        <p:spPr>
          <a:xfrm>
            <a:off x="-246154" y="4543416"/>
            <a:ext cx="970753" cy="565757"/>
          </a:xfrm>
          <a:prstGeom prst="ellipse">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a:t>
            </a:r>
            <a:r>
              <a:rPr lang="en-US" dirty="0" err="1"/>
              <a:t>b</a:t>
            </a:r>
            <a:r>
              <a:rPr lang="en-US" baseline="30000" dirty="0" err="1"/>
              <a:t>t</a:t>
            </a:r>
            <a:endParaRPr lang="en-US" dirty="0"/>
          </a:p>
        </p:txBody>
      </p:sp>
      <p:sp>
        <p:nvSpPr>
          <p:cNvPr id="45" name="TextBox 44"/>
          <p:cNvSpPr txBox="1"/>
          <p:nvPr/>
        </p:nvSpPr>
        <p:spPr>
          <a:xfrm>
            <a:off x="1731393" y="3362716"/>
            <a:ext cx="517375" cy="707886"/>
          </a:xfrm>
          <a:prstGeom prst="rect">
            <a:avLst/>
          </a:prstGeom>
          <a:noFill/>
        </p:spPr>
        <p:txBody>
          <a:bodyPr wrap="square" rtlCol="0">
            <a:spAutoFit/>
          </a:bodyPr>
          <a:lstStyle/>
          <a:p>
            <a:r>
              <a:rPr lang="mr-IN" sz="4000" dirty="0"/>
              <a:t>…</a:t>
            </a:r>
            <a:endParaRPr lang="en-US" sz="4000" dirty="0"/>
          </a:p>
        </p:txBody>
      </p:sp>
      <p:sp>
        <p:nvSpPr>
          <p:cNvPr id="48" name="TextBox 47"/>
          <p:cNvSpPr txBox="1"/>
          <p:nvPr/>
        </p:nvSpPr>
        <p:spPr>
          <a:xfrm>
            <a:off x="4398388" y="907046"/>
            <a:ext cx="719941" cy="400110"/>
          </a:xfrm>
          <a:prstGeom prst="rect">
            <a:avLst/>
          </a:prstGeom>
          <a:noFill/>
        </p:spPr>
        <p:txBody>
          <a:bodyPr wrap="none" rtlCol="0">
            <a:spAutoFit/>
          </a:bodyPr>
          <a:lstStyle/>
          <a:p>
            <a:r>
              <a:rPr lang="en-US" sz="2000" dirty="0"/>
              <a:t>Level</a:t>
            </a:r>
          </a:p>
        </p:txBody>
      </p:sp>
      <p:sp>
        <p:nvSpPr>
          <p:cNvPr id="49" name="TextBox 48"/>
          <p:cNvSpPr txBox="1"/>
          <p:nvPr/>
        </p:nvSpPr>
        <p:spPr>
          <a:xfrm>
            <a:off x="7691261" y="252119"/>
            <a:ext cx="1495191" cy="923330"/>
          </a:xfrm>
          <a:prstGeom prst="rect">
            <a:avLst/>
          </a:prstGeom>
          <a:noFill/>
        </p:spPr>
        <p:txBody>
          <a:bodyPr wrap="square" rtlCol="0">
            <a:spAutoFit/>
          </a:bodyPr>
          <a:lstStyle/>
          <a:p>
            <a:pPr algn="ctr"/>
            <a:r>
              <a:rPr lang="en-US" dirty="0"/>
              <a:t>Amount of work </a:t>
            </a:r>
            <a:r>
              <a:rPr lang="en-US" dirty="0">
                <a:solidFill>
                  <a:sysClr val="windowText" lastClr="000000"/>
                </a:solidFill>
              </a:rPr>
              <a:t>at this </a:t>
            </a:r>
            <a:r>
              <a:rPr lang="en-US">
                <a:solidFill>
                  <a:sysClr val="windowText" lastClr="000000"/>
                </a:solidFill>
              </a:rPr>
              <a:t>level </a:t>
            </a:r>
            <a:endParaRPr lang="en-US" dirty="0">
              <a:solidFill>
                <a:sysClr val="windowText" lastClr="000000"/>
              </a:solidFill>
            </a:endParaRPr>
          </a:p>
        </p:txBody>
      </p:sp>
      <p:cxnSp>
        <p:nvCxnSpPr>
          <p:cNvPr id="53" name="Straight Connector 52"/>
          <p:cNvCxnSpPr/>
          <p:nvPr/>
        </p:nvCxnSpPr>
        <p:spPr>
          <a:xfrm>
            <a:off x="3834671" y="1307156"/>
            <a:ext cx="590567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6603251" y="778912"/>
            <a:ext cx="0" cy="6079088"/>
          </a:xfrm>
          <a:prstGeom prst="line">
            <a:avLst/>
          </a:prstGeom>
        </p:spPr>
        <p:style>
          <a:lnRef idx="1">
            <a:schemeClr val="accent1"/>
          </a:lnRef>
          <a:fillRef idx="0">
            <a:schemeClr val="accent1"/>
          </a:fillRef>
          <a:effectRef idx="0">
            <a:schemeClr val="accent1"/>
          </a:effectRef>
          <a:fontRef idx="minor">
            <a:schemeClr val="tx1"/>
          </a:fontRef>
        </p:style>
      </p:cxnSp>
      <p:sp>
        <p:nvSpPr>
          <p:cNvPr id="56" name="TextBox 55"/>
          <p:cNvSpPr txBox="1"/>
          <p:nvPr/>
        </p:nvSpPr>
        <p:spPr>
          <a:xfrm>
            <a:off x="4773374" y="1461788"/>
            <a:ext cx="367408" cy="523220"/>
          </a:xfrm>
          <a:prstGeom prst="rect">
            <a:avLst/>
          </a:prstGeom>
          <a:noFill/>
        </p:spPr>
        <p:txBody>
          <a:bodyPr wrap="none" rtlCol="0">
            <a:spAutoFit/>
          </a:bodyPr>
          <a:lstStyle/>
          <a:p>
            <a:r>
              <a:rPr lang="en-US" sz="2800"/>
              <a:t>0</a:t>
            </a:r>
          </a:p>
        </p:txBody>
      </p:sp>
      <p:sp>
        <p:nvSpPr>
          <p:cNvPr id="57" name="TextBox 56"/>
          <p:cNvSpPr txBox="1"/>
          <p:nvPr/>
        </p:nvSpPr>
        <p:spPr>
          <a:xfrm>
            <a:off x="5285365" y="660825"/>
            <a:ext cx="1069011" cy="646331"/>
          </a:xfrm>
          <a:prstGeom prst="rect">
            <a:avLst/>
          </a:prstGeom>
          <a:noFill/>
        </p:spPr>
        <p:txBody>
          <a:bodyPr wrap="none" rtlCol="0">
            <a:spAutoFit/>
          </a:bodyPr>
          <a:lstStyle/>
          <a:p>
            <a:pPr algn="ctr"/>
            <a:r>
              <a:rPr lang="en-US" dirty="0"/>
              <a:t># </a:t>
            </a:r>
          </a:p>
          <a:p>
            <a:pPr algn="ctr"/>
            <a:r>
              <a:rPr lang="en-US" dirty="0"/>
              <a:t>problems</a:t>
            </a:r>
          </a:p>
        </p:txBody>
      </p:sp>
      <p:cxnSp>
        <p:nvCxnSpPr>
          <p:cNvPr id="59" name="Straight Connector 58"/>
          <p:cNvCxnSpPr/>
          <p:nvPr/>
        </p:nvCxnSpPr>
        <p:spPr>
          <a:xfrm>
            <a:off x="5297232" y="843244"/>
            <a:ext cx="0" cy="6079088"/>
          </a:xfrm>
          <a:prstGeom prst="line">
            <a:avLst/>
          </a:prstGeom>
        </p:spPr>
        <p:style>
          <a:lnRef idx="1">
            <a:schemeClr val="accent1"/>
          </a:lnRef>
          <a:fillRef idx="0">
            <a:schemeClr val="accent1"/>
          </a:fillRef>
          <a:effectRef idx="0">
            <a:schemeClr val="accent1"/>
          </a:effectRef>
          <a:fontRef idx="minor">
            <a:schemeClr val="tx1"/>
          </a:fontRef>
        </p:style>
      </p:cxnSp>
      <p:sp>
        <p:nvSpPr>
          <p:cNvPr id="60" name="TextBox 59"/>
          <p:cNvSpPr txBox="1"/>
          <p:nvPr/>
        </p:nvSpPr>
        <p:spPr>
          <a:xfrm>
            <a:off x="4773374" y="2246651"/>
            <a:ext cx="367408" cy="523220"/>
          </a:xfrm>
          <a:prstGeom prst="rect">
            <a:avLst/>
          </a:prstGeom>
          <a:noFill/>
        </p:spPr>
        <p:txBody>
          <a:bodyPr wrap="none" rtlCol="0">
            <a:spAutoFit/>
          </a:bodyPr>
          <a:lstStyle/>
          <a:p>
            <a:r>
              <a:rPr lang="en-US" sz="2800" dirty="0"/>
              <a:t>1</a:t>
            </a:r>
          </a:p>
        </p:txBody>
      </p:sp>
      <p:sp>
        <p:nvSpPr>
          <p:cNvPr id="61" name="TextBox 60"/>
          <p:cNvSpPr txBox="1"/>
          <p:nvPr/>
        </p:nvSpPr>
        <p:spPr>
          <a:xfrm>
            <a:off x="4767254" y="2978345"/>
            <a:ext cx="389713" cy="523220"/>
          </a:xfrm>
          <a:prstGeom prst="rect">
            <a:avLst/>
          </a:prstGeom>
          <a:noFill/>
        </p:spPr>
        <p:txBody>
          <a:bodyPr wrap="square" rtlCol="0">
            <a:spAutoFit/>
          </a:bodyPr>
          <a:lstStyle/>
          <a:p>
            <a:r>
              <a:rPr lang="en-US" sz="2800" dirty="0"/>
              <a:t>2</a:t>
            </a:r>
          </a:p>
        </p:txBody>
      </p:sp>
      <p:sp>
        <p:nvSpPr>
          <p:cNvPr id="62" name="TextBox 61"/>
          <p:cNvSpPr txBox="1"/>
          <p:nvPr/>
        </p:nvSpPr>
        <p:spPr>
          <a:xfrm>
            <a:off x="4764860" y="4581994"/>
            <a:ext cx="389713" cy="523220"/>
          </a:xfrm>
          <a:prstGeom prst="rect">
            <a:avLst/>
          </a:prstGeom>
          <a:noFill/>
        </p:spPr>
        <p:txBody>
          <a:bodyPr wrap="square" rtlCol="0">
            <a:spAutoFit/>
          </a:bodyPr>
          <a:lstStyle/>
          <a:p>
            <a:r>
              <a:rPr lang="en-US" sz="2800" dirty="0"/>
              <a:t>t</a:t>
            </a:r>
          </a:p>
        </p:txBody>
      </p:sp>
      <p:sp>
        <p:nvSpPr>
          <p:cNvPr id="63" name="TextBox 62"/>
          <p:cNvSpPr txBox="1"/>
          <p:nvPr/>
        </p:nvSpPr>
        <p:spPr>
          <a:xfrm>
            <a:off x="4196857" y="5893926"/>
            <a:ext cx="1251944" cy="523220"/>
          </a:xfrm>
          <a:prstGeom prst="rect">
            <a:avLst/>
          </a:prstGeom>
          <a:noFill/>
        </p:spPr>
        <p:txBody>
          <a:bodyPr wrap="square" rtlCol="0">
            <a:spAutoFit/>
          </a:bodyPr>
          <a:lstStyle/>
          <a:p>
            <a:r>
              <a:rPr lang="en-US" sz="2800" dirty="0" err="1"/>
              <a:t>log</a:t>
            </a:r>
            <a:r>
              <a:rPr lang="en-US" sz="2800" baseline="-25000" dirty="0" err="1"/>
              <a:t>b</a:t>
            </a:r>
            <a:r>
              <a:rPr lang="en-US" sz="2800" dirty="0"/>
              <a:t>(n)</a:t>
            </a:r>
          </a:p>
        </p:txBody>
      </p:sp>
      <mc:AlternateContent xmlns:mc="http://schemas.openxmlformats.org/markup-compatibility/2006" xmlns:a14="http://schemas.microsoft.com/office/drawing/2010/main">
        <mc:Choice Requires="a14">
          <p:sp>
            <p:nvSpPr>
              <p:cNvPr id="64" name="TextBox 63"/>
              <p:cNvSpPr txBox="1"/>
              <p:nvPr/>
            </p:nvSpPr>
            <p:spPr>
              <a:xfrm>
                <a:off x="5300820" y="1476660"/>
                <a:ext cx="1243391" cy="5078313"/>
              </a:xfrm>
              <a:prstGeom prst="rect">
                <a:avLst/>
              </a:prstGeom>
              <a:noFill/>
            </p:spPr>
            <p:txBody>
              <a:bodyPr wrap="square" rtlCol="0">
                <a:spAutoFit/>
              </a:bodyPr>
              <a:lstStyle/>
              <a:p>
                <a:pPr algn="ctr"/>
                <a:r>
                  <a:rPr lang="en-US" sz="2800" dirty="0"/>
                  <a:t>1</a:t>
                </a:r>
              </a:p>
              <a:p>
                <a:pPr algn="ctr"/>
                <a:endParaRPr lang="en-US" sz="2000" dirty="0"/>
              </a:p>
              <a:p>
                <a:pPr algn="ctr"/>
                <a:r>
                  <a:rPr lang="en-US" sz="2800" dirty="0"/>
                  <a:t>a</a:t>
                </a:r>
              </a:p>
              <a:p>
                <a:pPr algn="ctr"/>
                <a:endParaRPr lang="en-US" sz="2000" dirty="0"/>
              </a:p>
              <a:p>
                <a:pPr algn="ctr"/>
                <a:r>
                  <a:rPr lang="en-US" sz="2800" dirty="0"/>
                  <a:t>a</a:t>
                </a:r>
                <a:r>
                  <a:rPr lang="en-US" sz="2800" baseline="30000" dirty="0"/>
                  <a:t>2</a:t>
                </a:r>
                <a:endParaRPr lang="en-US" sz="2800" dirty="0"/>
              </a:p>
              <a:p>
                <a:pPr algn="ctr"/>
                <a:endParaRPr lang="en-US" sz="2800" dirty="0"/>
              </a:p>
              <a:p>
                <a:pPr algn="ctr"/>
                <a:endParaRPr lang="en-US" sz="2800" dirty="0"/>
              </a:p>
              <a:p>
                <a:pPr algn="ctr"/>
                <a:endParaRPr lang="en-US" sz="2400" dirty="0"/>
              </a:p>
              <a:p>
                <a:pPr algn="ctr"/>
                <a:r>
                  <a:rPr lang="en-US" sz="2800" dirty="0"/>
                  <a:t>a</a:t>
                </a:r>
                <a:r>
                  <a:rPr lang="en-US" sz="2800" baseline="30000" dirty="0"/>
                  <a:t>t</a:t>
                </a:r>
              </a:p>
              <a:p>
                <a:pPr algn="ctr"/>
                <a:endParaRPr lang="en-US" sz="2800" baseline="30000" dirty="0"/>
              </a:p>
              <a:p>
                <a:pPr algn="ctr"/>
                <a:endParaRPr lang="en-US" sz="4000" baseline="30000" dirty="0"/>
              </a:p>
              <a:p>
                <a:pPr algn="ctr"/>
                <a:endParaRPr lang="en-US" sz="2800" baseline="30000" dirty="0"/>
              </a:p>
              <a:p>
                <a:pPr algn="ctr"/>
                <a14:m>
                  <m:oMathPara xmlns:m="http://schemas.openxmlformats.org/officeDocument/2006/math">
                    <m:oMathParaPr>
                      <m:jc m:val="center"/>
                    </m:oMathParaPr>
                    <m:oMath xmlns:m="http://schemas.openxmlformats.org/officeDocument/2006/math">
                      <m:sSup>
                        <m:sSupPr>
                          <m:ctrlPr>
                            <a:rPr lang="en-US" sz="2800" b="0" i="1" dirty="0" smtClean="0">
                              <a:latin typeface="Cambria Math" panose="02040503050406030204" pitchFamily="18" charset="0"/>
                            </a:rPr>
                          </m:ctrlPr>
                        </m:sSupPr>
                        <m:e>
                          <m:r>
                            <a:rPr lang="en-US" sz="2800" b="0" i="1" dirty="0" smtClean="0">
                              <a:latin typeface="Cambria Math" charset="0"/>
                            </a:rPr>
                            <m:t>𝑎</m:t>
                          </m:r>
                        </m:e>
                        <m:sup>
                          <m:func>
                            <m:funcPr>
                              <m:ctrlPr>
                                <a:rPr lang="en-US" sz="2800" b="0" i="1" dirty="0" smtClean="0">
                                  <a:latin typeface="Cambria Math" panose="02040503050406030204" pitchFamily="18" charset="0"/>
                                </a:rPr>
                              </m:ctrlPr>
                            </m:funcPr>
                            <m:fName>
                              <m:sSub>
                                <m:sSubPr>
                                  <m:ctrlPr>
                                    <a:rPr lang="en-US" sz="2800" b="0" i="1" dirty="0" smtClean="0">
                                      <a:latin typeface="Cambria Math" panose="02040503050406030204" pitchFamily="18" charset="0"/>
                                    </a:rPr>
                                  </m:ctrlPr>
                                </m:sSubPr>
                                <m:e>
                                  <m:r>
                                    <m:rPr>
                                      <m:sty m:val="p"/>
                                    </m:rPr>
                                    <a:rPr lang="en-US" sz="2800" b="0" i="0" dirty="0" smtClean="0">
                                      <a:latin typeface="Cambria Math" charset="0"/>
                                    </a:rPr>
                                    <m:t>log</m:t>
                                  </m:r>
                                </m:e>
                                <m:sub>
                                  <m:r>
                                    <a:rPr lang="en-US" sz="2800" b="0" i="1" dirty="0" smtClean="0">
                                      <a:latin typeface="Cambria Math" charset="0"/>
                                    </a:rPr>
                                    <m:t>𝑏</m:t>
                                  </m:r>
                                </m:sub>
                              </m:sSub>
                            </m:fName>
                            <m:e>
                              <m:d>
                                <m:dPr>
                                  <m:ctrlPr>
                                    <a:rPr lang="en-US" sz="2800" b="0" i="1" dirty="0" smtClean="0">
                                      <a:latin typeface="Cambria Math" panose="02040503050406030204" pitchFamily="18" charset="0"/>
                                    </a:rPr>
                                  </m:ctrlPr>
                                </m:dPr>
                                <m:e>
                                  <m:r>
                                    <a:rPr lang="en-US" sz="2800" b="0" i="1" dirty="0" smtClean="0">
                                      <a:latin typeface="Cambria Math" charset="0"/>
                                    </a:rPr>
                                    <m:t>𝑛</m:t>
                                  </m:r>
                                </m:e>
                              </m:d>
                            </m:e>
                          </m:func>
                        </m:sup>
                      </m:sSup>
                    </m:oMath>
                  </m:oMathPara>
                </a14:m>
                <a:endParaRPr lang="en-US" sz="2800" dirty="0"/>
              </a:p>
            </p:txBody>
          </p:sp>
        </mc:Choice>
        <mc:Fallback xmlns="">
          <p:sp>
            <p:nvSpPr>
              <p:cNvPr id="64" name="TextBox 63"/>
              <p:cNvSpPr txBox="1">
                <a:spLocks noRot="1" noChangeAspect="1" noMove="1" noResize="1" noEditPoints="1" noAdjustHandles="1" noChangeArrowheads="1" noChangeShapeType="1" noTextEdit="1"/>
              </p:cNvSpPr>
              <p:nvPr/>
            </p:nvSpPr>
            <p:spPr>
              <a:xfrm>
                <a:off x="5300820" y="1476660"/>
                <a:ext cx="1243391" cy="5078313"/>
              </a:xfrm>
              <a:prstGeom prst="rect">
                <a:avLst/>
              </a:prstGeom>
              <a:blipFill rotWithShape="0">
                <a:blip r:embed="rId2"/>
                <a:stretch>
                  <a:fillRect t="-1080"/>
                </a:stretch>
              </a:blipFill>
            </p:spPr>
            <p:txBody>
              <a:bodyPr/>
              <a:lstStyle/>
              <a:p>
                <a:r>
                  <a:rPr lang="en-US">
                    <a:noFill/>
                  </a:rPr>
                  <a:t> </a:t>
                </a:r>
              </a:p>
            </p:txBody>
          </p:sp>
        </mc:Fallback>
      </mc:AlternateContent>
      <p:sp>
        <p:nvSpPr>
          <p:cNvPr id="65" name="TextBox 64"/>
          <p:cNvSpPr txBox="1"/>
          <p:nvPr/>
        </p:nvSpPr>
        <p:spPr>
          <a:xfrm>
            <a:off x="6671494" y="409953"/>
            <a:ext cx="1016044" cy="923330"/>
          </a:xfrm>
          <a:prstGeom prst="rect">
            <a:avLst/>
          </a:prstGeom>
          <a:noFill/>
        </p:spPr>
        <p:txBody>
          <a:bodyPr wrap="square" rtlCol="0">
            <a:spAutoFit/>
          </a:bodyPr>
          <a:lstStyle/>
          <a:p>
            <a:pPr algn="ctr"/>
            <a:r>
              <a:rPr lang="en-US" dirty="0"/>
              <a:t>Size of each</a:t>
            </a:r>
          </a:p>
          <a:p>
            <a:pPr algn="ctr"/>
            <a:r>
              <a:rPr lang="en-US" dirty="0"/>
              <a:t>problem</a:t>
            </a:r>
          </a:p>
        </p:txBody>
      </p:sp>
      <p:sp>
        <p:nvSpPr>
          <p:cNvPr id="67" name="TextBox 66"/>
          <p:cNvSpPr txBox="1"/>
          <p:nvPr/>
        </p:nvSpPr>
        <p:spPr>
          <a:xfrm>
            <a:off x="6790293" y="1465604"/>
            <a:ext cx="927177" cy="5057795"/>
          </a:xfrm>
          <a:prstGeom prst="rect">
            <a:avLst/>
          </a:prstGeom>
          <a:noFill/>
        </p:spPr>
        <p:txBody>
          <a:bodyPr wrap="square" rtlCol="0">
            <a:spAutoFit/>
          </a:bodyPr>
          <a:lstStyle/>
          <a:p>
            <a:r>
              <a:rPr lang="en-US" sz="2800" dirty="0"/>
              <a:t>n</a:t>
            </a:r>
          </a:p>
          <a:p>
            <a:endParaRPr lang="en-US" sz="1600" dirty="0"/>
          </a:p>
          <a:p>
            <a:r>
              <a:rPr lang="en-US" sz="2800" dirty="0"/>
              <a:t>n/b</a:t>
            </a:r>
          </a:p>
          <a:p>
            <a:endParaRPr lang="en-US" sz="2000" dirty="0"/>
          </a:p>
          <a:p>
            <a:r>
              <a:rPr lang="en-US" sz="2800" dirty="0"/>
              <a:t>n/b</a:t>
            </a:r>
            <a:r>
              <a:rPr lang="en-US" sz="2800" baseline="30000" dirty="0"/>
              <a:t>2</a:t>
            </a:r>
            <a:endParaRPr lang="en-US" sz="2800" dirty="0"/>
          </a:p>
          <a:p>
            <a:endParaRPr lang="en-US" sz="2800" dirty="0"/>
          </a:p>
          <a:p>
            <a:endParaRPr lang="en-US" sz="2800" dirty="0"/>
          </a:p>
          <a:p>
            <a:endParaRPr lang="en-US" sz="2400" dirty="0"/>
          </a:p>
          <a:p>
            <a:r>
              <a:rPr lang="en-US" sz="2800" dirty="0"/>
              <a:t>n/</a:t>
            </a:r>
            <a:r>
              <a:rPr lang="en-US" sz="2800" dirty="0" err="1"/>
              <a:t>b</a:t>
            </a:r>
            <a:r>
              <a:rPr lang="en-US" sz="2800" baseline="30000" dirty="0" err="1"/>
              <a:t>t</a:t>
            </a:r>
            <a:endParaRPr lang="en-US" sz="2800" baseline="30000" dirty="0"/>
          </a:p>
          <a:p>
            <a:endParaRPr lang="en-US" sz="2800" baseline="30000" dirty="0"/>
          </a:p>
          <a:p>
            <a:endParaRPr lang="en-US" sz="2800" baseline="30000" dirty="0"/>
          </a:p>
          <a:p>
            <a:endParaRPr lang="en-US" sz="4800" baseline="30000" dirty="0"/>
          </a:p>
          <a:p>
            <a:r>
              <a:rPr lang="en-US" sz="2800" dirty="0"/>
              <a:t>1</a:t>
            </a:r>
          </a:p>
        </p:txBody>
      </p:sp>
      <p:cxnSp>
        <p:nvCxnSpPr>
          <p:cNvPr id="68" name="Straight Connector 67"/>
          <p:cNvCxnSpPr/>
          <p:nvPr/>
        </p:nvCxnSpPr>
        <p:spPr>
          <a:xfrm>
            <a:off x="7780444" y="778912"/>
            <a:ext cx="0" cy="6079088"/>
          </a:xfrm>
          <a:prstGeom prst="line">
            <a:avLst/>
          </a:prstGeom>
        </p:spPr>
        <p:style>
          <a:lnRef idx="1">
            <a:schemeClr val="accent1"/>
          </a:lnRef>
          <a:fillRef idx="0">
            <a:schemeClr val="accent1"/>
          </a:fillRef>
          <a:effectRef idx="0">
            <a:schemeClr val="accent1"/>
          </a:effectRef>
          <a:fontRef idx="minor">
            <a:schemeClr val="tx1"/>
          </a:fontRef>
        </p:style>
      </p:cxnSp>
      <p:sp>
        <p:nvSpPr>
          <p:cNvPr id="73" name="TextBox 72"/>
          <p:cNvSpPr txBox="1"/>
          <p:nvPr/>
        </p:nvSpPr>
        <p:spPr>
          <a:xfrm>
            <a:off x="4613292" y="5034635"/>
            <a:ext cx="517375" cy="707886"/>
          </a:xfrm>
          <a:prstGeom prst="rect">
            <a:avLst/>
          </a:prstGeom>
          <a:noFill/>
        </p:spPr>
        <p:txBody>
          <a:bodyPr wrap="square" rtlCol="0">
            <a:spAutoFit/>
          </a:bodyPr>
          <a:lstStyle/>
          <a:p>
            <a:r>
              <a:rPr lang="mr-IN" sz="4000" dirty="0"/>
              <a:t>…</a:t>
            </a:r>
            <a:endParaRPr lang="en-US" sz="4000" dirty="0"/>
          </a:p>
        </p:txBody>
      </p:sp>
      <p:sp>
        <p:nvSpPr>
          <p:cNvPr id="50" name="Oval 49"/>
          <p:cNvSpPr/>
          <p:nvPr/>
        </p:nvSpPr>
        <p:spPr>
          <a:xfrm>
            <a:off x="-31617" y="2287526"/>
            <a:ext cx="1133899" cy="478086"/>
          </a:xfrm>
          <a:prstGeom prst="ellipse">
            <a:avLst/>
          </a:prstGeom>
          <a:solidFill>
            <a:schemeClr val="accent4"/>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n/b</a:t>
            </a:r>
          </a:p>
        </p:txBody>
      </p:sp>
      <p:sp>
        <p:nvSpPr>
          <p:cNvPr id="51" name="Oval 50"/>
          <p:cNvSpPr/>
          <p:nvPr/>
        </p:nvSpPr>
        <p:spPr>
          <a:xfrm>
            <a:off x="1336226" y="2901633"/>
            <a:ext cx="998684" cy="565757"/>
          </a:xfrm>
          <a:prstGeom prst="ellipse">
            <a:avLst/>
          </a:prstGeom>
          <a:solidFill>
            <a:srgbClr val="555B9A"/>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n/b</a:t>
            </a:r>
            <a:r>
              <a:rPr lang="en-US" baseline="30000"/>
              <a:t>2</a:t>
            </a:r>
            <a:endParaRPr lang="en-US" dirty="0"/>
          </a:p>
        </p:txBody>
      </p:sp>
      <p:sp>
        <p:nvSpPr>
          <p:cNvPr id="52" name="Oval 51"/>
          <p:cNvSpPr/>
          <p:nvPr/>
        </p:nvSpPr>
        <p:spPr>
          <a:xfrm>
            <a:off x="645347" y="3202357"/>
            <a:ext cx="998684" cy="565757"/>
          </a:xfrm>
          <a:prstGeom prst="ellipse">
            <a:avLst/>
          </a:prstGeom>
          <a:solidFill>
            <a:srgbClr val="555B9A"/>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n/b</a:t>
            </a:r>
            <a:r>
              <a:rPr lang="en-US" baseline="30000"/>
              <a:t>2</a:t>
            </a:r>
            <a:endParaRPr lang="en-US" dirty="0"/>
          </a:p>
        </p:txBody>
      </p:sp>
      <p:sp>
        <p:nvSpPr>
          <p:cNvPr id="54" name="Oval 53"/>
          <p:cNvSpPr/>
          <p:nvPr/>
        </p:nvSpPr>
        <p:spPr>
          <a:xfrm>
            <a:off x="2743615" y="2901633"/>
            <a:ext cx="998684" cy="565757"/>
          </a:xfrm>
          <a:prstGeom prst="ellipse">
            <a:avLst/>
          </a:prstGeom>
          <a:solidFill>
            <a:srgbClr val="555B9A"/>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n/b</a:t>
            </a:r>
            <a:r>
              <a:rPr lang="en-US" baseline="30000" dirty="0"/>
              <a:t>2</a:t>
            </a:r>
            <a:endParaRPr lang="en-US" dirty="0"/>
          </a:p>
        </p:txBody>
      </p:sp>
      <p:sp>
        <p:nvSpPr>
          <p:cNvPr id="58" name="Oval 57"/>
          <p:cNvSpPr/>
          <p:nvPr/>
        </p:nvSpPr>
        <p:spPr>
          <a:xfrm>
            <a:off x="3345140" y="3159935"/>
            <a:ext cx="998684" cy="565757"/>
          </a:xfrm>
          <a:prstGeom prst="ellipse">
            <a:avLst/>
          </a:prstGeom>
          <a:solidFill>
            <a:srgbClr val="555B9A"/>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n/b</a:t>
            </a:r>
            <a:r>
              <a:rPr lang="en-US" baseline="30000"/>
              <a:t>2</a:t>
            </a:r>
            <a:endParaRPr lang="en-US" dirty="0"/>
          </a:p>
        </p:txBody>
      </p:sp>
      <p:sp>
        <p:nvSpPr>
          <p:cNvPr id="66" name="Oval 65"/>
          <p:cNvSpPr/>
          <p:nvPr/>
        </p:nvSpPr>
        <p:spPr>
          <a:xfrm>
            <a:off x="165439" y="2827573"/>
            <a:ext cx="998684" cy="565757"/>
          </a:xfrm>
          <a:prstGeom prst="ellipse">
            <a:avLst/>
          </a:prstGeom>
          <a:solidFill>
            <a:srgbClr val="555B9A"/>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n/b</a:t>
            </a:r>
            <a:r>
              <a:rPr lang="en-US" baseline="30000"/>
              <a:t>2</a:t>
            </a:r>
            <a:endParaRPr lang="en-US" dirty="0"/>
          </a:p>
        </p:txBody>
      </p:sp>
      <p:sp>
        <p:nvSpPr>
          <p:cNvPr id="70" name="Oval 69"/>
          <p:cNvSpPr/>
          <p:nvPr/>
        </p:nvSpPr>
        <p:spPr>
          <a:xfrm>
            <a:off x="-253331" y="3220788"/>
            <a:ext cx="998684" cy="565757"/>
          </a:xfrm>
          <a:prstGeom prst="ellipse">
            <a:avLst/>
          </a:prstGeom>
          <a:solidFill>
            <a:srgbClr val="555B9A"/>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n/b</a:t>
            </a:r>
            <a:r>
              <a:rPr lang="en-US" baseline="30000"/>
              <a:t>2</a:t>
            </a:r>
            <a:endParaRPr lang="en-US" dirty="0"/>
          </a:p>
        </p:txBody>
      </p:sp>
      <p:cxnSp>
        <p:nvCxnSpPr>
          <p:cNvPr id="72" name="Straight Connector 71"/>
          <p:cNvCxnSpPr/>
          <p:nvPr/>
        </p:nvCxnSpPr>
        <p:spPr>
          <a:xfrm>
            <a:off x="3844482" y="2014334"/>
            <a:ext cx="590567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a:off x="3983829" y="2853231"/>
            <a:ext cx="590567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a:off x="3844482" y="3700341"/>
            <a:ext cx="590567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a:off x="3878941" y="4446751"/>
            <a:ext cx="590567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a:off x="4031341" y="5293669"/>
            <a:ext cx="590567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a:off x="4031340" y="5742521"/>
            <a:ext cx="5905677" cy="0"/>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Rectangle 2"/>
              <p:cNvSpPr/>
              <p:nvPr/>
            </p:nvSpPr>
            <p:spPr>
              <a:xfrm>
                <a:off x="3463891" y="49448"/>
                <a:ext cx="2673874" cy="56669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solidFill>
                            <a:schemeClr val="accent4"/>
                          </a:solidFill>
                          <a:latin typeface="Cambria Math" charset="0"/>
                        </a:rPr>
                        <m:t>𝑇</m:t>
                      </m:r>
                      <m:d>
                        <m:dPr>
                          <m:ctrlPr>
                            <a:rPr lang="en-US" i="1">
                              <a:solidFill>
                                <a:schemeClr val="accent4"/>
                              </a:solidFill>
                              <a:latin typeface="Cambria Math" panose="02040503050406030204" pitchFamily="18" charset="0"/>
                            </a:rPr>
                          </m:ctrlPr>
                        </m:dPr>
                        <m:e>
                          <m:r>
                            <a:rPr lang="en-US" i="1">
                              <a:solidFill>
                                <a:schemeClr val="accent4"/>
                              </a:solidFill>
                              <a:latin typeface="Cambria Math" charset="0"/>
                            </a:rPr>
                            <m:t>𝑛</m:t>
                          </m:r>
                        </m:e>
                      </m:d>
                      <m:r>
                        <a:rPr lang="en-US" i="1">
                          <a:solidFill>
                            <a:schemeClr val="accent4"/>
                          </a:solidFill>
                          <a:latin typeface="Cambria Math" charset="0"/>
                        </a:rPr>
                        <m:t>=</m:t>
                      </m:r>
                      <m:r>
                        <a:rPr lang="en-US" i="1">
                          <a:solidFill>
                            <a:schemeClr val="accent4"/>
                          </a:solidFill>
                          <a:latin typeface="Cambria Math" charset="0"/>
                        </a:rPr>
                        <m:t>𝑎</m:t>
                      </m:r>
                      <m:r>
                        <a:rPr lang="en-US" i="1">
                          <a:solidFill>
                            <a:schemeClr val="accent4"/>
                          </a:solidFill>
                          <a:latin typeface="Cambria Math" charset="0"/>
                        </a:rPr>
                        <m:t>⋅</m:t>
                      </m:r>
                      <m:r>
                        <a:rPr lang="en-US" i="1">
                          <a:solidFill>
                            <a:schemeClr val="accent4"/>
                          </a:solidFill>
                          <a:latin typeface="Cambria Math" charset="0"/>
                        </a:rPr>
                        <m:t>𝑇</m:t>
                      </m:r>
                      <m:d>
                        <m:dPr>
                          <m:ctrlPr>
                            <a:rPr lang="en-US" i="1">
                              <a:solidFill>
                                <a:schemeClr val="accent4"/>
                              </a:solidFill>
                              <a:latin typeface="Cambria Math" panose="02040503050406030204" pitchFamily="18" charset="0"/>
                            </a:rPr>
                          </m:ctrlPr>
                        </m:dPr>
                        <m:e>
                          <m:f>
                            <m:fPr>
                              <m:ctrlPr>
                                <a:rPr lang="en-US" i="1">
                                  <a:solidFill>
                                    <a:schemeClr val="accent4"/>
                                  </a:solidFill>
                                  <a:latin typeface="Cambria Math" panose="02040503050406030204" pitchFamily="18" charset="0"/>
                                </a:rPr>
                              </m:ctrlPr>
                            </m:fPr>
                            <m:num>
                              <m:r>
                                <a:rPr lang="en-US" i="1">
                                  <a:solidFill>
                                    <a:schemeClr val="accent4"/>
                                  </a:solidFill>
                                  <a:latin typeface="Cambria Math" charset="0"/>
                                </a:rPr>
                                <m:t>𝑛</m:t>
                              </m:r>
                            </m:num>
                            <m:den>
                              <m:r>
                                <a:rPr lang="en-US" i="1">
                                  <a:solidFill>
                                    <a:schemeClr val="accent4"/>
                                  </a:solidFill>
                                  <a:latin typeface="Cambria Math" charset="0"/>
                                </a:rPr>
                                <m:t>𝑏</m:t>
                              </m:r>
                            </m:den>
                          </m:f>
                        </m:e>
                      </m:d>
                      <m:r>
                        <a:rPr lang="en-US" i="1">
                          <a:solidFill>
                            <a:schemeClr val="accent4"/>
                          </a:solidFill>
                          <a:latin typeface="Cambria Math" charset="0"/>
                        </a:rPr>
                        <m:t>+</m:t>
                      </m:r>
                      <m:r>
                        <a:rPr lang="en-US" b="0" i="1" smtClean="0">
                          <a:solidFill>
                            <a:schemeClr val="accent4"/>
                          </a:solidFill>
                          <a:latin typeface="Cambria Math" charset="0"/>
                        </a:rPr>
                        <m:t>𝑐</m:t>
                      </m:r>
                      <m:sSup>
                        <m:sSupPr>
                          <m:ctrlPr>
                            <a:rPr lang="en-US" b="0" i="1" smtClean="0">
                              <a:solidFill>
                                <a:schemeClr val="accent4"/>
                              </a:solidFill>
                              <a:latin typeface="Cambria Math" panose="02040503050406030204" pitchFamily="18" charset="0"/>
                            </a:rPr>
                          </m:ctrlPr>
                        </m:sSupPr>
                        <m:e>
                          <m:r>
                            <a:rPr lang="en-US" b="0" i="1" smtClean="0">
                              <a:solidFill>
                                <a:schemeClr val="accent4"/>
                              </a:solidFill>
                              <a:latin typeface="Cambria Math" charset="0"/>
                            </a:rPr>
                            <m:t>⋅</m:t>
                          </m:r>
                          <m:r>
                            <a:rPr lang="en-US" b="0" i="1" smtClean="0">
                              <a:solidFill>
                                <a:schemeClr val="accent4"/>
                              </a:solidFill>
                              <a:latin typeface="Cambria Math" charset="0"/>
                            </a:rPr>
                            <m:t>𝑛</m:t>
                          </m:r>
                        </m:e>
                        <m:sup>
                          <m:r>
                            <a:rPr lang="en-US" b="0" i="1" smtClean="0">
                              <a:solidFill>
                                <a:schemeClr val="accent4"/>
                              </a:solidFill>
                              <a:latin typeface="Cambria Math" charset="0"/>
                            </a:rPr>
                            <m:t>𝑑</m:t>
                          </m:r>
                        </m:sup>
                      </m:sSup>
                    </m:oMath>
                  </m:oMathPara>
                </a14:m>
                <a:endParaRPr lang="en-US" dirty="0">
                  <a:solidFill>
                    <a:schemeClr val="accent4"/>
                  </a:solidFill>
                </a:endParaRPr>
              </a:p>
            </p:txBody>
          </p:sp>
        </mc:Choice>
        <mc:Fallback xmlns="">
          <p:sp>
            <p:nvSpPr>
              <p:cNvPr id="3" name="Rectangle 2"/>
              <p:cNvSpPr>
                <a:spLocks noRot="1" noChangeAspect="1" noMove="1" noResize="1" noEditPoints="1" noAdjustHandles="1" noChangeArrowheads="1" noChangeShapeType="1" noTextEdit="1"/>
              </p:cNvSpPr>
              <p:nvPr/>
            </p:nvSpPr>
            <p:spPr>
              <a:xfrm>
                <a:off x="3463891" y="49448"/>
                <a:ext cx="2673874" cy="566694"/>
              </a:xfrm>
              <a:prstGeom prst="rect">
                <a:avLst/>
              </a:prstGeom>
              <a:blipFill>
                <a:blip r:embed="rId3"/>
                <a:stretch>
                  <a:fillRect b="-4348"/>
                </a:stretch>
              </a:blipFill>
            </p:spPr>
            <p:txBody>
              <a:bodyPr/>
              <a:lstStyle/>
              <a:p>
                <a:r>
                  <a:rPr lang="en-US">
                    <a:noFill/>
                  </a:rPr>
                  <a:t> </a:t>
                </a:r>
              </a:p>
            </p:txBody>
          </p:sp>
        </mc:Fallback>
      </mc:AlternateContent>
    </p:spTree>
    <p:extLst>
      <p:ext uri="{BB962C8B-B14F-4D97-AF65-F5344CB8AC3E}">
        <p14:creationId xmlns:p14="http://schemas.microsoft.com/office/powerpoint/2010/main" val="3932733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4">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7">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4">
                                            <p:txEl>
                                              <p:pRg st="2" end="2"/>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0">
                                            <p:txEl>
                                              <p:pRg st="0" end="0"/>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7">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64">
                                            <p:txEl>
                                              <p:pRg st="4" end="4"/>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7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67">
                                            <p:txEl>
                                              <p:pRg st="4" end="4"/>
                                            </p:txEl>
                                          </p:spTgt>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61"/>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9"/>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8"/>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0"/>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1"/>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2"/>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43"/>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4"/>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45"/>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62"/>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67">
                                            <p:txEl>
                                              <p:pRg st="8" end="8"/>
                                            </p:txEl>
                                          </p:spTgt>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73"/>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64">
                                            <p:txEl>
                                              <p:pRg st="8" end="8"/>
                                            </p:tx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26"/>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28"/>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25"/>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24"/>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23"/>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22"/>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21"/>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20"/>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19"/>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18"/>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17"/>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32"/>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63"/>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64">
                                            <p:txEl>
                                              <p:pRg st="12" end="12"/>
                                            </p:txEl>
                                          </p:spTgt>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67">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8" grpId="0" animBg="1"/>
      <p:bldP spid="32" grpId="0"/>
      <p:bldP spid="34" grpId="0"/>
      <p:bldP spid="35" grpId="0" animBg="1"/>
      <p:bldP spid="39" grpId="0" animBg="1"/>
      <p:bldP spid="38" grpId="0" animBg="1"/>
      <p:bldP spid="40" grpId="0" animBg="1"/>
      <p:bldP spid="41" grpId="0" animBg="1"/>
      <p:bldP spid="42" grpId="0" animBg="1"/>
      <p:bldP spid="43" grpId="0" animBg="1"/>
      <p:bldP spid="45" grpId="0"/>
      <p:bldP spid="56" grpId="0"/>
      <p:bldP spid="60" grpId="0" build="p"/>
      <p:bldP spid="61" grpId="0"/>
      <p:bldP spid="62" grpId="0"/>
      <p:bldP spid="63" grpId="0"/>
      <p:bldP spid="64" grpId="0" uiExpand="1" build="p"/>
      <p:bldP spid="67" grpId="0" uiExpand="1" build="p"/>
      <p:bldP spid="73" grpId="0"/>
      <p:bldP spid="50" grpId="0" animBg="1"/>
      <p:bldP spid="51" grpId="0" animBg="1"/>
      <p:bldP spid="52" grpId="0" animBg="1"/>
      <p:bldP spid="54" grpId="0" animBg="1"/>
      <p:bldP spid="58" grpId="0" animBg="1"/>
      <p:bldP spid="66" grpId="0" animBg="1"/>
      <p:bldP spid="70"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6076" y="14498"/>
            <a:ext cx="3273694" cy="700703"/>
          </a:xfrm>
        </p:spPr>
        <p:txBody>
          <a:bodyPr>
            <a:normAutofit fontScale="90000"/>
          </a:bodyPr>
          <a:lstStyle/>
          <a:p>
            <a:r>
              <a:rPr lang="en-US" dirty="0"/>
              <a:t>Recursion tree</a:t>
            </a:r>
          </a:p>
        </p:txBody>
      </p:sp>
      <p:sp>
        <p:nvSpPr>
          <p:cNvPr id="5" name="Oval 4"/>
          <p:cNvSpPr/>
          <p:nvPr/>
        </p:nvSpPr>
        <p:spPr>
          <a:xfrm>
            <a:off x="1207194" y="1276378"/>
            <a:ext cx="1590671" cy="70614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Size n</a:t>
            </a:r>
          </a:p>
        </p:txBody>
      </p:sp>
      <p:sp>
        <p:nvSpPr>
          <p:cNvPr id="8" name="Oval 7"/>
          <p:cNvSpPr/>
          <p:nvPr/>
        </p:nvSpPr>
        <p:spPr>
          <a:xfrm>
            <a:off x="2932488" y="2292538"/>
            <a:ext cx="1249790" cy="494290"/>
          </a:xfrm>
          <a:prstGeom prst="ellipse">
            <a:avLst/>
          </a:prstGeom>
          <a:solidFill>
            <a:schemeClr val="accent4"/>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n/b</a:t>
            </a:r>
          </a:p>
        </p:txBody>
      </p:sp>
      <p:sp>
        <p:nvSpPr>
          <p:cNvPr id="9" name="Oval 8"/>
          <p:cNvSpPr/>
          <p:nvPr/>
        </p:nvSpPr>
        <p:spPr>
          <a:xfrm>
            <a:off x="1495647" y="2287526"/>
            <a:ext cx="1133899" cy="478086"/>
          </a:xfrm>
          <a:prstGeom prst="ellipse">
            <a:avLst/>
          </a:prstGeom>
          <a:solidFill>
            <a:schemeClr val="accent4"/>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n/b</a:t>
            </a:r>
          </a:p>
        </p:txBody>
      </p:sp>
      <p:sp>
        <p:nvSpPr>
          <p:cNvPr id="17" name="Oval 16"/>
          <p:cNvSpPr/>
          <p:nvPr/>
        </p:nvSpPr>
        <p:spPr>
          <a:xfrm>
            <a:off x="3878941" y="6075195"/>
            <a:ext cx="304801" cy="248946"/>
          </a:xfrm>
          <a:prstGeom prst="ellipse">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18" name="Oval 17"/>
          <p:cNvSpPr/>
          <p:nvPr/>
        </p:nvSpPr>
        <p:spPr>
          <a:xfrm>
            <a:off x="3470236" y="5909159"/>
            <a:ext cx="304801" cy="248946"/>
          </a:xfrm>
          <a:prstGeom prst="ellipse">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19" name="Oval 18"/>
          <p:cNvSpPr/>
          <p:nvPr/>
        </p:nvSpPr>
        <p:spPr>
          <a:xfrm>
            <a:off x="3082301" y="6116542"/>
            <a:ext cx="304801" cy="248946"/>
          </a:xfrm>
          <a:prstGeom prst="ellipse">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0" name="Oval 19"/>
          <p:cNvSpPr/>
          <p:nvPr/>
        </p:nvSpPr>
        <p:spPr>
          <a:xfrm>
            <a:off x="2743615" y="5909159"/>
            <a:ext cx="304801" cy="248946"/>
          </a:xfrm>
          <a:prstGeom prst="ellipse">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1" name="Oval 20"/>
          <p:cNvSpPr/>
          <p:nvPr/>
        </p:nvSpPr>
        <p:spPr>
          <a:xfrm>
            <a:off x="2334910" y="6116542"/>
            <a:ext cx="304801" cy="248946"/>
          </a:xfrm>
          <a:prstGeom prst="ellipse">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2" name="Oval 21"/>
          <p:cNvSpPr/>
          <p:nvPr/>
        </p:nvSpPr>
        <p:spPr>
          <a:xfrm>
            <a:off x="1928371" y="5931306"/>
            <a:ext cx="304801" cy="248946"/>
          </a:xfrm>
          <a:prstGeom prst="ellipse">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3" name="Oval 22"/>
          <p:cNvSpPr/>
          <p:nvPr/>
        </p:nvSpPr>
        <p:spPr>
          <a:xfrm>
            <a:off x="1512734" y="6116542"/>
            <a:ext cx="304801" cy="248946"/>
          </a:xfrm>
          <a:prstGeom prst="ellipse">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4" name="Oval 23"/>
          <p:cNvSpPr/>
          <p:nvPr/>
        </p:nvSpPr>
        <p:spPr>
          <a:xfrm>
            <a:off x="1097097" y="5931306"/>
            <a:ext cx="304801" cy="248946"/>
          </a:xfrm>
          <a:prstGeom prst="ellipse">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5" name="Oval 24"/>
          <p:cNvSpPr/>
          <p:nvPr/>
        </p:nvSpPr>
        <p:spPr>
          <a:xfrm>
            <a:off x="683636" y="6075195"/>
            <a:ext cx="304801" cy="248946"/>
          </a:xfrm>
          <a:prstGeom prst="ellipse">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6" name="Oval 25"/>
          <p:cNvSpPr/>
          <p:nvPr/>
        </p:nvSpPr>
        <p:spPr>
          <a:xfrm>
            <a:off x="296988" y="5881235"/>
            <a:ext cx="304801" cy="248946"/>
          </a:xfrm>
          <a:prstGeom prst="ellipse">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8" name="Oval 27"/>
          <p:cNvSpPr/>
          <p:nvPr/>
        </p:nvSpPr>
        <p:spPr>
          <a:xfrm>
            <a:off x="-38530" y="6055773"/>
            <a:ext cx="304801" cy="248946"/>
          </a:xfrm>
          <a:prstGeom prst="ellipse">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32" name="TextBox 31"/>
          <p:cNvSpPr txBox="1"/>
          <p:nvPr/>
        </p:nvSpPr>
        <p:spPr>
          <a:xfrm>
            <a:off x="64013" y="6324141"/>
            <a:ext cx="1075551" cy="461665"/>
          </a:xfrm>
          <a:prstGeom prst="rect">
            <a:avLst/>
          </a:prstGeom>
          <a:noFill/>
        </p:spPr>
        <p:txBody>
          <a:bodyPr wrap="none" rtlCol="0">
            <a:spAutoFit/>
          </a:bodyPr>
          <a:lstStyle/>
          <a:p>
            <a:r>
              <a:rPr lang="en-US" sz="2400" dirty="0"/>
              <a:t>(Size 1)</a:t>
            </a:r>
          </a:p>
        </p:txBody>
      </p:sp>
      <p:sp>
        <p:nvSpPr>
          <p:cNvPr id="34" name="TextBox 33"/>
          <p:cNvSpPr txBox="1"/>
          <p:nvPr/>
        </p:nvSpPr>
        <p:spPr>
          <a:xfrm>
            <a:off x="1877170" y="4939726"/>
            <a:ext cx="517375" cy="707886"/>
          </a:xfrm>
          <a:prstGeom prst="rect">
            <a:avLst/>
          </a:prstGeom>
          <a:noFill/>
        </p:spPr>
        <p:txBody>
          <a:bodyPr wrap="square" rtlCol="0">
            <a:spAutoFit/>
          </a:bodyPr>
          <a:lstStyle/>
          <a:p>
            <a:r>
              <a:rPr lang="mr-IN" sz="4000" dirty="0"/>
              <a:t>…</a:t>
            </a:r>
            <a:endParaRPr lang="en-US" sz="4000" dirty="0"/>
          </a:p>
        </p:txBody>
      </p:sp>
      <p:sp>
        <p:nvSpPr>
          <p:cNvPr id="35" name="Oval 34"/>
          <p:cNvSpPr/>
          <p:nvPr/>
        </p:nvSpPr>
        <p:spPr>
          <a:xfrm>
            <a:off x="1963489" y="3110452"/>
            <a:ext cx="998684" cy="565757"/>
          </a:xfrm>
          <a:prstGeom prst="ellipse">
            <a:avLst/>
          </a:prstGeom>
          <a:solidFill>
            <a:srgbClr val="555B9A"/>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n/b</a:t>
            </a:r>
            <a:r>
              <a:rPr lang="en-US" baseline="30000"/>
              <a:t>2</a:t>
            </a:r>
            <a:endParaRPr lang="en-US" dirty="0"/>
          </a:p>
        </p:txBody>
      </p:sp>
      <p:sp>
        <p:nvSpPr>
          <p:cNvPr id="39" name="Oval 38"/>
          <p:cNvSpPr/>
          <p:nvPr/>
        </p:nvSpPr>
        <p:spPr>
          <a:xfrm>
            <a:off x="3463891" y="4477941"/>
            <a:ext cx="970753" cy="565757"/>
          </a:xfrm>
          <a:prstGeom prst="ellipse">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a:t>
            </a:r>
            <a:r>
              <a:rPr lang="en-US" dirty="0" err="1"/>
              <a:t>b</a:t>
            </a:r>
            <a:r>
              <a:rPr lang="en-US" baseline="30000" dirty="0" err="1"/>
              <a:t>t</a:t>
            </a:r>
            <a:endParaRPr lang="en-US" dirty="0"/>
          </a:p>
        </p:txBody>
      </p:sp>
      <p:sp>
        <p:nvSpPr>
          <p:cNvPr id="38" name="Oval 37"/>
          <p:cNvSpPr/>
          <p:nvPr/>
        </p:nvSpPr>
        <p:spPr>
          <a:xfrm>
            <a:off x="2679467" y="4495153"/>
            <a:ext cx="970753" cy="565757"/>
          </a:xfrm>
          <a:prstGeom prst="ellipse">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a:t>
            </a:r>
            <a:r>
              <a:rPr lang="en-US" dirty="0" err="1"/>
              <a:t>b</a:t>
            </a:r>
            <a:r>
              <a:rPr lang="en-US" baseline="30000" dirty="0" err="1"/>
              <a:t>t</a:t>
            </a:r>
            <a:endParaRPr lang="en-US" dirty="0"/>
          </a:p>
        </p:txBody>
      </p:sp>
      <p:sp>
        <p:nvSpPr>
          <p:cNvPr id="40" name="Oval 39"/>
          <p:cNvSpPr/>
          <p:nvPr/>
        </p:nvSpPr>
        <p:spPr>
          <a:xfrm>
            <a:off x="1961745" y="4495153"/>
            <a:ext cx="970753" cy="565757"/>
          </a:xfrm>
          <a:prstGeom prst="ellipse">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a:t>
            </a:r>
            <a:r>
              <a:rPr lang="en-US" dirty="0" err="1"/>
              <a:t>b</a:t>
            </a:r>
            <a:r>
              <a:rPr lang="en-US" baseline="30000" dirty="0" err="1"/>
              <a:t>t</a:t>
            </a:r>
            <a:endParaRPr lang="en-US" dirty="0"/>
          </a:p>
        </p:txBody>
      </p:sp>
      <p:sp>
        <p:nvSpPr>
          <p:cNvPr id="41" name="Oval 40"/>
          <p:cNvSpPr/>
          <p:nvPr/>
        </p:nvSpPr>
        <p:spPr>
          <a:xfrm>
            <a:off x="1234438" y="4497132"/>
            <a:ext cx="970753" cy="565757"/>
          </a:xfrm>
          <a:prstGeom prst="ellipse">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a:t>
            </a:r>
            <a:r>
              <a:rPr lang="en-US" dirty="0" err="1"/>
              <a:t>b</a:t>
            </a:r>
            <a:r>
              <a:rPr lang="en-US" baseline="30000" dirty="0" err="1"/>
              <a:t>t</a:t>
            </a:r>
            <a:endParaRPr lang="en-US" dirty="0"/>
          </a:p>
        </p:txBody>
      </p:sp>
      <p:sp>
        <p:nvSpPr>
          <p:cNvPr id="42" name="Oval 41"/>
          <p:cNvSpPr/>
          <p:nvPr/>
        </p:nvSpPr>
        <p:spPr>
          <a:xfrm>
            <a:off x="459001" y="4516087"/>
            <a:ext cx="970753" cy="565757"/>
          </a:xfrm>
          <a:prstGeom prst="ellipse">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a:t>
            </a:r>
            <a:r>
              <a:rPr lang="en-US" dirty="0" err="1"/>
              <a:t>b</a:t>
            </a:r>
            <a:r>
              <a:rPr lang="en-US" baseline="30000" dirty="0" err="1"/>
              <a:t>t</a:t>
            </a:r>
            <a:endParaRPr lang="en-US" dirty="0"/>
          </a:p>
        </p:txBody>
      </p:sp>
      <p:sp>
        <p:nvSpPr>
          <p:cNvPr id="43" name="Oval 42"/>
          <p:cNvSpPr/>
          <p:nvPr/>
        </p:nvSpPr>
        <p:spPr>
          <a:xfrm>
            <a:off x="-246154" y="4543416"/>
            <a:ext cx="970753" cy="565757"/>
          </a:xfrm>
          <a:prstGeom prst="ellipse">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a:t>
            </a:r>
            <a:r>
              <a:rPr lang="en-US" dirty="0" err="1"/>
              <a:t>b</a:t>
            </a:r>
            <a:r>
              <a:rPr lang="en-US" baseline="30000" dirty="0" err="1"/>
              <a:t>t</a:t>
            </a:r>
            <a:endParaRPr lang="en-US" dirty="0"/>
          </a:p>
        </p:txBody>
      </p:sp>
      <p:sp>
        <p:nvSpPr>
          <p:cNvPr id="45" name="TextBox 44"/>
          <p:cNvSpPr txBox="1"/>
          <p:nvPr/>
        </p:nvSpPr>
        <p:spPr>
          <a:xfrm>
            <a:off x="1731393" y="3362716"/>
            <a:ext cx="517375" cy="707886"/>
          </a:xfrm>
          <a:prstGeom prst="rect">
            <a:avLst/>
          </a:prstGeom>
          <a:noFill/>
        </p:spPr>
        <p:txBody>
          <a:bodyPr wrap="square" rtlCol="0">
            <a:spAutoFit/>
          </a:bodyPr>
          <a:lstStyle/>
          <a:p>
            <a:r>
              <a:rPr lang="mr-IN" sz="4000" dirty="0"/>
              <a:t>…</a:t>
            </a:r>
            <a:endParaRPr lang="en-US" sz="4000" dirty="0"/>
          </a:p>
        </p:txBody>
      </p:sp>
      <p:sp>
        <p:nvSpPr>
          <p:cNvPr id="48" name="TextBox 47"/>
          <p:cNvSpPr txBox="1"/>
          <p:nvPr/>
        </p:nvSpPr>
        <p:spPr>
          <a:xfrm>
            <a:off x="4398388" y="907046"/>
            <a:ext cx="719941" cy="400110"/>
          </a:xfrm>
          <a:prstGeom prst="rect">
            <a:avLst/>
          </a:prstGeom>
          <a:noFill/>
        </p:spPr>
        <p:txBody>
          <a:bodyPr wrap="none" rtlCol="0">
            <a:spAutoFit/>
          </a:bodyPr>
          <a:lstStyle/>
          <a:p>
            <a:r>
              <a:rPr lang="en-US" sz="2000" dirty="0"/>
              <a:t>Level</a:t>
            </a:r>
          </a:p>
        </p:txBody>
      </p:sp>
      <p:sp>
        <p:nvSpPr>
          <p:cNvPr id="49" name="TextBox 48"/>
          <p:cNvSpPr txBox="1"/>
          <p:nvPr/>
        </p:nvSpPr>
        <p:spPr>
          <a:xfrm>
            <a:off x="7691261" y="252119"/>
            <a:ext cx="1495191" cy="923330"/>
          </a:xfrm>
          <a:prstGeom prst="rect">
            <a:avLst/>
          </a:prstGeom>
          <a:noFill/>
        </p:spPr>
        <p:txBody>
          <a:bodyPr wrap="square" rtlCol="0">
            <a:spAutoFit/>
          </a:bodyPr>
          <a:lstStyle/>
          <a:p>
            <a:pPr algn="ctr"/>
            <a:r>
              <a:rPr lang="en-US" dirty="0"/>
              <a:t>Amount of work </a:t>
            </a:r>
            <a:r>
              <a:rPr lang="en-US" dirty="0">
                <a:solidFill>
                  <a:sysClr val="windowText" lastClr="000000"/>
                </a:solidFill>
              </a:rPr>
              <a:t>at this </a:t>
            </a:r>
            <a:r>
              <a:rPr lang="en-US">
                <a:solidFill>
                  <a:sysClr val="windowText" lastClr="000000"/>
                </a:solidFill>
              </a:rPr>
              <a:t>level </a:t>
            </a:r>
            <a:endParaRPr lang="en-US" dirty="0">
              <a:solidFill>
                <a:sysClr val="windowText" lastClr="000000"/>
              </a:solidFill>
            </a:endParaRPr>
          </a:p>
        </p:txBody>
      </p:sp>
      <p:cxnSp>
        <p:nvCxnSpPr>
          <p:cNvPr id="53" name="Straight Connector 52"/>
          <p:cNvCxnSpPr/>
          <p:nvPr/>
        </p:nvCxnSpPr>
        <p:spPr>
          <a:xfrm>
            <a:off x="3834671" y="1307156"/>
            <a:ext cx="590567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6603251" y="778912"/>
            <a:ext cx="0" cy="6079088"/>
          </a:xfrm>
          <a:prstGeom prst="line">
            <a:avLst/>
          </a:prstGeom>
        </p:spPr>
        <p:style>
          <a:lnRef idx="1">
            <a:schemeClr val="accent1"/>
          </a:lnRef>
          <a:fillRef idx="0">
            <a:schemeClr val="accent1"/>
          </a:fillRef>
          <a:effectRef idx="0">
            <a:schemeClr val="accent1"/>
          </a:effectRef>
          <a:fontRef idx="minor">
            <a:schemeClr val="tx1"/>
          </a:fontRef>
        </p:style>
      </p:cxnSp>
      <p:sp>
        <p:nvSpPr>
          <p:cNvPr id="56" name="TextBox 55"/>
          <p:cNvSpPr txBox="1"/>
          <p:nvPr/>
        </p:nvSpPr>
        <p:spPr>
          <a:xfrm>
            <a:off x="4773374" y="1461788"/>
            <a:ext cx="367408" cy="523220"/>
          </a:xfrm>
          <a:prstGeom prst="rect">
            <a:avLst/>
          </a:prstGeom>
          <a:noFill/>
        </p:spPr>
        <p:txBody>
          <a:bodyPr wrap="none" rtlCol="0">
            <a:spAutoFit/>
          </a:bodyPr>
          <a:lstStyle/>
          <a:p>
            <a:r>
              <a:rPr lang="en-US" sz="2800"/>
              <a:t>0</a:t>
            </a:r>
          </a:p>
        </p:txBody>
      </p:sp>
      <p:sp>
        <p:nvSpPr>
          <p:cNvPr id="57" name="TextBox 56"/>
          <p:cNvSpPr txBox="1"/>
          <p:nvPr/>
        </p:nvSpPr>
        <p:spPr>
          <a:xfrm>
            <a:off x="5285365" y="660825"/>
            <a:ext cx="1069011" cy="646331"/>
          </a:xfrm>
          <a:prstGeom prst="rect">
            <a:avLst/>
          </a:prstGeom>
          <a:noFill/>
        </p:spPr>
        <p:txBody>
          <a:bodyPr wrap="none" rtlCol="0">
            <a:spAutoFit/>
          </a:bodyPr>
          <a:lstStyle/>
          <a:p>
            <a:pPr algn="ctr"/>
            <a:r>
              <a:rPr lang="en-US" dirty="0"/>
              <a:t># </a:t>
            </a:r>
          </a:p>
          <a:p>
            <a:pPr algn="ctr"/>
            <a:r>
              <a:rPr lang="en-US" dirty="0"/>
              <a:t>problems</a:t>
            </a:r>
          </a:p>
        </p:txBody>
      </p:sp>
      <p:cxnSp>
        <p:nvCxnSpPr>
          <p:cNvPr id="59" name="Straight Connector 58"/>
          <p:cNvCxnSpPr/>
          <p:nvPr/>
        </p:nvCxnSpPr>
        <p:spPr>
          <a:xfrm>
            <a:off x="5297232" y="843244"/>
            <a:ext cx="0" cy="6079088"/>
          </a:xfrm>
          <a:prstGeom prst="line">
            <a:avLst/>
          </a:prstGeom>
        </p:spPr>
        <p:style>
          <a:lnRef idx="1">
            <a:schemeClr val="accent1"/>
          </a:lnRef>
          <a:fillRef idx="0">
            <a:schemeClr val="accent1"/>
          </a:fillRef>
          <a:effectRef idx="0">
            <a:schemeClr val="accent1"/>
          </a:effectRef>
          <a:fontRef idx="minor">
            <a:schemeClr val="tx1"/>
          </a:fontRef>
        </p:style>
      </p:cxnSp>
      <p:sp>
        <p:nvSpPr>
          <p:cNvPr id="60" name="TextBox 59"/>
          <p:cNvSpPr txBox="1"/>
          <p:nvPr/>
        </p:nvSpPr>
        <p:spPr>
          <a:xfrm>
            <a:off x="4773374" y="2246651"/>
            <a:ext cx="367408" cy="523220"/>
          </a:xfrm>
          <a:prstGeom prst="rect">
            <a:avLst/>
          </a:prstGeom>
          <a:noFill/>
        </p:spPr>
        <p:txBody>
          <a:bodyPr wrap="none" rtlCol="0">
            <a:spAutoFit/>
          </a:bodyPr>
          <a:lstStyle/>
          <a:p>
            <a:r>
              <a:rPr lang="en-US" sz="2800" dirty="0"/>
              <a:t>1</a:t>
            </a:r>
          </a:p>
        </p:txBody>
      </p:sp>
      <p:sp>
        <p:nvSpPr>
          <p:cNvPr id="61" name="TextBox 60"/>
          <p:cNvSpPr txBox="1"/>
          <p:nvPr/>
        </p:nvSpPr>
        <p:spPr>
          <a:xfrm>
            <a:off x="4767254" y="2978345"/>
            <a:ext cx="389713" cy="523220"/>
          </a:xfrm>
          <a:prstGeom prst="rect">
            <a:avLst/>
          </a:prstGeom>
          <a:noFill/>
        </p:spPr>
        <p:txBody>
          <a:bodyPr wrap="square" rtlCol="0">
            <a:spAutoFit/>
          </a:bodyPr>
          <a:lstStyle/>
          <a:p>
            <a:r>
              <a:rPr lang="en-US" sz="2800" dirty="0"/>
              <a:t>2</a:t>
            </a:r>
          </a:p>
        </p:txBody>
      </p:sp>
      <p:sp>
        <p:nvSpPr>
          <p:cNvPr id="62" name="TextBox 61"/>
          <p:cNvSpPr txBox="1"/>
          <p:nvPr/>
        </p:nvSpPr>
        <p:spPr>
          <a:xfrm>
            <a:off x="4764860" y="4581994"/>
            <a:ext cx="389713" cy="523220"/>
          </a:xfrm>
          <a:prstGeom prst="rect">
            <a:avLst/>
          </a:prstGeom>
          <a:noFill/>
        </p:spPr>
        <p:txBody>
          <a:bodyPr wrap="square" rtlCol="0">
            <a:spAutoFit/>
          </a:bodyPr>
          <a:lstStyle/>
          <a:p>
            <a:r>
              <a:rPr lang="en-US" sz="2800" dirty="0"/>
              <a:t>t</a:t>
            </a:r>
          </a:p>
        </p:txBody>
      </p:sp>
      <p:sp>
        <p:nvSpPr>
          <p:cNvPr id="63" name="TextBox 62"/>
          <p:cNvSpPr txBox="1"/>
          <p:nvPr/>
        </p:nvSpPr>
        <p:spPr>
          <a:xfrm>
            <a:off x="4196857" y="5893926"/>
            <a:ext cx="1251944" cy="523220"/>
          </a:xfrm>
          <a:prstGeom prst="rect">
            <a:avLst/>
          </a:prstGeom>
          <a:noFill/>
        </p:spPr>
        <p:txBody>
          <a:bodyPr wrap="square" rtlCol="0">
            <a:spAutoFit/>
          </a:bodyPr>
          <a:lstStyle/>
          <a:p>
            <a:r>
              <a:rPr lang="en-US" sz="2800" dirty="0" err="1"/>
              <a:t>log</a:t>
            </a:r>
            <a:r>
              <a:rPr lang="en-US" sz="2800" baseline="-25000" dirty="0" err="1"/>
              <a:t>b</a:t>
            </a:r>
            <a:r>
              <a:rPr lang="en-US" sz="2800" dirty="0"/>
              <a:t>(n)</a:t>
            </a:r>
          </a:p>
        </p:txBody>
      </p:sp>
      <mc:AlternateContent xmlns:mc="http://schemas.openxmlformats.org/markup-compatibility/2006" xmlns:a14="http://schemas.microsoft.com/office/drawing/2010/main">
        <mc:Choice Requires="a14">
          <p:sp>
            <p:nvSpPr>
              <p:cNvPr id="64" name="TextBox 63"/>
              <p:cNvSpPr txBox="1"/>
              <p:nvPr/>
            </p:nvSpPr>
            <p:spPr>
              <a:xfrm>
                <a:off x="5300820" y="1476660"/>
                <a:ext cx="1243391" cy="5078313"/>
              </a:xfrm>
              <a:prstGeom prst="rect">
                <a:avLst/>
              </a:prstGeom>
              <a:noFill/>
            </p:spPr>
            <p:txBody>
              <a:bodyPr wrap="square" rtlCol="0">
                <a:spAutoFit/>
              </a:bodyPr>
              <a:lstStyle/>
              <a:p>
                <a:pPr algn="ctr"/>
                <a:r>
                  <a:rPr lang="en-US" sz="2800" dirty="0"/>
                  <a:t>1</a:t>
                </a:r>
              </a:p>
              <a:p>
                <a:pPr algn="ctr"/>
                <a:endParaRPr lang="en-US" sz="2000" dirty="0"/>
              </a:p>
              <a:p>
                <a:pPr algn="ctr"/>
                <a:r>
                  <a:rPr lang="en-US" sz="2800" dirty="0"/>
                  <a:t>a</a:t>
                </a:r>
              </a:p>
              <a:p>
                <a:pPr algn="ctr"/>
                <a:endParaRPr lang="en-US" sz="2000" dirty="0"/>
              </a:p>
              <a:p>
                <a:pPr algn="ctr"/>
                <a:r>
                  <a:rPr lang="en-US" sz="2800" dirty="0"/>
                  <a:t>a</a:t>
                </a:r>
                <a:r>
                  <a:rPr lang="en-US" sz="2800" baseline="30000" dirty="0"/>
                  <a:t>2</a:t>
                </a:r>
                <a:endParaRPr lang="en-US" sz="2800" dirty="0"/>
              </a:p>
              <a:p>
                <a:pPr algn="ctr"/>
                <a:endParaRPr lang="en-US" sz="2800" dirty="0"/>
              </a:p>
              <a:p>
                <a:pPr algn="ctr"/>
                <a:endParaRPr lang="en-US" sz="2800" dirty="0"/>
              </a:p>
              <a:p>
                <a:pPr algn="ctr"/>
                <a:endParaRPr lang="en-US" sz="2400" dirty="0"/>
              </a:p>
              <a:p>
                <a:pPr algn="ctr"/>
                <a:r>
                  <a:rPr lang="en-US" sz="2800" dirty="0"/>
                  <a:t>a</a:t>
                </a:r>
                <a:r>
                  <a:rPr lang="en-US" sz="2800" baseline="30000" dirty="0"/>
                  <a:t>t</a:t>
                </a:r>
              </a:p>
              <a:p>
                <a:pPr algn="ctr"/>
                <a:endParaRPr lang="en-US" sz="2800" baseline="30000" dirty="0"/>
              </a:p>
              <a:p>
                <a:pPr algn="ctr"/>
                <a:endParaRPr lang="en-US" sz="4000" baseline="30000" dirty="0"/>
              </a:p>
              <a:p>
                <a:pPr algn="ctr"/>
                <a:endParaRPr lang="en-US" sz="2800" baseline="30000" dirty="0"/>
              </a:p>
              <a:p>
                <a:pPr algn="ctr"/>
                <a14:m>
                  <m:oMathPara xmlns:m="http://schemas.openxmlformats.org/officeDocument/2006/math">
                    <m:oMathParaPr>
                      <m:jc m:val="center"/>
                    </m:oMathParaPr>
                    <m:oMath xmlns:m="http://schemas.openxmlformats.org/officeDocument/2006/math">
                      <m:sSup>
                        <m:sSupPr>
                          <m:ctrlPr>
                            <a:rPr lang="en-US" sz="2800" b="0" i="1" dirty="0" smtClean="0">
                              <a:latin typeface="Cambria Math" panose="02040503050406030204" pitchFamily="18" charset="0"/>
                            </a:rPr>
                          </m:ctrlPr>
                        </m:sSupPr>
                        <m:e>
                          <m:r>
                            <a:rPr lang="en-US" sz="2800" b="0" i="1" dirty="0" smtClean="0">
                              <a:latin typeface="Cambria Math" charset="0"/>
                            </a:rPr>
                            <m:t>𝑎</m:t>
                          </m:r>
                        </m:e>
                        <m:sup>
                          <m:func>
                            <m:funcPr>
                              <m:ctrlPr>
                                <a:rPr lang="en-US" sz="2800" b="0" i="1" dirty="0" smtClean="0">
                                  <a:latin typeface="Cambria Math" panose="02040503050406030204" pitchFamily="18" charset="0"/>
                                </a:rPr>
                              </m:ctrlPr>
                            </m:funcPr>
                            <m:fName>
                              <m:sSub>
                                <m:sSubPr>
                                  <m:ctrlPr>
                                    <a:rPr lang="en-US" sz="2800" b="0" i="1" dirty="0" smtClean="0">
                                      <a:latin typeface="Cambria Math" panose="02040503050406030204" pitchFamily="18" charset="0"/>
                                    </a:rPr>
                                  </m:ctrlPr>
                                </m:sSubPr>
                                <m:e>
                                  <m:r>
                                    <m:rPr>
                                      <m:sty m:val="p"/>
                                    </m:rPr>
                                    <a:rPr lang="en-US" sz="2800" b="0" i="0" dirty="0" smtClean="0">
                                      <a:latin typeface="Cambria Math" charset="0"/>
                                    </a:rPr>
                                    <m:t>log</m:t>
                                  </m:r>
                                </m:e>
                                <m:sub>
                                  <m:r>
                                    <a:rPr lang="en-US" sz="2800" b="0" i="1" dirty="0" smtClean="0">
                                      <a:latin typeface="Cambria Math" charset="0"/>
                                    </a:rPr>
                                    <m:t>𝑏</m:t>
                                  </m:r>
                                </m:sub>
                              </m:sSub>
                            </m:fName>
                            <m:e>
                              <m:d>
                                <m:dPr>
                                  <m:ctrlPr>
                                    <a:rPr lang="en-US" sz="2800" b="0" i="1" dirty="0" smtClean="0">
                                      <a:latin typeface="Cambria Math" panose="02040503050406030204" pitchFamily="18" charset="0"/>
                                    </a:rPr>
                                  </m:ctrlPr>
                                </m:dPr>
                                <m:e>
                                  <m:r>
                                    <a:rPr lang="en-US" sz="2800" b="0" i="1" dirty="0" smtClean="0">
                                      <a:latin typeface="Cambria Math" charset="0"/>
                                    </a:rPr>
                                    <m:t>𝑛</m:t>
                                  </m:r>
                                </m:e>
                              </m:d>
                            </m:e>
                          </m:func>
                        </m:sup>
                      </m:sSup>
                    </m:oMath>
                  </m:oMathPara>
                </a14:m>
                <a:endParaRPr lang="en-US" sz="2800" dirty="0"/>
              </a:p>
            </p:txBody>
          </p:sp>
        </mc:Choice>
        <mc:Fallback xmlns="">
          <p:sp>
            <p:nvSpPr>
              <p:cNvPr id="64" name="TextBox 63"/>
              <p:cNvSpPr txBox="1">
                <a:spLocks noRot="1" noChangeAspect="1" noMove="1" noResize="1" noEditPoints="1" noAdjustHandles="1" noChangeArrowheads="1" noChangeShapeType="1" noTextEdit="1"/>
              </p:cNvSpPr>
              <p:nvPr/>
            </p:nvSpPr>
            <p:spPr>
              <a:xfrm>
                <a:off x="5300820" y="1476660"/>
                <a:ext cx="1243391" cy="5078313"/>
              </a:xfrm>
              <a:prstGeom prst="rect">
                <a:avLst/>
              </a:prstGeom>
              <a:blipFill rotWithShape="0">
                <a:blip r:embed="rId3"/>
                <a:stretch>
                  <a:fillRect t="-1080"/>
                </a:stretch>
              </a:blipFill>
            </p:spPr>
            <p:txBody>
              <a:bodyPr/>
              <a:lstStyle/>
              <a:p>
                <a:r>
                  <a:rPr lang="en-US">
                    <a:noFill/>
                  </a:rPr>
                  <a:t> </a:t>
                </a:r>
              </a:p>
            </p:txBody>
          </p:sp>
        </mc:Fallback>
      </mc:AlternateContent>
      <p:sp>
        <p:nvSpPr>
          <p:cNvPr id="65" name="TextBox 64"/>
          <p:cNvSpPr txBox="1"/>
          <p:nvPr/>
        </p:nvSpPr>
        <p:spPr>
          <a:xfrm>
            <a:off x="6671494" y="409953"/>
            <a:ext cx="1016044" cy="923330"/>
          </a:xfrm>
          <a:prstGeom prst="rect">
            <a:avLst/>
          </a:prstGeom>
          <a:noFill/>
        </p:spPr>
        <p:txBody>
          <a:bodyPr wrap="square" rtlCol="0">
            <a:spAutoFit/>
          </a:bodyPr>
          <a:lstStyle/>
          <a:p>
            <a:pPr algn="ctr"/>
            <a:r>
              <a:rPr lang="en-US" dirty="0"/>
              <a:t>Size of each</a:t>
            </a:r>
          </a:p>
          <a:p>
            <a:pPr algn="ctr"/>
            <a:r>
              <a:rPr lang="en-US" dirty="0"/>
              <a:t>problem</a:t>
            </a:r>
          </a:p>
        </p:txBody>
      </p:sp>
      <p:sp>
        <p:nvSpPr>
          <p:cNvPr id="67" name="TextBox 66"/>
          <p:cNvSpPr txBox="1"/>
          <p:nvPr/>
        </p:nvSpPr>
        <p:spPr>
          <a:xfrm>
            <a:off x="6790293" y="1465604"/>
            <a:ext cx="927177" cy="5057795"/>
          </a:xfrm>
          <a:prstGeom prst="rect">
            <a:avLst/>
          </a:prstGeom>
          <a:noFill/>
        </p:spPr>
        <p:txBody>
          <a:bodyPr wrap="square" rtlCol="0">
            <a:spAutoFit/>
          </a:bodyPr>
          <a:lstStyle/>
          <a:p>
            <a:r>
              <a:rPr lang="en-US" sz="2800" dirty="0"/>
              <a:t>n</a:t>
            </a:r>
          </a:p>
          <a:p>
            <a:endParaRPr lang="en-US" sz="1600" dirty="0"/>
          </a:p>
          <a:p>
            <a:r>
              <a:rPr lang="en-US" sz="2800" dirty="0"/>
              <a:t>n/b</a:t>
            </a:r>
          </a:p>
          <a:p>
            <a:endParaRPr lang="en-US" sz="2000" dirty="0"/>
          </a:p>
          <a:p>
            <a:r>
              <a:rPr lang="en-US" sz="2800" dirty="0"/>
              <a:t>n/b</a:t>
            </a:r>
            <a:r>
              <a:rPr lang="en-US" sz="2800" baseline="30000" dirty="0"/>
              <a:t>2</a:t>
            </a:r>
            <a:endParaRPr lang="en-US" sz="2800" dirty="0"/>
          </a:p>
          <a:p>
            <a:endParaRPr lang="en-US" sz="2800" dirty="0"/>
          </a:p>
          <a:p>
            <a:endParaRPr lang="en-US" sz="2800" dirty="0"/>
          </a:p>
          <a:p>
            <a:endParaRPr lang="en-US" sz="2400" dirty="0"/>
          </a:p>
          <a:p>
            <a:r>
              <a:rPr lang="en-US" sz="2800" dirty="0"/>
              <a:t>n/</a:t>
            </a:r>
            <a:r>
              <a:rPr lang="en-US" sz="2800" dirty="0" err="1"/>
              <a:t>b</a:t>
            </a:r>
            <a:r>
              <a:rPr lang="en-US" sz="2800" baseline="30000" dirty="0" err="1"/>
              <a:t>t</a:t>
            </a:r>
            <a:endParaRPr lang="en-US" sz="2800" baseline="30000" dirty="0"/>
          </a:p>
          <a:p>
            <a:endParaRPr lang="en-US" sz="2800" baseline="30000" dirty="0"/>
          </a:p>
          <a:p>
            <a:endParaRPr lang="en-US" sz="2800" baseline="30000" dirty="0"/>
          </a:p>
          <a:p>
            <a:endParaRPr lang="en-US" sz="4800" baseline="30000" dirty="0"/>
          </a:p>
          <a:p>
            <a:r>
              <a:rPr lang="en-US" sz="2800" dirty="0"/>
              <a:t>1</a:t>
            </a:r>
          </a:p>
        </p:txBody>
      </p:sp>
      <p:cxnSp>
        <p:nvCxnSpPr>
          <p:cNvPr id="68" name="Straight Connector 67"/>
          <p:cNvCxnSpPr/>
          <p:nvPr/>
        </p:nvCxnSpPr>
        <p:spPr>
          <a:xfrm>
            <a:off x="7780444" y="778912"/>
            <a:ext cx="0" cy="6079088"/>
          </a:xfrm>
          <a:prstGeom prst="line">
            <a:avLst/>
          </a:prstGeom>
        </p:spPr>
        <p:style>
          <a:lnRef idx="1">
            <a:schemeClr val="accent1"/>
          </a:lnRef>
          <a:fillRef idx="0">
            <a:schemeClr val="accent1"/>
          </a:fillRef>
          <a:effectRef idx="0">
            <a:schemeClr val="accent1"/>
          </a:effectRef>
          <a:fontRef idx="minor">
            <a:schemeClr val="tx1"/>
          </a:fontRef>
        </p:style>
      </p:cxnSp>
      <p:sp>
        <p:nvSpPr>
          <p:cNvPr id="73" name="TextBox 72"/>
          <p:cNvSpPr txBox="1"/>
          <p:nvPr/>
        </p:nvSpPr>
        <p:spPr>
          <a:xfrm>
            <a:off x="4613292" y="5034635"/>
            <a:ext cx="517375" cy="707886"/>
          </a:xfrm>
          <a:prstGeom prst="rect">
            <a:avLst/>
          </a:prstGeom>
          <a:noFill/>
        </p:spPr>
        <p:txBody>
          <a:bodyPr wrap="square" rtlCol="0">
            <a:spAutoFit/>
          </a:bodyPr>
          <a:lstStyle/>
          <a:p>
            <a:r>
              <a:rPr lang="mr-IN" sz="4000" dirty="0"/>
              <a:t>…</a:t>
            </a:r>
            <a:endParaRPr lang="en-US" sz="4000" dirty="0"/>
          </a:p>
        </p:txBody>
      </p:sp>
      <p:sp>
        <p:nvSpPr>
          <p:cNvPr id="50" name="Oval 49"/>
          <p:cNvSpPr/>
          <p:nvPr/>
        </p:nvSpPr>
        <p:spPr>
          <a:xfrm>
            <a:off x="-31617" y="2287526"/>
            <a:ext cx="1133899" cy="478086"/>
          </a:xfrm>
          <a:prstGeom prst="ellipse">
            <a:avLst/>
          </a:prstGeom>
          <a:solidFill>
            <a:schemeClr val="accent4"/>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n/b</a:t>
            </a:r>
          </a:p>
        </p:txBody>
      </p:sp>
      <p:sp>
        <p:nvSpPr>
          <p:cNvPr id="51" name="Oval 50"/>
          <p:cNvSpPr/>
          <p:nvPr/>
        </p:nvSpPr>
        <p:spPr>
          <a:xfrm>
            <a:off x="1336226" y="2901633"/>
            <a:ext cx="998684" cy="565757"/>
          </a:xfrm>
          <a:prstGeom prst="ellipse">
            <a:avLst/>
          </a:prstGeom>
          <a:solidFill>
            <a:srgbClr val="555B9A"/>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n/b</a:t>
            </a:r>
            <a:r>
              <a:rPr lang="en-US" baseline="30000"/>
              <a:t>2</a:t>
            </a:r>
            <a:endParaRPr lang="en-US" dirty="0"/>
          </a:p>
        </p:txBody>
      </p:sp>
      <p:sp>
        <p:nvSpPr>
          <p:cNvPr id="52" name="Oval 51"/>
          <p:cNvSpPr/>
          <p:nvPr/>
        </p:nvSpPr>
        <p:spPr>
          <a:xfrm>
            <a:off x="645347" y="3202357"/>
            <a:ext cx="998684" cy="565757"/>
          </a:xfrm>
          <a:prstGeom prst="ellipse">
            <a:avLst/>
          </a:prstGeom>
          <a:solidFill>
            <a:srgbClr val="555B9A"/>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n/b</a:t>
            </a:r>
            <a:r>
              <a:rPr lang="en-US" baseline="30000"/>
              <a:t>2</a:t>
            </a:r>
            <a:endParaRPr lang="en-US" dirty="0"/>
          </a:p>
        </p:txBody>
      </p:sp>
      <p:sp>
        <p:nvSpPr>
          <p:cNvPr id="54" name="Oval 53"/>
          <p:cNvSpPr/>
          <p:nvPr/>
        </p:nvSpPr>
        <p:spPr>
          <a:xfrm>
            <a:off x="2743615" y="2901633"/>
            <a:ext cx="998684" cy="565757"/>
          </a:xfrm>
          <a:prstGeom prst="ellipse">
            <a:avLst/>
          </a:prstGeom>
          <a:solidFill>
            <a:srgbClr val="555B9A"/>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n/b</a:t>
            </a:r>
            <a:r>
              <a:rPr lang="en-US" baseline="30000" dirty="0"/>
              <a:t>2</a:t>
            </a:r>
            <a:endParaRPr lang="en-US" dirty="0"/>
          </a:p>
        </p:txBody>
      </p:sp>
      <p:sp>
        <p:nvSpPr>
          <p:cNvPr id="58" name="Oval 57"/>
          <p:cNvSpPr/>
          <p:nvPr/>
        </p:nvSpPr>
        <p:spPr>
          <a:xfrm>
            <a:off x="3345140" y="3159935"/>
            <a:ext cx="998684" cy="565757"/>
          </a:xfrm>
          <a:prstGeom prst="ellipse">
            <a:avLst/>
          </a:prstGeom>
          <a:solidFill>
            <a:srgbClr val="555B9A"/>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n/b</a:t>
            </a:r>
            <a:r>
              <a:rPr lang="en-US" baseline="30000"/>
              <a:t>2</a:t>
            </a:r>
            <a:endParaRPr lang="en-US" dirty="0"/>
          </a:p>
        </p:txBody>
      </p:sp>
      <p:sp>
        <p:nvSpPr>
          <p:cNvPr id="66" name="Oval 65"/>
          <p:cNvSpPr/>
          <p:nvPr/>
        </p:nvSpPr>
        <p:spPr>
          <a:xfrm>
            <a:off x="165439" y="2827573"/>
            <a:ext cx="998684" cy="565757"/>
          </a:xfrm>
          <a:prstGeom prst="ellipse">
            <a:avLst/>
          </a:prstGeom>
          <a:solidFill>
            <a:srgbClr val="555B9A"/>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n/b</a:t>
            </a:r>
            <a:r>
              <a:rPr lang="en-US" baseline="30000"/>
              <a:t>2</a:t>
            </a:r>
            <a:endParaRPr lang="en-US" dirty="0"/>
          </a:p>
        </p:txBody>
      </p:sp>
      <p:sp>
        <p:nvSpPr>
          <p:cNvPr id="70" name="Oval 69"/>
          <p:cNvSpPr/>
          <p:nvPr/>
        </p:nvSpPr>
        <p:spPr>
          <a:xfrm>
            <a:off x="-253331" y="3220788"/>
            <a:ext cx="998684" cy="565757"/>
          </a:xfrm>
          <a:prstGeom prst="ellipse">
            <a:avLst/>
          </a:prstGeom>
          <a:solidFill>
            <a:srgbClr val="555B9A"/>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n/b</a:t>
            </a:r>
            <a:r>
              <a:rPr lang="en-US" baseline="30000"/>
              <a:t>2</a:t>
            </a:r>
            <a:endParaRPr lang="en-US" dirty="0"/>
          </a:p>
        </p:txBody>
      </p:sp>
      <p:cxnSp>
        <p:nvCxnSpPr>
          <p:cNvPr id="72" name="Straight Connector 71"/>
          <p:cNvCxnSpPr/>
          <p:nvPr/>
        </p:nvCxnSpPr>
        <p:spPr>
          <a:xfrm>
            <a:off x="3844482" y="2014334"/>
            <a:ext cx="590567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a:off x="3983829" y="2853231"/>
            <a:ext cx="590567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a:off x="3844482" y="3700341"/>
            <a:ext cx="590567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a:off x="3878941" y="4446751"/>
            <a:ext cx="590567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a:off x="4031341" y="5293669"/>
            <a:ext cx="590567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a:off x="4031340" y="5742521"/>
            <a:ext cx="5905677" cy="0"/>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Rectangle 2"/>
              <p:cNvSpPr/>
              <p:nvPr/>
            </p:nvSpPr>
            <p:spPr>
              <a:xfrm>
                <a:off x="3463891" y="49448"/>
                <a:ext cx="2673874" cy="56669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charset="0"/>
                        </a:rPr>
                        <m:t>𝑇</m:t>
                      </m:r>
                      <m:d>
                        <m:dPr>
                          <m:ctrlPr>
                            <a:rPr lang="en-US" i="1">
                              <a:solidFill>
                                <a:schemeClr val="tx1"/>
                              </a:solidFill>
                              <a:latin typeface="Cambria Math" panose="02040503050406030204" pitchFamily="18" charset="0"/>
                            </a:rPr>
                          </m:ctrlPr>
                        </m:dPr>
                        <m:e>
                          <m:r>
                            <a:rPr lang="en-US" i="1">
                              <a:solidFill>
                                <a:schemeClr val="tx1"/>
                              </a:solidFill>
                              <a:latin typeface="Cambria Math" charset="0"/>
                            </a:rPr>
                            <m:t>𝑛</m:t>
                          </m:r>
                        </m:e>
                      </m:d>
                      <m:r>
                        <a:rPr lang="en-US" i="1">
                          <a:solidFill>
                            <a:schemeClr val="tx1"/>
                          </a:solidFill>
                          <a:latin typeface="Cambria Math" charset="0"/>
                        </a:rPr>
                        <m:t>=</m:t>
                      </m:r>
                      <m:r>
                        <a:rPr lang="en-US" i="1">
                          <a:solidFill>
                            <a:schemeClr val="accent4"/>
                          </a:solidFill>
                          <a:latin typeface="Cambria Math" charset="0"/>
                        </a:rPr>
                        <m:t>𝑎</m:t>
                      </m:r>
                      <m:r>
                        <a:rPr lang="en-US" i="1">
                          <a:solidFill>
                            <a:schemeClr val="accent4"/>
                          </a:solidFill>
                          <a:latin typeface="Cambria Math" charset="0"/>
                        </a:rPr>
                        <m:t>⋅</m:t>
                      </m:r>
                      <m:r>
                        <a:rPr lang="en-US" i="1" smtClean="0">
                          <a:solidFill>
                            <a:schemeClr val="tx1"/>
                          </a:solidFill>
                          <a:latin typeface="Cambria Math" charset="0"/>
                        </a:rPr>
                        <m:t>𝑇</m:t>
                      </m:r>
                      <m:d>
                        <m:dPr>
                          <m:ctrlPr>
                            <a:rPr lang="en-US" i="1">
                              <a:solidFill>
                                <a:schemeClr val="accent4"/>
                              </a:solidFill>
                              <a:latin typeface="Cambria Math" panose="02040503050406030204" pitchFamily="18" charset="0"/>
                            </a:rPr>
                          </m:ctrlPr>
                        </m:dPr>
                        <m:e>
                          <m:f>
                            <m:fPr>
                              <m:ctrlPr>
                                <a:rPr lang="en-US" i="1" smtClean="0">
                                  <a:solidFill>
                                    <a:schemeClr val="accent1"/>
                                  </a:solidFill>
                                  <a:latin typeface="Cambria Math" panose="02040503050406030204" pitchFamily="18" charset="0"/>
                                </a:rPr>
                              </m:ctrlPr>
                            </m:fPr>
                            <m:num>
                              <m:r>
                                <a:rPr lang="en-US" i="1">
                                  <a:solidFill>
                                    <a:schemeClr val="accent1"/>
                                  </a:solidFill>
                                  <a:latin typeface="Cambria Math" charset="0"/>
                                </a:rPr>
                                <m:t>𝑛</m:t>
                              </m:r>
                            </m:num>
                            <m:den>
                              <m:r>
                                <a:rPr lang="en-US" i="1">
                                  <a:solidFill>
                                    <a:schemeClr val="accent1"/>
                                  </a:solidFill>
                                  <a:latin typeface="Cambria Math" charset="0"/>
                                </a:rPr>
                                <m:t>𝑏</m:t>
                              </m:r>
                            </m:den>
                          </m:f>
                        </m:e>
                      </m:d>
                      <m:r>
                        <a:rPr lang="en-US" i="1">
                          <a:solidFill>
                            <a:schemeClr val="accent4"/>
                          </a:solidFill>
                          <a:latin typeface="Cambria Math" charset="0"/>
                        </a:rPr>
                        <m:t>+</m:t>
                      </m:r>
                      <m:r>
                        <a:rPr lang="en-US" b="0" i="1" smtClean="0">
                          <a:solidFill>
                            <a:schemeClr val="tx1"/>
                          </a:solidFill>
                          <a:latin typeface="Cambria Math" charset="0"/>
                        </a:rPr>
                        <m:t>𝑐</m:t>
                      </m:r>
                      <m:sSup>
                        <m:sSupPr>
                          <m:ctrlPr>
                            <a:rPr lang="en-US" b="0" i="1" smtClean="0">
                              <a:solidFill>
                                <a:schemeClr val="accent5"/>
                              </a:solidFill>
                              <a:latin typeface="Cambria Math" panose="02040503050406030204" pitchFamily="18" charset="0"/>
                            </a:rPr>
                          </m:ctrlPr>
                        </m:sSupPr>
                        <m:e>
                          <m:r>
                            <a:rPr lang="en-US" b="0" i="1" smtClean="0">
                              <a:solidFill>
                                <a:schemeClr val="accent5"/>
                              </a:solidFill>
                              <a:latin typeface="Cambria Math" charset="0"/>
                            </a:rPr>
                            <m:t>⋅</m:t>
                          </m:r>
                          <m:r>
                            <a:rPr lang="en-US" b="0" i="1" smtClean="0">
                              <a:solidFill>
                                <a:schemeClr val="accent5"/>
                              </a:solidFill>
                              <a:latin typeface="Cambria Math" charset="0"/>
                            </a:rPr>
                            <m:t>𝑛</m:t>
                          </m:r>
                        </m:e>
                        <m:sup>
                          <m:r>
                            <a:rPr lang="en-US" b="0" i="1" smtClean="0">
                              <a:solidFill>
                                <a:schemeClr val="accent5"/>
                              </a:solidFill>
                              <a:latin typeface="Cambria Math" charset="0"/>
                            </a:rPr>
                            <m:t>𝑑</m:t>
                          </m:r>
                        </m:sup>
                      </m:sSup>
                    </m:oMath>
                  </m:oMathPara>
                </a14:m>
                <a:endParaRPr lang="en-US" dirty="0">
                  <a:solidFill>
                    <a:schemeClr val="accent4"/>
                  </a:solidFill>
                </a:endParaRPr>
              </a:p>
            </p:txBody>
          </p:sp>
        </mc:Choice>
        <mc:Fallback xmlns="">
          <p:sp>
            <p:nvSpPr>
              <p:cNvPr id="3" name="Rectangle 2"/>
              <p:cNvSpPr>
                <a:spLocks noRot="1" noChangeAspect="1" noMove="1" noResize="1" noEditPoints="1" noAdjustHandles="1" noChangeArrowheads="1" noChangeShapeType="1" noTextEdit="1"/>
              </p:cNvSpPr>
              <p:nvPr/>
            </p:nvSpPr>
            <p:spPr>
              <a:xfrm>
                <a:off x="3463891" y="49448"/>
                <a:ext cx="2673874" cy="566694"/>
              </a:xfrm>
              <a:prstGeom prst="rect">
                <a:avLst/>
              </a:prstGeom>
              <a:blipFill>
                <a:blip r:embed="rId4"/>
                <a:stretch>
                  <a:fillRect b="-65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p:cNvSpPr txBox="1"/>
              <p:nvPr/>
            </p:nvSpPr>
            <p:spPr>
              <a:xfrm>
                <a:off x="7843419" y="1379379"/>
                <a:ext cx="1236016"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i="1" dirty="0" smtClean="0">
                          <a:latin typeface="Cambria Math" charset="0"/>
                        </a:rPr>
                        <m:t>𝑐</m:t>
                      </m:r>
                      <m:r>
                        <a:rPr lang="en-US" sz="2800" b="0" i="1" dirty="0" smtClean="0">
                          <a:latin typeface="Cambria Math" charset="0"/>
                        </a:rPr>
                        <m:t>⋅</m:t>
                      </m:r>
                      <m:r>
                        <a:rPr lang="en-US" sz="2800" i="1" dirty="0" smtClean="0">
                          <a:solidFill>
                            <a:schemeClr val="accent5"/>
                          </a:solidFill>
                          <a:latin typeface="Cambria Math" charset="0"/>
                        </a:rPr>
                        <m:t>𝑛</m:t>
                      </m:r>
                      <m:r>
                        <a:rPr lang="en-US" sz="2800" i="1" baseline="30000" dirty="0" err="1" smtClean="0">
                          <a:solidFill>
                            <a:schemeClr val="accent5"/>
                          </a:solidFill>
                          <a:latin typeface="Cambria Math" charset="0"/>
                        </a:rPr>
                        <m:t>𝑑</m:t>
                      </m:r>
                    </m:oMath>
                  </m:oMathPara>
                </a14:m>
                <a:endParaRPr lang="en-US" sz="2800" dirty="0"/>
              </a:p>
            </p:txBody>
          </p:sp>
        </mc:Choice>
        <mc:Fallback xmlns="">
          <p:sp>
            <p:nvSpPr>
              <p:cNvPr id="4" name="TextBox 3"/>
              <p:cNvSpPr txBox="1">
                <a:spLocks noRot="1" noChangeAspect="1" noMove="1" noResize="1" noEditPoints="1" noAdjustHandles="1" noChangeArrowheads="1" noChangeShapeType="1" noTextEdit="1"/>
              </p:cNvSpPr>
              <p:nvPr/>
            </p:nvSpPr>
            <p:spPr>
              <a:xfrm>
                <a:off x="7843419" y="1379379"/>
                <a:ext cx="1236016" cy="523220"/>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1" name="TextBox 80"/>
              <p:cNvSpPr txBox="1"/>
              <p:nvPr/>
            </p:nvSpPr>
            <p:spPr>
              <a:xfrm>
                <a:off x="7754502" y="2905427"/>
                <a:ext cx="1396040" cy="68659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2000" b="0" i="1" smtClean="0">
                              <a:solidFill>
                                <a:schemeClr val="accent4"/>
                              </a:solidFill>
                              <a:latin typeface="Cambria Math" panose="02040503050406030204" pitchFamily="18" charset="0"/>
                            </a:rPr>
                          </m:ctrlPr>
                        </m:sSupPr>
                        <m:e>
                          <m:r>
                            <a:rPr lang="en-US" sz="2000" b="0" i="1" smtClean="0">
                              <a:solidFill>
                                <a:schemeClr val="accent4"/>
                              </a:solidFill>
                              <a:latin typeface="Cambria Math" charset="0"/>
                            </a:rPr>
                            <m:t>𝑎</m:t>
                          </m:r>
                        </m:e>
                        <m:sup>
                          <m:r>
                            <a:rPr lang="en-US" sz="2000" b="0" i="1" smtClean="0">
                              <a:solidFill>
                                <a:schemeClr val="accent4"/>
                              </a:solidFill>
                              <a:latin typeface="Cambria Math" charset="0"/>
                            </a:rPr>
                            <m:t>2</m:t>
                          </m:r>
                        </m:sup>
                      </m:sSup>
                      <m:r>
                        <a:rPr lang="en-US" sz="2000" b="0" i="1" smtClean="0">
                          <a:latin typeface="Cambria Math" charset="0"/>
                        </a:rPr>
                        <m:t>𝑐</m:t>
                      </m:r>
                      <m:r>
                        <a:rPr lang="en-US" sz="2000" b="0" i="1" smtClean="0">
                          <a:latin typeface="Cambria Math" charset="0"/>
                        </a:rPr>
                        <m:t> </m:t>
                      </m:r>
                      <m:sSup>
                        <m:sSupPr>
                          <m:ctrlPr>
                            <a:rPr lang="en-US" sz="2000" b="0" i="1" smtClean="0">
                              <a:solidFill>
                                <a:schemeClr val="accent5"/>
                              </a:solidFill>
                              <a:latin typeface="Cambria Math" panose="02040503050406030204" pitchFamily="18" charset="0"/>
                            </a:rPr>
                          </m:ctrlPr>
                        </m:sSupPr>
                        <m:e>
                          <m:d>
                            <m:dPr>
                              <m:ctrlPr>
                                <a:rPr lang="en-US" sz="2000" b="0" i="1" smtClean="0">
                                  <a:solidFill>
                                    <a:schemeClr val="accent5"/>
                                  </a:solidFill>
                                  <a:latin typeface="Cambria Math" panose="02040503050406030204" pitchFamily="18" charset="0"/>
                                </a:rPr>
                              </m:ctrlPr>
                            </m:dPr>
                            <m:e>
                              <m:f>
                                <m:fPr>
                                  <m:ctrlPr>
                                    <a:rPr lang="en-US" sz="2000" b="0" i="1" smtClean="0">
                                      <a:solidFill>
                                        <a:schemeClr val="accent1"/>
                                      </a:solidFill>
                                      <a:latin typeface="Cambria Math" panose="02040503050406030204" pitchFamily="18" charset="0"/>
                                    </a:rPr>
                                  </m:ctrlPr>
                                </m:fPr>
                                <m:num>
                                  <m:r>
                                    <a:rPr lang="en-US" sz="2000" b="0" i="1" smtClean="0">
                                      <a:solidFill>
                                        <a:schemeClr val="accent1"/>
                                      </a:solidFill>
                                      <a:latin typeface="Cambria Math" charset="0"/>
                                    </a:rPr>
                                    <m:t>𝑛</m:t>
                                  </m:r>
                                </m:num>
                                <m:den>
                                  <m:sSup>
                                    <m:sSupPr>
                                      <m:ctrlPr>
                                        <a:rPr lang="en-US" sz="2000" b="0" i="1" smtClean="0">
                                          <a:solidFill>
                                            <a:schemeClr val="accent1"/>
                                          </a:solidFill>
                                          <a:latin typeface="Cambria Math" panose="02040503050406030204" pitchFamily="18" charset="0"/>
                                        </a:rPr>
                                      </m:ctrlPr>
                                    </m:sSupPr>
                                    <m:e>
                                      <m:r>
                                        <a:rPr lang="en-US" sz="2000" b="0" i="1" smtClean="0">
                                          <a:solidFill>
                                            <a:schemeClr val="accent1"/>
                                          </a:solidFill>
                                          <a:latin typeface="Cambria Math" charset="0"/>
                                        </a:rPr>
                                        <m:t>𝑏</m:t>
                                      </m:r>
                                    </m:e>
                                    <m:sup>
                                      <m:r>
                                        <a:rPr lang="en-US" sz="2000" b="0" i="1" smtClean="0">
                                          <a:solidFill>
                                            <a:schemeClr val="accent1"/>
                                          </a:solidFill>
                                          <a:latin typeface="Cambria Math" charset="0"/>
                                        </a:rPr>
                                        <m:t>2</m:t>
                                      </m:r>
                                    </m:sup>
                                  </m:sSup>
                                </m:den>
                              </m:f>
                            </m:e>
                          </m:d>
                        </m:e>
                        <m:sup>
                          <m:r>
                            <a:rPr lang="en-US" sz="2000" b="0" i="1" smtClean="0">
                              <a:solidFill>
                                <a:schemeClr val="accent5"/>
                              </a:solidFill>
                              <a:latin typeface="Cambria Math" charset="0"/>
                            </a:rPr>
                            <m:t>𝑑</m:t>
                          </m:r>
                        </m:sup>
                      </m:sSup>
                    </m:oMath>
                  </m:oMathPara>
                </a14:m>
                <a:endParaRPr lang="en-US" sz="2800" dirty="0"/>
              </a:p>
            </p:txBody>
          </p:sp>
        </mc:Choice>
        <mc:Fallback xmlns="">
          <p:sp>
            <p:nvSpPr>
              <p:cNvPr id="81" name="TextBox 80"/>
              <p:cNvSpPr txBox="1">
                <a:spLocks noRot="1" noChangeAspect="1" noMove="1" noResize="1" noEditPoints="1" noAdjustHandles="1" noChangeArrowheads="1" noChangeShapeType="1" noTextEdit="1"/>
              </p:cNvSpPr>
              <p:nvPr/>
            </p:nvSpPr>
            <p:spPr>
              <a:xfrm>
                <a:off x="7754502" y="2905427"/>
                <a:ext cx="1396040" cy="686598"/>
              </a:xfrm>
              <a:prstGeom prst="rect">
                <a:avLst/>
              </a:prstGeom>
              <a:blipFill>
                <a:blip r:embed="rId6"/>
                <a:stretch>
                  <a:fillRect b="-727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5" name="TextBox 84"/>
              <p:cNvSpPr txBox="1"/>
              <p:nvPr/>
            </p:nvSpPr>
            <p:spPr>
              <a:xfrm>
                <a:off x="7754502" y="2015229"/>
                <a:ext cx="1396040" cy="68659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000" b="0" i="1" smtClean="0">
                          <a:solidFill>
                            <a:schemeClr val="accent4"/>
                          </a:solidFill>
                          <a:latin typeface="Cambria Math" charset="0"/>
                        </a:rPr>
                        <m:t>𝑎</m:t>
                      </m:r>
                      <m:r>
                        <a:rPr lang="en-US" sz="2000" b="0" i="1" smtClean="0">
                          <a:latin typeface="Cambria Math" charset="0"/>
                        </a:rPr>
                        <m:t>𝑐</m:t>
                      </m:r>
                      <m:r>
                        <a:rPr lang="en-US" sz="2000" b="0" i="1" smtClean="0">
                          <a:latin typeface="Cambria Math" charset="0"/>
                        </a:rPr>
                        <m:t> </m:t>
                      </m:r>
                      <m:sSup>
                        <m:sSupPr>
                          <m:ctrlPr>
                            <a:rPr lang="en-US" sz="2000" b="0" i="1" smtClean="0">
                              <a:solidFill>
                                <a:schemeClr val="accent5"/>
                              </a:solidFill>
                              <a:latin typeface="Cambria Math" panose="02040503050406030204" pitchFamily="18" charset="0"/>
                            </a:rPr>
                          </m:ctrlPr>
                        </m:sSupPr>
                        <m:e>
                          <m:d>
                            <m:dPr>
                              <m:ctrlPr>
                                <a:rPr lang="en-US" sz="2000" b="0" i="1" smtClean="0">
                                  <a:solidFill>
                                    <a:schemeClr val="accent5"/>
                                  </a:solidFill>
                                  <a:latin typeface="Cambria Math" panose="02040503050406030204" pitchFamily="18" charset="0"/>
                                </a:rPr>
                              </m:ctrlPr>
                            </m:dPr>
                            <m:e>
                              <m:f>
                                <m:fPr>
                                  <m:ctrlPr>
                                    <a:rPr lang="en-US" sz="2000" b="0" i="1" smtClean="0">
                                      <a:solidFill>
                                        <a:schemeClr val="accent1"/>
                                      </a:solidFill>
                                      <a:latin typeface="Cambria Math" panose="02040503050406030204" pitchFamily="18" charset="0"/>
                                    </a:rPr>
                                  </m:ctrlPr>
                                </m:fPr>
                                <m:num>
                                  <m:r>
                                    <a:rPr lang="en-US" sz="2000" b="0" i="1" smtClean="0">
                                      <a:solidFill>
                                        <a:schemeClr val="accent1"/>
                                      </a:solidFill>
                                      <a:latin typeface="Cambria Math" charset="0"/>
                                    </a:rPr>
                                    <m:t>𝑛</m:t>
                                  </m:r>
                                </m:num>
                                <m:den>
                                  <m:r>
                                    <a:rPr lang="en-US" sz="2000" b="0" i="1" smtClean="0">
                                      <a:solidFill>
                                        <a:schemeClr val="accent1"/>
                                      </a:solidFill>
                                      <a:latin typeface="Cambria Math" charset="0"/>
                                    </a:rPr>
                                    <m:t>𝑏</m:t>
                                  </m:r>
                                </m:den>
                              </m:f>
                            </m:e>
                          </m:d>
                        </m:e>
                        <m:sup>
                          <m:r>
                            <a:rPr lang="en-US" sz="2000" b="0" i="1" smtClean="0">
                              <a:solidFill>
                                <a:schemeClr val="accent5"/>
                              </a:solidFill>
                              <a:latin typeface="Cambria Math" charset="0"/>
                            </a:rPr>
                            <m:t>𝑑</m:t>
                          </m:r>
                        </m:sup>
                      </m:sSup>
                    </m:oMath>
                  </m:oMathPara>
                </a14:m>
                <a:endParaRPr lang="en-US" sz="2800" dirty="0"/>
              </a:p>
            </p:txBody>
          </p:sp>
        </mc:Choice>
        <mc:Fallback xmlns="">
          <p:sp>
            <p:nvSpPr>
              <p:cNvPr id="85" name="TextBox 84"/>
              <p:cNvSpPr txBox="1">
                <a:spLocks noRot="1" noChangeAspect="1" noMove="1" noResize="1" noEditPoints="1" noAdjustHandles="1" noChangeArrowheads="1" noChangeShapeType="1" noTextEdit="1"/>
              </p:cNvSpPr>
              <p:nvPr/>
            </p:nvSpPr>
            <p:spPr>
              <a:xfrm>
                <a:off x="7754502" y="2015229"/>
                <a:ext cx="1396040" cy="686598"/>
              </a:xfrm>
              <a:prstGeom prst="rect">
                <a:avLst/>
              </a:prstGeom>
              <a:blipFill>
                <a:blip r:embed="rId7"/>
                <a:stretch>
                  <a:fillRect b="-727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6" name="TextBox 85"/>
              <p:cNvSpPr txBox="1"/>
              <p:nvPr/>
            </p:nvSpPr>
            <p:spPr>
              <a:xfrm>
                <a:off x="7797415" y="4494078"/>
                <a:ext cx="1396040" cy="68659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2000" b="0" i="1" smtClean="0">
                              <a:solidFill>
                                <a:schemeClr val="accent4"/>
                              </a:solidFill>
                              <a:latin typeface="Cambria Math" panose="02040503050406030204" pitchFamily="18" charset="0"/>
                            </a:rPr>
                          </m:ctrlPr>
                        </m:sSupPr>
                        <m:e>
                          <m:r>
                            <a:rPr lang="en-US" sz="2000" b="0" i="1" smtClean="0">
                              <a:solidFill>
                                <a:schemeClr val="accent4"/>
                              </a:solidFill>
                              <a:latin typeface="Cambria Math" charset="0"/>
                            </a:rPr>
                            <m:t>𝑎</m:t>
                          </m:r>
                        </m:e>
                        <m:sup>
                          <m:r>
                            <a:rPr lang="en-US" sz="2000" b="0" i="1" smtClean="0">
                              <a:solidFill>
                                <a:schemeClr val="accent4"/>
                              </a:solidFill>
                              <a:latin typeface="Cambria Math" charset="0"/>
                            </a:rPr>
                            <m:t>𝑡</m:t>
                          </m:r>
                        </m:sup>
                      </m:sSup>
                      <m:r>
                        <a:rPr lang="en-US" sz="2000" b="0" i="1" smtClean="0">
                          <a:latin typeface="Cambria Math" charset="0"/>
                        </a:rPr>
                        <m:t>𝑐</m:t>
                      </m:r>
                      <m:r>
                        <a:rPr lang="en-US" sz="2000" b="0" i="1" smtClean="0">
                          <a:latin typeface="Cambria Math" charset="0"/>
                        </a:rPr>
                        <m:t> </m:t>
                      </m:r>
                      <m:sSup>
                        <m:sSupPr>
                          <m:ctrlPr>
                            <a:rPr lang="en-US" sz="2000" b="0" i="1" smtClean="0">
                              <a:latin typeface="Cambria Math" panose="02040503050406030204" pitchFamily="18" charset="0"/>
                            </a:rPr>
                          </m:ctrlPr>
                        </m:sSupPr>
                        <m:e>
                          <m:d>
                            <m:dPr>
                              <m:ctrlPr>
                                <a:rPr lang="en-US" sz="2000" b="0" i="1" smtClean="0">
                                  <a:latin typeface="Cambria Math" panose="02040503050406030204" pitchFamily="18" charset="0"/>
                                </a:rPr>
                              </m:ctrlPr>
                            </m:dPr>
                            <m:e>
                              <m:f>
                                <m:fPr>
                                  <m:ctrlPr>
                                    <a:rPr lang="en-US" sz="2000" b="0" i="1" smtClean="0">
                                      <a:solidFill>
                                        <a:schemeClr val="accent1"/>
                                      </a:solidFill>
                                      <a:latin typeface="Cambria Math" panose="02040503050406030204" pitchFamily="18" charset="0"/>
                                    </a:rPr>
                                  </m:ctrlPr>
                                </m:fPr>
                                <m:num>
                                  <m:r>
                                    <a:rPr lang="en-US" sz="2000" b="0" i="1" smtClean="0">
                                      <a:solidFill>
                                        <a:schemeClr val="accent1"/>
                                      </a:solidFill>
                                      <a:latin typeface="Cambria Math" charset="0"/>
                                    </a:rPr>
                                    <m:t>𝑛</m:t>
                                  </m:r>
                                </m:num>
                                <m:den>
                                  <m:sSup>
                                    <m:sSupPr>
                                      <m:ctrlPr>
                                        <a:rPr lang="en-US" sz="2000" b="0" i="1" smtClean="0">
                                          <a:solidFill>
                                            <a:schemeClr val="accent1"/>
                                          </a:solidFill>
                                          <a:latin typeface="Cambria Math" panose="02040503050406030204" pitchFamily="18" charset="0"/>
                                        </a:rPr>
                                      </m:ctrlPr>
                                    </m:sSupPr>
                                    <m:e>
                                      <m:r>
                                        <a:rPr lang="en-US" sz="2000" b="0" i="1" smtClean="0">
                                          <a:solidFill>
                                            <a:schemeClr val="accent1"/>
                                          </a:solidFill>
                                          <a:latin typeface="Cambria Math" charset="0"/>
                                        </a:rPr>
                                        <m:t>𝑏</m:t>
                                      </m:r>
                                    </m:e>
                                    <m:sup>
                                      <m:r>
                                        <a:rPr lang="en-US" sz="2000" b="0" i="1" smtClean="0">
                                          <a:solidFill>
                                            <a:schemeClr val="accent1"/>
                                          </a:solidFill>
                                          <a:latin typeface="Cambria Math" charset="0"/>
                                        </a:rPr>
                                        <m:t>𝑡</m:t>
                                      </m:r>
                                    </m:sup>
                                  </m:sSup>
                                </m:den>
                              </m:f>
                            </m:e>
                          </m:d>
                        </m:e>
                        <m:sup>
                          <m:r>
                            <a:rPr lang="en-US" sz="2000" b="0" i="1" smtClean="0">
                              <a:latin typeface="Cambria Math" charset="0"/>
                            </a:rPr>
                            <m:t>𝑑</m:t>
                          </m:r>
                        </m:sup>
                      </m:sSup>
                    </m:oMath>
                  </m:oMathPara>
                </a14:m>
                <a:endParaRPr lang="en-US" sz="2800" dirty="0"/>
              </a:p>
            </p:txBody>
          </p:sp>
        </mc:Choice>
        <mc:Fallback xmlns="">
          <p:sp>
            <p:nvSpPr>
              <p:cNvPr id="86" name="TextBox 85"/>
              <p:cNvSpPr txBox="1">
                <a:spLocks noRot="1" noChangeAspect="1" noMove="1" noResize="1" noEditPoints="1" noAdjustHandles="1" noChangeArrowheads="1" noChangeShapeType="1" noTextEdit="1"/>
              </p:cNvSpPr>
              <p:nvPr/>
            </p:nvSpPr>
            <p:spPr>
              <a:xfrm>
                <a:off x="7797415" y="4494078"/>
                <a:ext cx="1396040" cy="686598"/>
              </a:xfrm>
              <a:prstGeom prst="rect">
                <a:avLst/>
              </a:prstGeom>
              <a:blipFill>
                <a:blip r:embed="rId8"/>
                <a:stretch>
                  <a:fillRect b="-3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7" name="TextBox 86"/>
              <p:cNvSpPr txBox="1"/>
              <p:nvPr/>
            </p:nvSpPr>
            <p:spPr>
              <a:xfrm>
                <a:off x="7717470" y="5781986"/>
                <a:ext cx="1396040" cy="42101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2000" i="1" dirty="0">
                              <a:latin typeface="Cambria Math" panose="02040503050406030204" pitchFamily="18" charset="0"/>
                            </a:rPr>
                          </m:ctrlPr>
                        </m:sSupPr>
                        <m:e>
                          <m:r>
                            <a:rPr lang="en-US" sz="2000" i="1" dirty="0">
                              <a:latin typeface="Cambria Math" charset="0"/>
                            </a:rPr>
                            <m:t>𝑎</m:t>
                          </m:r>
                        </m:e>
                        <m:sup>
                          <m:func>
                            <m:funcPr>
                              <m:ctrlPr>
                                <a:rPr lang="en-US" sz="2000" i="1" dirty="0">
                                  <a:latin typeface="Cambria Math" panose="02040503050406030204" pitchFamily="18" charset="0"/>
                                </a:rPr>
                              </m:ctrlPr>
                            </m:funcPr>
                            <m:fName>
                              <m:sSub>
                                <m:sSubPr>
                                  <m:ctrlPr>
                                    <a:rPr lang="en-US" sz="2000" i="1" dirty="0">
                                      <a:latin typeface="Cambria Math" panose="02040503050406030204" pitchFamily="18" charset="0"/>
                                    </a:rPr>
                                  </m:ctrlPr>
                                </m:sSubPr>
                                <m:e>
                                  <m:r>
                                    <m:rPr>
                                      <m:sty m:val="p"/>
                                    </m:rPr>
                                    <a:rPr lang="en-US" sz="2000" dirty="0">
                                      <a:latin typeface="Cambria Math" charset="0"/>
                                    </a:rPr>
                                    <m:t>log</m:t>
                                  </m:r>
                                </m:e>
                                <m:sub>
                                  <m:r>
                                    <a:rPr lang="en-US" sz="2000" i="1" dirty="0">
                                      <a:latin typeface="Cambria Math" charset="0"/>
                                    </a:rPr>
                                    <m:t>𝑏</m:t>
                                  </m:r>
                                </m:sub>
                              </m:sSub>
                            </m:fName>
                            <m:e>
                              <m:d>
                                <m:dPr>
                                  <m:ctrlPr>
                                    <a:rPr lang="en-US" sz="2000" i="1" dirty="0">
                                      <a:latin typeface="Cambria Math" panose="02040503050406030204" pitchFamily="18" charset="0"/>
                                    </a:rPr>
                                  </m:ctrlPr>
                                </m:dPr>
                                <m:e>
                                  <m:r>
                                    <a:rPr lang="en-US" sz="2000" i="1" dirty="0">
                                      <a:latin typeface="Cambria Math" charset="0"/>
                                    </a:rPr>
                                    <m:t>𝑛</m:t>
                                  </m:r>
                                </m:e>
                              </m:d>
                            </m:e>
                          </m:func>
                        </m:sup>
                      </m:sSup>
                      <m:r>
                        <a:rPr lang="en-US" sz="1600" b="0" i="1" smtClean="0">
                          <a:latin typeface="Cambria Math" charset="0"/>
                        </a:rPr>
                        <m:t>𝑐</m:t>
                      </m:r>
                    </m:oMath>
                  </m:oMathPara>
                </a14:m>
                <a:endParaRPr lang="en-US" sz="2800" dirty="0"/>
              </a:p>
            </p:txBody>
          </p:sp>
        </mc:Choice>
        <mc:Fallback xmlns="">
          <p:sp>
            <p:nvSpPr>
              <p:cNvPr id="87" name="TextBox 86"/>
              <p:cNvSpPr txBox="1">
                <a:spLocks noRot="1" noChangeAspect="1" noMove="1" noResize="1" noEditPoints="1" noAdjustHandles="1" noChangeArrowheads="1" noChangeShapeType="1" noTextEdit="1"/>
              </p:cNvSpPr>
              <p:nvPr/>
            </p:nvSpPr>
            <p:spPr>
              <a:xfrm>
                <a:off x="7717470" y="5781986"/>
                <a:ext cx="1396040" cy="421013"/>
              </a:xfrm>
              <a:prstGeom prst="rect">
                <a:avLst/>
              </a:prstGeom>
              <a:blipFill>
                <a:blip r:embed="rId9"/>
                <a:stretch>
                  <a:fillRect/>
                </a:stretch>
              </a:blipFill>
            </p:spPr>
            <p:txBody>
              <a:bodyPr/>
              <a:lstStyle/>
              <a:p>
                <a:r>
                  <a:rPr lang="en-US">
                    <a:noFill/>
                  </a:rPr>
                  <a:t> </a:t>
                </a:r>
              </a:p>
            </p:txBody>
          </p:sp>
        </mc:Fallback>
      </mc:AlternateContent>
      <p:pic>
        <p:nvPicPr>
          <p:cNvPr id="69" name="Picture 68">
            <a:extLst>
              <a:ext uri="{FF2B5EF4-FFF2-40B4-BE49-F238E27FC236}">
                <a16:creationId xmlns:a16="http://schemas.microsoft.com/office/drawing/2014/main" id="{C35618C9-1EB4-FC40-AC80-AA218C79ECAB}"/>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200264" y="633612"/>
            <a:ext cx="1547393" cy="499101"/>
          </a:xfrm>
          <a:prstGeom prst="rect">
            <a:avLst/>
          </a:prstGeom>
        </p:spPr>
      </p:pic>
      <p:sp>
        <p:nvSpPr>
          <p:cNvPr id="71" name="TextBox 70">
            <a:extLst>
              <a:ext uri="{FF2B5EF4-FFF2-40B4-BE49-F238E27FC236}">
                <a16:creationId xmlns:a16="http://schemas.microsoft.com/office/drawing/2014/main" id="{BB5BDD65-4846-BE4D-BEAD-638DD2930294}"/>
              </a:ext>
            </a:extLst>
          </p:cNvPr>
          <p:cNvSpPr txBox="1"/>
          <p:nvPr/>
        </p:nvSpPr>
        <p:spPr>
          <a:xfrm>
            <a:off x="1670508" y="491903"/>
            <a:ext cx="4494540" cy="830997"/>
          </a:xfrm>
          <a:prstGeom prst="rect">
            <a:avLst/>
          </a:prstGeom>
          <a:noFill/>
        </p:spPr>
        <p:txBody>
          <a:bodyPr wrap="square" rtlCol="0">
            <a:spAutoFit/>
          </a:bodyPr>
          <a:lstStyle/>
          <a:p>
            <a:r>
              <a:rPr lang="en-US" sz="1600" dirty="0">
                <a:solidFill>
                  <a:schemeClr val="accent1"/>
                </a:solidFill>
              </a:rPr>
              <a:t>Help me fill this in!   How much work at each level?</a:t>
            </a:r>
          </a:p>
          <a:p>
            <a:r>
              <a:rPr lang="en-US" sz="1600" dirty="0">
                <a:solidFill>
                  <a:schemeClr val="accent1"/>
                </a:solidFill>
              </a:rPr>
              <a:t>2 minutes: think        How much work total?</a:t>
            </a:r>
          </a:p>
          <a:p>
            <a:r>
              <a:rPr lang="en-US" sz="1600" dirty="0">
                <a:solidFill>
                  <a:schemeClr val="accent1"/>
                </a:solidFill>
              </a:rPr>
              <a:t>1 minute: share (wait)</a:t>
            </a:r>
          </a:p>
        </p:txBody>
      </p:sp>
      <p:sp>
        <p:nvSpPr>
          <p:cNvPr id="6" name="TextBox 5">
            <a:extLst>
              <a:ext uri="{FF2B5EF4-FFF2-40B4-BE49-F238E27FC236}">
                <a16:creationId xmlns:a16="http://schemas.microsoft.com/office/drawing/2014/main" id="{5FAA3945-04AF-CC4C-99EB-441F0A421BDD}"/>
              </a:ext>
            </a:extLst>
          </p:cNvPr>
          <p:cNvSpPr txBox="1"/>
          <p:nvPr/>
        </p:nvSpPr>
        <p:spPr>
          <a:xfrm>
            <a:off x="1164123" y="6396335"/>
            <a:ext cx="3172425" cy="461665"/>
          </a:xfrm>
          <a:prstGeom prst="rect">
            <a:avLst/>
          </a:prstGeom>
          <a:solidFill>
            <a:schemeClr val="bg1"/>
          </a:solidFill>
          <a:ln>
            <a:solidFill>
              <a:srgbClr val="DE6769"/>
            </a:solidFill>
          </a:ln>
        </p:spPr>
        <p:txBody>
          <a:bodyPr wrap="square" rtlCol="0">
            <a:spAutoFit/>
          </a:bodyPr>
          <a:lstStyle/>
          <a:p>
            <a:r>
              <a:rPr lang="en-US" sz="1200" dirty="0">
                <a:solidFill>
                  <a:srgbClr val="DE6769"/>
                </a:solidFill>
              </a:rPr>
              <a:t>(Let’s pretend that the base case is T(1) = c for convenience).</a:t>
            </a:r>
          </a:p>
        </p:txBody>
      </p:sp>
      <mc:AlternateContent xmlns:mc="http://schemas.openxmlformats.org/markup-compatibility/2006" xmlns:a14="http://schemas.microsoft.com/office/drawing/2010/main">
        <mc:Choice Requires="a14">
          <p:sp>
            <p:nvSpPr>
              <p:cNvPr id="74" name="TextBox 85">
                <a:extLst>
                  <a:ext uri="{FF2B5EF4-FFF2-40B4-BE49-F238E27FC236}">
                    <a16:creationId xmlns:a16="http://schemas.microsoft.com/office/drawing/2014/main" id="{3AC2E416-5DB9-F64C-8D02-F75EF645D651}"/>
                  </a:ext>
                </a:extLst>
              </p:cNvPr>
              <p:cNvSpPr txBox="1"/>
              <p:nvPr/>
            </p:nvSpPr>
            <p:spPr>
              <a:xfrm>
                <a:off x="7057484" y="6248972"/>
                <a:ext cx="2086516" cy="616900"/>
              </a:xfrm>
              <a:prstGeom prst="rect">
                <a:avLst/>
              </a:prstGeom>
              <a:solidFill>
                <a:srgbClr val="D5FC79">
                  <a:alpha val="47059"/>
                </a:srgbClr>
              </a:solidFill>
              <a:ln>
                <a:solidFill>
                  <a:srgbClr val="FF0000"/>
                </a:solidFill>
              </a:ln>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1600" b="0" i="1" smtClean="0">
                              <a:solidFill>
                                <a:schemeClr val="accent4"/>
                              </a:solidFill>
                              <a:latin typeface="Cambria Math" panose="02040503050406030204" pitchFamily="18" charset="0"/>
                            </a:rPr>
                          </m:ctrlPr>
                        </m:sSupPr>
                        <m:e>
                          <m:r>
                            <a:rPr lang="en-US" sz="1600" b="0" i="1" smtClean="0">
                              <a:solidFill>
                                <a:schemeClr val="accent4"/>
                              </a:solidFill>
                              <a:latin typeface="Cambria Math" charset="0"/>
                            </a:rPr>
                            <m:t>𝑎</m:t>
                          </m:r>
                        </m:e>
                        <m:sup>
                          <m:r>
                            <m:rPr>
                              <m:nor/>
                            </m:rPr>
                            <a:rPr lang="en-US" altLang="zh-CN" sz="1600" i="1" dirty="0">
                              <a:solidFill>
                                <a:schemeClr val="accent4"/>
                              </a:solidFill>
                            </a:rPr>
                            <m:t>log</m:t>
                          </m:r>
                          <m:r>
                            <m:rPr>
                              <m:nor/>
                            </m:rPr>
                            <a:rPr lang="en-US" altLang="zh-CN" sz="1600" i="1" baseline="-25000" dirty="0">
                              <a:solidFill>
                                <a:schemeClr val="accent4"/>
                              </a:solidFill>
                            </a:rPr>
                            <m:t>b</m:t>
                          </m:r>
                          <m:r>
                            <m:rPr>
                              <m:nor/>
                            </m:rPr>
                            <a:rPr lang="en-US" altLang="zh-CN" sz="1600" i="1" dirty="0">
                              <a:solidFill>
                                <a:schemeClr val="accent4"/>
                              </a:solidFill>
                            </a:rPr>
                            <m:t>(</m:t>
                          </m:r>
                          <m:r>
                            <m:rPr>
                              <m:nor/>
                            </m:rPr>
                            <a:rPr lang="en-US" altLang="zh-CN" sz="1600" i="1" dirty="0">
                              <a:solidFill>
                                <a:schemeClr val="accent4"/>
                              </a:solidFill>
                            </a:rPr>
                            <m:t>n</m:t>
                          </m:r>
                          <m:r>
                            <m:rPr>
                              <m:nor/>
                            </m:rPr>
                            <a:rPr lang="en-US" altLang="zh-CN" sz="1600" i="1" dirty="0">
                              <a:solidFill>
                                <a:schemeClr val="accent4"/>
                              </a:solidFill>
                            </a:rPr>
                            <m:t>)</m:t>
                          </m:r>
                        </m:sup>
                      </m:sSup>
                      <m:r>
                        <a:rPr lang="en-US" sz="1600" b="0" i="1" smtClean="0">
                          <a:solidFill>
                            <a:srgbClr val="002060"/>
                          </a:solidFill>
                          <a:latin typeface="Cambria Math" charset="0"/>
                        </a:rPr>
                        <m:t>𝑐</m:t>
                      </m:r>
                      <m:r>
                        <a:rPr lang="en-US" sz="1600" b="0" i="1" smtClean="0">
                          <a:solidFill>
                            <a:srgbClr val="002060"/>
                          </a:solidFill>
                          <a:latin typeface="Cambria Math" charset="0"/>
                        </a:rPr>
                        <m:t> </m:t>
                      </m:r>
                      <m:sSup>
                        <m:sSupPr>
                          <m:ctrlPr>
                            <a:rPr lang="en-US" sz="1600" b="0" i="1" smtClean="0">
                              <a:solidFill>
                                <a:schemeClr val="tx1"/>
                              </a:solidFill>
                              <a:latin typeface="Cambria Math" panose="02040503050406030204" pitchFamily="18" charset="0"/>
                            </a:rPr>
                          </m:ctrlPr>
                        </m:sSupPr>
                        <m:e>
                          <m:d>
                            <m:dPr>
                              <m:ctrlPr>
                                <a:rPr lang="en-US" sz="1600" b="0" i="1" smtClean="0">
                                  <a:solidFill>
                                    <a:schemeClr val="tx1"/>
                                  </a:solidFill>
                                  <a:latin typeface="Cambria Math" panose="02040503050406030204" pitchFamily="18" charset="0"/>
                                </a:rPr>
                              </m:ctrlPr>
                            </m:dPr>
                            <m:e>
                              <m:f>
                                <m:fPr>
                                  <m:ctrlPr>
                                    <a:rPr lang="en-US" sz="1600" b="0" i="1" smtClean="0">
                                      <a:solidFill>
                                        <a:schemeClr val="accent1"/>
                                      </a:solidFill>
                                      <a:latin typeface="Cambria Math" panose="02040503050406030204" pitchFamily="18" charset="0"/>
                                    </a:rPr>
                                  </m:ctrlPr>
                                </m:fPr>
                                <m:num>
                                  <m:r>
                                    <a:rPr lang="en-US" sz="1600" b="0" i="1" smtClean="0">
                                      <a:solidFill>
                                        <a:schemeClr val="accent1"/>
                                      </a:solidFill>
                                      <a:latin typeface="Cambria Math" charset="0"/>
                                    </a:rPr>
                                    <m:t>𝑛</m:t>
                                  </m:r>
                                </m:num>
                                <m:den>
                                  <m:sSup>
                                    <m:sSupPr>
                                      <m:ctrlPr>
                                        <a:rPr lang="en-US" sz="1600" b="0" i="1" smtClean="0">
                                          <a:solidFill>
                                            <a:schemeClr val="accent1"/>
                                          </a:solidFill>
                                          <a:latin typeface="Cambria Math" panose="02040503050406030204" pitchFamily="18" charset="0"/>
                                        </a:rPr>
                                      </m:ctrlPr>
                                    </m:sSupPr>
                                    <m:e>
                                      <m:r>
                                        <a:rPr lang="en-US" sz="1600" b="0" i="1" smtClean="0">
                                          <a:solidFill>
                                            <a:schemeClr val="accent1"/>
                                          </a:solidFill>
                                          <a:latin typeface="Cambria Math" charset="0"/>
                                        </a:rPr>
                                        <m:t>𝑏</m:t>
                                      </m:r>
                                    </m:e>
                                    <m:sup>
                                      <m:r>
                                        <m:rPr>
                                          <m:nor/>
                                        </m:rPr>
                                        <a:rPr lang="en-US" altLang="zh-CN" sz="1600" i="1" dirty="0" smtClean="0">
                                          <a:solidFill>
                                            <a:schemeClr val="accent1"/>
                                          </a:solidFill>
                                        </a:rPr>
                                        <m:t>log</m:t>
                                      </m:r>
                                      <m:r>
                                        <m:rPr>
                                          <m:nor/>
                                        </m:rPr>
                                        <a:rPr lang="en-US" altLang="zh-CN" sz="1600" i="1" baseline="-25000" dirty="0" smtClean="0">
                                          <a:solidFill>
                                            <a:schemeClr val="accent1"/>
                                          </a:solidFill>
                                        </a:rPr>
                                        <m:t>b</m:t>
                                      </m:r>
                                      <m:r>
                                        <m:rPr>
                                          <m:nor/>
                                        </m:rPr>
                                        <a:rPr lang="en-US" altLang="zh-CN" sz="1600" i="1" dirty="0" smtClean="0">
                                          <a:solidFill>
                                            <a:schemeClr val="accent1"/>
                                          </a:solidFill>
                                        </a:rPr>
                                        <m:t>(</m:t>
                                      </m:r>
                                      <m:r>
                                        <m:rPr>
                                          <m:nor/>
                                        </m:rPr>
                                        <a:rPr lang="en-US" altLang="zh-CN" sz="1600" i="1" dirty="0" smtClean="0">
                                          <a:solidFill>
                                            <a:schemeClr val="accent1"/>
                                          </a:solidFill>
                                        </a:rPr>
                                        <m:t>n</m:t>
                                      </m:r>
                                      <m:r>
                                        <m:rPr>
                                          <m:nor/>
                                        </m:rPr>
                                        <a:rPr lang="en-US" altLang="zh-CN" sz="1600" i="1" dirty="0" smtClean="0">
                                          <a:solidFill>
                                            <a:schemeClr val="accent1"/>
                                          </a:solidFill>
                                        </a:rPr>
                                        <m:t>)</m:t>
                                      </m:r>
                                      <m:r>
                                        <m:rPr>
                                          <m:nor/>
                                        </m:rPr>
                                        <a:rPr lang="en-US" altLang="zh-CN" sz="1600" dirty="0">
                                          <a:solidFill>
                                            <a:schemeClr val="accent1"/>
                                          </a:solidFill>
                                        </a:rPr>
                                        <m:t> </m:t>
                                      </m:r>
                                    </m:sup>
                                  </m:sSup>
                                </m:den>
                              </m:f>
                            </m:e>
                          </m:d>
                        </m:e>
                        <m:sup>
                          <m:r>
                            <a:rPr lang="en-US" sz="1600" b="0" i="1" smtClean="0">
                              <a:solidFill>
                                <a:schemeClr val="tx1"/>
                              </a:solidFill>
                              <a:latin typeface="Cambria Math" charset="0"/>
                            </a:rPr>
                            <m:t>𝑑</m:t>
                          </m:r>
                        </m:sup>
                      </m:sSup>
                    </m:oMath>
                  </m:oMathPara>
                </a14:m>
                <a:endParaRPr lang="en-US" sz="2000" dirty="0"/>
              </a:p>
            </p:txBody>
          </p:sp>
        </mc:Choice>
        <mc:Fallback xmlns="">
          <p:sp>
            <p:nvSpPr>
              <p:cNvPr id="74" name="TextBox 85">
                <a:extLst>
                  <a:ext uri="{FF2B5EF4-FFF2-40B4-BE49-F238E27FC236}">
                    <a16:creationId xmlns:a16="http://schemas.microsoft.com/office/drawing/2014/main" id="{3AC2E416-5DB9-F64C-8D02-F75EF645D651}"/>
                  </a:ext>
                </a:extLst>
              </p:cNvPr>
              <p:cNvSpPr txBox="1">
                <a:spLocks noRot="1" noChangeAspect="1" noMove="1" noResize="1" noEditPoints="1" noAdjustHandles="1" noChangeArrowheads="1" noChangeShapeType="1" noTextEdit="1"/>
              </p:cNvSpPr>
              <p:nvPr/>
            </p:nvSpPr>
            <p:spPr>
              <a:xfrm>
                <a:off x="7057484" y="6248972"/>
                <a:ext cx="2086516" cy="616900"/>
              </a:xfrm>
              <a:prstGeom prst="rect">
                <a:avLst/>
              </a:prstGeom>
              <a:blipFill>
                <a:blip r:embed="rId11"/>
                <a:stretch>
                  <a:fillRect b="-8000"/>
                </a:stretch>
              </a:blipFill>
              <a:ln>
                <a:solidFill>
                  <a:srgbClr val="FF0000"/>
                </a:solidFill>
              </a:ln>
            </p:spPr>
            <p:txBody>
              <a:bodyPr/>
              <a:lstStyle/>
              <a:p>
                <a:r>
                  <a:rPr lang="en-US">
                    <a:noFill/>
                  </a:rPr>
                  <a:t> </a:t>
                </a:r>
              </a:p>
            </p:txBody>
          </p:sp>
        </mc:Fallback>
      </mc:AlternateContent>
    </p:spTree>
    <p:extLst>
      <p:ext uri="{BB962C8B-B14F-4D97-AF65-F5344CB8AC3E}">
        <p14:creationId xmlns:p14="http://schemas.microsoft.com/office/powerpoint/2010/main" val="730261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8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1" grpId="0"/>
      <p:bldP spid="85" grpId="0"/>
      <p:bldP spid="86" grpId="0"/>
      <p:bldP spid="87" grpId="0"/>
      <p:bldP spid="71" grpId="0"/>
      <p:bldP spid="74"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6076" y="14498"/>
            <a:ext cx="3273694" cy="700703"/>
          </a:xfrm>
        </p:spPr>
        <p:txBody>
          <a:bodyPr>
            <a:normAutofit fontScale="90000"/>
          </a:bodyPr>
          <a:lstStyle/>
          <a:p>
            <a:r>
              <a:rPr lang="en-US" dirty="0"/>
              <a:t>Recursion tree</a:t>
            </a:r>
          </a:p>
        </p:txBody>
      </p:sp>
      <p:sp>
        <p:nvSpPr>
          <p:cNvPr id="5" name="Oval 4"/>
          <p:cNvSpPr/>
          <p:nvPr/>
        </p:nvSpPr>
        <p:spPr>
          <a:xfrm>
            <a:off x="1207194" y="1276378"/>
            <a:ext cx="1590671" cy="70614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Size n</a:t>
            </a:r>
          </a:p>
        </p:txBody>
      </p:sp>
      <p:sp>
        <p:nvSpPr>
          <p:cNvPr id="8" name="Oval 7"/>
          <p:cNvSpPr/>
          <p:nvPr/>
        </p:nvSpPr>
        <p:spPr>
          <a:xfrm>
            <a:off x="2932488" y="2292538"/>
            <a:ext cx="1249790" cy="494290"/>
          </a:xfrm>
          <a:prstGeom prst="ellipse">
            <a:avLst/>
          </a:prstGeom>
          <a:solidFill>
            <a:schemeClr val="accent4"/>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n/b</a:t>
            </a:r>
          </a:p>
        </p:txBody>
      </p:sp>
      <p:sp>
        <p:nvSpPr>
          <p:cNvPr id="9" name="Oval 8"/>
          <p:cNvSpPr/>
          <p:nvPr/>
        </p:nvSpPr>
        <p:spPr>
          <a:xfrm>
            <a:off x="1495647" y="2287526"/>
            <a:ext cx="1133899" cy="478086"/>
          </a:xfrm>
          <a:prstGeom prst="ellipse">
            <a:avLst/>
          </a:prstGeom>
          <a:solidFill>
            <a:schemeClr val="accent4"/>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n/b</a:t>
            </a:r>
          </a:p>
        </p:txBody>
      </p:sp>
      <p:sp>
        <p:nvSpPr>
          <p:cNvPr id="17" name="Oval 16"/>
          <p:cNvSpPr/>
          <p:nvPr/>
        </p:nvSpPr>
        <p:spPr>
          <a:xfrm>
            <a:off x="3878941" y="6075195"/>
            <a:ext cx="304801" cy="248946"/>
          </a:xfrm>
          <a:prstGeom prst="ellipse">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18" name="Oval 17"/>
          <p:cNvSpPr/>
          <p:nvPr/>
        </p:nvSpPr>
        <p:spPr>
          <a:xfrm>
            <a:off x="3470236" y="5909159"/>
            <a:ext cx="304801" cy="248946"/>
          </a:xfrm>
          <a:prstGeom prst="ellipse">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19" name="Oval 18"/>
          <p:cNvSpPr/>
          <p:nvPr/>
        </p:nvSpPr>
        <p:spPr>
          <a:xfrm>
            <a:off x="3082301" y="6116542"/>
            <a:ext cx="304801" cy="248946"/>
          </a:xfrm>
          <a:prstGeom prst="ellipse">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0" name="Oval 19"/>
          <p:cNvSpPr/>
          <p:nvPr/>
        </p:nvSpPr>
        <p:spPr>
          <a:xfrm>
            <a:off x="2743615" y="5909159"/>
            <a:ext cx="304801" cy="248946"/>
          </a:xfrm>
          <a:prstGeom prst="ellipse">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1" name="Oval 20"/>
          <p:cNvSpPr/>
          <p:nvPr/>
        </p:nvSpPr>
        <p:spPr>
          <a:xfrm>
            <a:off x="2334910" y="6116542"/>
            <a:ext cx="304801" cy="248946"/>
          </a:xfrm>
          <a:prstGeom prst="ellipse">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2" name="Oval 21"/>
          <p:cNvSpPr/>
          <p:nvPr/>
        </p:nvSpPr>
        <p:spPr>
          <a:xfrm>
            <a:off x="1928371" y="5931306"/>
            <a:ext cx="304801" cy="248946"/>
          </a:xfrm>
          <a:prstGeom prst="ellipse">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3" name="Oval 22"/>
          <p:cNvSpPr/>
          <p:nvPr/>
        </p:nvSpPr>
        <p:spPr>
          <a:xfrm>
            <a:off x="1512734" y="6116542"/>
            <a:ext cx="304801" cy="248946"/>
          </a:xfrm>
          <a:prstGeom prst="ellipse">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4" name="Oval 23"/>
          <p:cNvSpPr/>
          <p:nvPr/>
        </p:nvSpPr>
        <p:spPr>
          <a:xfrm>
            <a:off x="1097097" y="5931306"/>
            <a:ext cx="304801" cy="248946"/>
          </a:xfrm>
          <a:prstGeom prst="ellipse">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5" name="Oval 24"/>
          <p:cNvSpPr/>
          <p:nvPr/>
        </p:nvSpPr>
        <p:spPr>
          <a:xfrm>
            <a:off x="683636" y="6075195"/>
            <a:ext cx="304801" cy="248946"/>
          </a:xfrm>
          <a:prstGeom prst="ellipse">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6" name="Oval 25"/>
          <p:cNvSpPr/>
          <p:nvPr/>
        </p:nvSpPr>
        <p:spPr>
          <a:xfrm>
            <a:off x="296988" y="5881235"/>
            <a:ext cx="304801" cy="248946"/>
          </a:xfrm>
          <a:prstGeom prst="ellipse">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8" name="Oval 27"/>
          <p:cNvSpPr/>
          <p:nvPr/>
        </p:nvSpPr>
        <p:spPr>
          <a:xfrm>
            <a:off x="-38530" y="6055773"/>
            <a:ext cx="304801" cy="248946"/>
          </a:xfrm>
          <a:prstGeom prst="ellipse">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32" name="TextBox 31"/>
          <p:cNvSpPr txBox="1"/>
          <p:nvPr/>
        </p:nvSpPr>
        <p:spPr>
          <a:xfrm>
            <a:off x="64013" y="6324141"/>
            <a:ext cx="1075551" cy="461665"/>
          </a:xfrm>
          <a:prstGeom prst="rect">
            <a:avLst/>
          </a:prstGeom>
          <a:noFill/>
        </p:spPr>
        <p:txBody>
          <a:bodyPr wrap="none" rtlCol="0">
            <a:spAutoFit/>
          </a:bodyPr>
          <a:lstStyle/>
          <a:p>
            <a:r>
              <a:rPr lang="en-US" sz="2400" dirty="0"/>
              <a:t>(Size 1)</a:t>
            </a:r>
          </a:p>
        </p:txBody>
      </p:sp>
      <p:sp>
        <p:nvSpPr>
          <p:cNvPr id="34" name="TextBox 33"/>
          <p:cNvSpPr txBox="1"/>
          <p:nvPr/>
        </p:nvSpPr>
        <p:spPr>
          <a:xfrm>
            <a:off x="1877170" y="4939726"/>
            <a:ext cx="517375" cy="707886"/>
          </a:xfrm>
          <a:prstGeom prst="rect">
            <a:avLst/>
          </a:prstGeom>
          <a:noFill/>
        </p:spPr>
        <p:txBody>
          <a:bodyPr wrap="square" rtlCol="0">
            <a:spAutoFit/>
          </a:bodyPr>
          <a:lstStyle/>
          <a:p>
            <a:r>
              <a:rPr lang="mr-IN" sz="4000" dirty="0"/>
              <a:t>…</a:t>
            </a:r>
            <a:endParaRPr lang="en-US" sz="4000" dirty="0"/>
          </a:p>
        </p:txBody>
      </p:sp>
      <p:sp>
        <p:nvSpPr>
          <p:cNvPr id="35" name="Oval 34"/>
          <p:cNvSpPr/>
          <p:nvPr/>
        </p:nvSpPr>
        <p:spPr>
          <a:xfrm>
            <a:off x="1963489" y="3110452"/>
            <a:ext cx="998684" cy="565757"/>
          </a:xfrm>
          <a:prstGeom prst="ellipse">
            <a:avLst/>
          </a:prstGeom>
          <a:solidFill>
            <a:srgbClr val="555B9A"/>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n/b</a:t>
            </a:r>
            <a:r>
              <a:rPr lang="en-US" baseline="30000"/>
              <a:t>2</a:t>
            </a:r>
            <a:endParaRPr lang="en-US" dirty="0"/>
          </a:p>
        </p:txBody>
      </p:sp>
      <p:sp>
        <p:nvSpPr>
          <p:cNvPr id="39" name="Oval 38"/>
          <p:cNvSpPr/>
          <p:nvPr/>
        </p:nvSpPr>
        <p:spPr>
          <a:xfrm>
            <a:off x="3463891" y="4477941"/>
            <a:ext cx="970753" cy="565757"/>
          </a:xfrm>
          <a:prstGeom prst="ellipse">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a:t>
            </a:r>
            <a:r>
              <a:rPr lang="en-US" dirty="0" err="1"/>
              <a:t>b</a:t>
            </a:r>
            <a:r>
              <a:rPr lang="en-US" baseline="30000" dirty="0" err="1"/>
              <a:t>t</a:t>
            </a:r>
            <a:endParaRPr lang="en-US" dirty="0"/>
          </a:p>
        </p:txBody>
      </p:sp>
      <p:sp>
        <p:nvSpPr>
          <p:cNvPr id="38" name="Oval 37"/>
          <p:cNvSpPr/>
          <p:nvPr/>
        </p:nvSpPr>
        <p:spPr>
          <a:xfrm>
            <a:off x="2679467" y="4495153"/>
            <a:ext cx="970753" cy="565757"/>
          </a:xfrm>
          <a:prstGeom prst="ellipse">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a:t>
            </a:r>
            <a:r>
              <a:rPr lang="en-US" dirty="0" err="1"/>
              <a:t>b</a:t>
            </a:r>
            <a:r>
              <a:rPr lang="en-US" baseline="30000" dirty="0" err="1"/>
              <a:t>t</a:t>
            </a:r>
            <a:endParaRPr lang="en-US" dirty="0"/>
          </a:p>
        </p:txBody>
      </p:sp>
      <p:sp>
        <p:nvSpPr>
          <p:cNvPr id="40" name="Oval 39"/>
          <p:cNvSpPr/>
          <p:nvPr/>
        </p:nvSpPr>
        <p:spPr>
          <a:xfrm>
            <a:off x="1961745" y="4495153"/>
            <a:ext cx="970753" cy="565757"/>
          </a:xfrm>
          <a:prstGeom prst="ellipse">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a:t>
            </a:r>
            <a:r>
              <a:rPr lang="en-US" dirty="0" err="1"/>
              <a:t>b</a:t>
            </a:r>
            <a:r>
              <a:rPr lang="en-US" baseline="30000" dirty="0" err="1"/>
              <a:t>t</a:t>
            </a:r>
            <a:endParaRPr lang="en-US" dirty="0"/>
          </a:p>
        </p:txBody>
      </p:sp>
      <p:sp>
        <p:nvSpPr>
          <p:cNvPr id="41" name="Oval 40"/>
          <p:cNvSpPr/>
          <p:nvPr/>
        </p:nvSpPr>
        <p:spPr>
          <a:xfrm>
            <a:off x="1234438" y="4497132"/>
            <a:ext cx="970753" cy="565757"/>
          </a:xfrm>
          <a:prstGeom prst="ellipse">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a:t>
            </a:r>
            <a:r>
              <a:rPr lang="en-US" dirty="0" err="1"/>
              <a:t>b</a:t>
            </a:r>
            <a:r>
              <a:rPr lang="en-US" baseline="30000" dirty="0" err="1"/>
              <a:t>t</a:t>
            </a:r>
            <a:endParaRPr lang="en-US" dirty="0"/>
          </a:p>
        </p:txBody>
      </p:sp>
      <p:sp>
        <p:nvSpPr>
          <p:cNvPr id="42" name="Oval 41"/>
          <p:cNvSpPr/>
          <p:nvPr/>
        </p:nvSpPr>
        <p:spPr>
          <a:xfrm>
            <a:off x="459001" y="4516087"/>
            <a:ext cx="970753" cy="565757"/>
          </a:xfrm>
          <a:prstGeom prst="ellipse">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a:t>
            </a:r>
            <a:r>
              <a:rPr lang="en-US" dirty="0" err="1"/>
              <a:t>b</a:t>
            </a:r>
            <a:r>
              <a:rPr lang="en-US" baseline="30000" dirty="0" err="1"/>
              <a:t>t</a:t>
            </a:r>
            <a:endParaRPr lang="en-US" dirty="0"/>
          </a:p>
        </p:txBody>
      </p:sp>
      <p:sp>
        <p:nvSpPr>
          <p:cNvPr id="43" name="Oval 42"/>
          <p:cNvSpPr/>
          <p:nvPr/>
        </p:nvSpPr>
        <p:spPr>
          <a:xfrm>
            <a:off x="-246154" y="4543416"/>
            <a:ext cx="970753" cy="565757"/>
          </a:xfrm>
          <a:prstGeom prst="ellipse">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a:t>
            </a:r>
            <a:r>
              <a:rPr lang="en-US" dirty="0" err="1"/>
              <a:t>b</a:t>
            </a:r>
            <a:r>
              <a:rPr lang="en-US" baseline="30000" dirty="0" err="1"/>
              <a:t>t</a:t>
            </a:r>
            <a:endParaRPr lang="en-US" dirty="0"/>
          </a:p>
        </p:txBody>
      </p:sp>
      <p:sp>
        <p:nvSpPr>
          <p:cNvPr id="45" name="TextBox 44"/>
          <p:cNvSpPr txBox="1"/>
          <p:nvPr/>
        </p:nvSpPr>
        <p:spPr>
          <a:xfrm>
            <a:off x="1731393" y="3362716"/>
            <a:ext cx="517375" cy="707886"/>
          </a:xfrm>
          <a:prstGeom prst="rect">
            <a:avLst/>
          </a:prstGeom>
          <a:noFill/>
        </p:spPr>
        <p:txBody>
          <a:bodyPr wrap="square" rtlCol="0">
            <a:spAutoFit/>
          </a:bodyPr>
          <a:lstStyle/>
          <a:p>
            <a:r>
              <a:rPr lang="mr-IN" sz="4000" dirty="0"/>
              <a:t>…</a:t>
            </a:r>
            <a:endParaRPr lang="en-US" sz="4000" dirty="0"/>
          </a:p>
        </p:txBody>
      </p:sp>
      <p:sp>
        <p:nvSpPr>
          <p:cNvPr id="48" name="TextBox 47"/>
          <p:cNvSpPr txBox="1"/>
          <p:nvPr/>
        </p:nvSpPr>
        <p:spPr>
          <a:xfrm>
            <a:off x="4398388" y="907046"/>
            <a:ext cx="719941" cy="400110"/>
          </a:xfrm>
          <a:prstGeom prst="rect">
            <a:avLst/>
          </a:prstGeom>
          <a:noFill/>
        </p:spPr>
        <p:txBody>
          <a:bodyPr wrap="none" rtlCol="0">
            <a:spAutoFit/>
          </a:bodyPr>
          <a:lstStyle/>
          <a:p>
            <a:r>
              <a:rPr lang="en-US" sz="2000" dirty="0"/>
              <a:t>Level</a:t>
            </a:r>
          </a:p>
        </p:txBody>
      </p:sp>
      <p:sp>
        <p:nvSpPr>
          <p:cNvPr id="49" name="TextBox 48"/>
          <p:cNvSpPr txBox="1"/>
          <p:nvPr/>
        </p:nvSpPr>
        <p:spPr>
          <a:xfrm>
            <a:off x="7691261" y="252119"/>
            <a:ext cx="1495191" cy="923330"/>
          </a:xfrm>
          <a:prstGeom prst="rect">
            <a:avLst/>
          </a:prstGeom>
          <a:noFill/>
        </p:spPr>
        <p:txBody>
          <a:bodyPr wrap="square" rtlCol="0">
            <a:spAutoFit/>
          </a:bodyPr>
          <a:lstStyle/>
          <a:p>
            <a:pPr algn="ctr"/>
            <a:r>
              <a:rPr lang="en-US" dirty="0"/>
              <a:t>Amount of work </a:t>
            </a:r>
            <a:r>
              <a:rPr lang="en-US" dirty="0">
                <a:solidFill>
                  <a:sysClr val="windowText" lastClr="000000"/>
                </a:solidFill>
              </a:rPr>
              <a:t>at this </a:t>
            </a:r>
            <a:r>
              <a:rPr lang="en-US">
                <a:solidFill>
                  <a:sysClr val="windowText" lastClr="000000"/>
                </a:solidFill>
              </a:rPr>
              <a:t>level </a:t>
            </a:r>
            <a:endParaRPr lang="en-US" dirty="0">
              <a:solidFill>
                <a:sysClr val="windowText" lastClr="000000"/>
              </a:solidFill>
            </a:endParaRPr>
          </a:p>
        </p:txBody>
      </p:sp>
      <p:cxnSp>
        <p:nvCxnSpPr>
          <p:cNvPr id="53" name="Straight Connector 52"/>
          <p:cNvCxnSpPr/>
          <p:nvPr/>
        </p:nvCxnSpPr>
        <p:spPr>
          <a:xfrm>
            <a:off x="3834671" y="1307156"/>
            <a:ext cx="590567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6603251" y="778912"/>
            <a:ext cx="0" cy="6079088"/>
          </a:xfrm>
          <a:prstGeom prst="line">
            <a:avLst/>
          </a:prstGeom>
        </p:spPr>
        <p:style>
          <a:lnRef idx="1">
            <a:schemeClr val="accent1"/>
          </a:lnRef>
          <a:fillRef idx="0">
            <a:schemeClr val="accent1"/>
          </a:fillRef>
          <a:effectRef idx="0">
            <a:schemeClr val="accent1"/>
          </a:effectRef>
          <a:fontRef idx="minor">
            <a:schemeClr val="tx1"/>
          </a:fontRef>
        </p:style>
      </p:cxnSp>
      <p:sp>
        <p:nvSpPr>
          <p:cNvPr id="56" name="TextBox 55"/>
          <p:cNvSpPr txBox="1"/>
          <p:nvPr/>
        </p:nvSpPr>
        <p:spPr>
          <a:xfrm>
            <a:off x="4773374" y="1461788"/>
            <a:ext cx="367408" cy="523220"/>
          </a:xfrm>
          <a:prstGeom prst="rect">
            <a:avLst/>
          </a:prstGeom>
          <a:noFill/>
        </p:spPr>
        <p:txBody>
          <a:bodyPr wrap="none" rtlCol="0">
            <a:spAutoFit/>
          </a:bodyPr>
          <a:lstStyle/>
          <a:p>
            <a:r>
              <a:rPr lang="en-US" sz="2800"/>
              <a:t>0</a:t>
            </a:r>
          </a:p>
        </p:txBody>
      </p:sp>
      <p:sp>
        <p:nvSpPr>
          <p:cNvPr id="57" name="TextBox 56"/>
          <p:cNvSpPr txBox="1"/>
          <p:nvPr/>
        </p:nvSpPr>
        <p:spPr>
          <a:xfrm>
            <a:off x="5285365" y="660825"/>
            <a:ext cx="1069011" cy="646331"/>
          </a:xfrm>
          <a:prstGeom prst="rect">
            <a:avLst/>
          </a:prstGeom>
          <a:noFill/>
        </p:spPr>
        <p:txBody>
          <a:bodyPr wrap="none" rtlCol="0">
            <a:spAutoFit/>
          </a:bodyPr>
          <a:lstStyle/>
          <a:p>
            <a:pPr algn="ctr"/>
            <a:r>
              <a:rPr lang="en-US" dirty="0"/>
              <a:t># </a:t>
            </a:r>
          </a:p>
          <a:p>
            <a:pPr algn="ctr"/>
            <a:r>
              <a:rPr lang="en-US" dirty="0"/>
              <a:t>problems</a:t>
            </a:r>
          </a:p>
        </p:txBody>
      </p:sp>
      <p:cxnSp>
        <p:nvCxnSpPr>
          <p:cNvPr id="59" name="Straight Connector 58"/>
          <p:cNvCxnSpPr/>
          <p:nvPr/>
        </p:nvCxnSpPr>
        <p:spPr>
          <a:xfrm>
            <a:off x="5297232" y="843244"/>
            <a:ext cx="0" cy="6079088"/>
          </a:xfrm>
          <a:prstGeom prst="line">
            <a:avLst/>
          </a:prstGeom>
        </p:spPr>
        <p:style>
          <a:lnRef idx="1">
            <a:schemeClr val="accent1"/>
          </a:lnRef>
          <a:fillRef idx="0">
            <a:schemeClr val="accent1"/>
          </a:fillRef>
          <a:effectRef idx="0">
            <a:schemeClr val="accent1"/>
          </a:effectRef>
          <a:fontRef idx="minor">
            <a:schemeClr val="tx1"/>
          </a:fontRef>
        </p:style>
      </p:cxnSp>
      <p:sp>
        <p:nvSpPr>
          <p:cNvPr id="60" name="TextBox 59"/>
          <p:cNvSpPr txBox="1"/>
          <p:nvPr/>
        </p:nvSpPr>
        <p:spPr>
          <a:xfrm>
            <a:off x="4773374" y="2246651"/>
            <a:ext cx="367408" cy="523220"/>
          </a:xfrm>
          <a:prstGeom prst="rect">
            <a:avLst/>
          </a:prstGeom>
          <a:noFill/>
        </p:spPr>
        <p:txBody>
          <a:bodyPr wrap="none" rtlCol="0">
            <a:spAutoFit/>
          </a:bodyPr>
          <a:lstStyle/>
          <a:p>
            <a:r>
              <a:rPr lang="en-US" sz="2800" dirty="0"/>
              <a:t>1</a:t>
            </a:r>
          </a:p>
        </p:txBody>
      </p:sp>
      <p:sp>
        <p:nvSpPr>
          <p:cNvPr id="61" name="TextBox 60"/>
          <p:cNvSpPr txBox="1"/>
          <p:nvPr/>
        </p:nvSpPr>
        <p:spPr>
          <a:xfrm>
            <a:off x="4767254" y="2978345"/>
            <a:ext cx="389713" cy="523220"/>
          </a:xfrm>
          <a:prstGeom prst="rect">
            <a:avLst/>
          </a:prstGeom>
          <a:noFill/>
        </p:spPr>
        <p:txBody>
          <a:bodyPr wrap="square" rtlCol="0">
            <a:spAutoFit/>
          </a:bodyPr>
          <a:lstStyle/>
          <a:p>
            <a:r>
              <a:rPr lang="en-US" sz="2800" dirty="0"/>
              <a:t>2</a:t>
            </a:r>
          </a:p>
        </p:txBody>
      </p:sp>
      <p:sp>
        <p:nvSpPr>
          <p:cNvPr id="62" name="TextBox 61"/>
          <p:cNvSpPr txBox="1"/>
          <p:nvPr/>
        </p:nvSpPr>
        <p:spPr>
          <a:xfrm>
            <a:off x="4764860" y="4581994"/>
            <a:ext cx="389713" cy="523220"/>
          </a:xfrm>
          <a:prstGeom prst="rect">
            <a:avLst/>
          </a:prstGeom>
          <a:noFill/>
        </p:spPr>
        <p:txBody>
          <a:bodyPr wrap="square" rtlCol="0">
            <a:spAutoFit/>
          </a:bodyPr>
          <a:lstStyle/>
          <a:p>
            <a:r>
              <a:rPr lang="en-US" sz="2800" dirty="0"/>
              <a:t>t</a:t>
            </a:r>
          </a:p>
        </p:txBody>
      </p:sp>
      <p:sp>
        <p:nvSpPr>
          <p:cNvPr id="63" name="TextBox 62"/>
          <p:cNvSpPr txBox="1"/>
          <p:nvPr/>
        </p:nvSpPr>
        <p:spPr>
          <a:xfrm>
            <a:off x="4196857" y="5893926"/>
            <a:ext cx="1251944" cy="523220"/>
          </a:xfrm>
          <a:prstGeom prst="rect">
            <a:avLst/>
          </a:prstGeom>
          <a:noFill/>
        </p:spPr>
        <p:txBody>
          <a:bodyPr wrap="square" rtlCol="0">
            <a:spAutoFit/>
          </a:bodyPr>
          <a:lstStyle/>
          <a:p>
            <a:r>
              <a:rPr lang="en-US" sz="2800" dirty="0" err="1"/>
              <a:t>log</a:t>
            </a:r>
            <a:r>
              <a:rPr lang="en-US" sz="2800" baseline="-25000" dirty="0" err="1"/>
              <a:t>b</a:t>
            </a:r>
            <a:r>
              <a:rPr lang="en-US" sz="2800" dirty="0"/>
              <a:t>(n)</a:t>
            </a:r>
          </a:p>
        </p:txBody>
      </p:sp>
      <mc:AlternateContent xmlns:mc="http://schemas.openxmlformats.org/markup-compatibility/2006" xmlns:a14="http://schemas.microsoft.com/office/drawing/2010/main">
        <mc:Choice Requires="a14">
          <p:sp>
            <p:nvSpPr>
              <p:cNvPr id="64" name="TextBox 63"/>
              <p:cNvSpPr txBox="1"/>
              <p:nvPr/>
            </p:nvSpPr>
            <p:spPr>
              <a:xfrm>
                <a:off x="5300820" y="1476660"/>
                <a:ext cx="1243391" cy="5078313"/>
              </a:xfrm>
              <a:prstGeom prst="rect">
                <a:avLst/>
              </a:prstGeom>
              <a:noFill/>
            </p:spPr>
            <p:txBody>
              <a:bodyPr wrap="square" rtlCol="0">
                <a:spAutoFit/>
              </a:bodyPr>
              <a:lstStyle/>
              <a:p>
                <a:pPr algn="ctr"/>
                <a:r>
                  <a:rPr lang="en-US" sz="2800" dirty="0"/>
                  <a:t>1</a:t>
                </a:r>
              </a:p>
              <a:p>
                <a:pPr algn="ctr"/>
                <a:endParaRPr lang="en-US" sz="2000" dirty="0"/>
              </a:p>
              <a:p>
                <a:pPr algn="ctr"/>
                <a:r>
                  <a:rPr lang="en-US" sz="2800" dirty="0"/>
                  <a:t>a</a:t>
                </a:r>
              </a:p>
              <a:p>
                <a:pPr algn="ctr"/>
                <a:endParaRPr lang="en-US" sz="2000" dirty="0"/>
              </a:p>
              <a:p>
                <a:pPr algn="ctr"/>
                <a:r>
                  <a:rPr lang="en-US" sz="2800" dirty="0"/>
                  <a:t>a</a:t>
                </a:r>
                <a:r>
                  <a:rPr lang="en-US" sz="2800" baseline="30000" dirty="0"/>
                  <a:t>2</a:t>
                </a:r>
                <a:endParaRPr lang="en-US" sz="2800" dirty="0"/>
              </a:p>
              <a:p>
                <a:pPr algn="ctr"/>
                <a:endParaRPr lang="en-US" sz="2800" dirty="0"/>
              </a:p>
              <a:p>
                <a:pPr algn="ctr"/>
                <a:endParaRPr lang="en-US" sz="2800" dirty="0"/>
              </a:p>
              <a:p>
                <a:pPr algn="ctr"/>
                <a:endParaRPr lang="en-US" sz="2400" dirty="0"/>
              </a:p>
              <a:p>
                <a:pPr algn="ctr"/>
                <a:r>
                  <a:rPr lang="en-US" sz="2800" dirty="0"/>
                  <a:t>a</a:t>
                </a:r>
                <a:r>
                  <a:rPr lang="en-US" sz="2800" baseline="30000" dirty="0"/>
                  <a:t>t</a:t>
                </a:r>
              </a:p>
              <a:p>
                <a:pPr algn="ctr"/>
                <a:endParaRPr lang="en-US" sz="2800" baseline="30000" dirty="0"/>
              </a:p>
              <a:p>
                <a:pPr algn="ctr"/>
                <a:endParaRPr lang="en-US" sz="4000" baseline="30000" dirty="0"/>
              </a:p>
              <a:p>
                <a:pPr algn="ctr"/>
                <a:endParaRPr lang="en-US" sz="2800" baseline="30000" dirty="0"/>
              </a:p>
              <a:p>
                <a:pPr algn="ctr"/>
                <a14:m>
                  <m:oMathPara xmlns:m="http://schemas.openxmlformats.org/officeDocument/2006/math">
                    <m:oMathParaPr>
                      <m:jc m:val="center"/>
                    </m:oMathParaPr>
                    <m:oMath xmlns:m="http://schemas.openxmlformats.org/officeDocument/2006/math">
                      <m:sSup>
                        <m:sSupPr>
                          <m:ctrlPr>
                            <a:rPr lang="en-US" sz="2800" b="0" i="1" dirty="0" smtClean="0">
                              <a:latin typeface="Cambria Math" panose="02040503050406030204" pitchFamily="18" charset="0"/>
                            </a:rPr>
                          </m:ctrlPr>
                        </m:sSupPr>
                        <m:e>
                          <m:r>
                            <a:rPr lang="en-US" sz="2800" b="0" i="1" dirty="0" smtClean="0">
                              <a:latin typeface="Cambria Math" charset="0"/>
                            </a:rPr>
                            <m:t>𝑎</m:t>
                          </m:r>
                        </m:e>
                        <m:sup>
                          <m:func>
                            <m:funcPr>
                              <m:ctrlPr>
                                <a:rPr lang="en-US" sz="2800" b="0" i="1" dirty="0" smtClean="0">
                                  <a:latin typeface="Cambria Math" panose="02040503050406030204" pitchFamily="18" charset="0"/>
                                </a:rPr>
                              </m:ctrlPr>
                            </m:funcPr>
                            <m:fName>
                              <m:sSub>
                                <m:sSubPr>
                                  <m:ctrlPr>
                                    <a:rPr lang="en-US" sz="2800" b="0" i="1" dirty="0" smtClean="0">
                                      <a:latin typeface="Cambria Math" panose="02040503050406030204" pitchFamily="18" charset="0"/>
                                    </a:rPr>
                                  </m:ctrlPr>
                                </m:sSubPr>
                                <m:e>
                                  <m:r>
                                    <m:rPr>
                                      <m:sty m:val="p"/>
                                    </m:rPr>
                                    <a:rPr lang="en-US" sz="2800" b="0" i="0" dirty="0" smtClean="0">
                                      <a:latin typeface="Cambria Math" charset="0"/>
                                    </a:rPr>
                                    <m:t>log</m:t>
                                  </m:r>
                                </m:e>
                                <m:sub>
                                  <m:r>
                                    <a:rPr lang="en-US" sz="2800" b="0" i="1" dirty="0" smtClean="0">
                                      <a:latin typeface="Cambria Math" charset="0"/>
                                    </a:rPr>
                                    <m:t>𝑏</m:t>
                                  </m:r>
                                </m:sub>
                              </m:sSub>
                            </m:fName>
                            <m:e>
                              <m:d>
                                <m:dPr>
                                  <m:ctrlPr>
                                    <a:rPr lang="en-US" sz="2800" b="0" i="1" dirty="0" smtClean="0">
                                      <a:latin typeface="Cambria Math" panose="02040503050406030204" pitchFamily="18" charset="0"/>
                                    </a:rPr>
                                  </m:ctrlPr>
                                </m:dPr>
                                <m:e>
                                  <m:r>
                                    <a:rPr lang="en-US" sz="2800" b="0" i="1" dirty="0" smtClean="0">
                                      <a:latin typeface="Cambria Math" charset="0"/>
                                    </a:rPr>
                                    <m:t>𝑛</m:t>
                                  </m:r>
                                </m:e>
                              </m:d>
                            </m:e>
                          </m:func>
                        </m:sup>
                      </m:sSup>
                    </m:oMath>
                  </m:oMathPara>
                </a14:m>
                <a:endParaRPr lang="en-US" sz="2800" dirty="0"/>
              </a:p>
            </p:txBody>
          </p:sp>
        </mc:Choice>
        <mc:Fallback xmlns="">
          <p:sp>
            <p:nvSpPr>
              <p:cNvPr id="64" name="TextBox 63"/>
              <p:cNvSpPr txBox="1">
                <a:spLocks noRot="1" noChangeAspect="1" noMove="1" noResize="1" noEditPoints="1" noAdjustHandles="1" noChangeArrowheads="1" noChangeShapeType="1" noTextEdit="1"/>
              </p:cNvSpPr>
              <p:nvPr/>
            </p:nvSpPr>
            <p:spPr>
              <a:xfrm>
                <a:off x="5300820" y="1476660"/>
                <a:ext cx="1243391" cy="5078313"/>
              </a:xfrm>
              <a:prstGeom prst="rect">
                <a:avLst/>
              </a:prstGeom>
              <a:blipFill rotWithShape="0">
                <a:blip r:embed="rId3"/>
                <a:stretch>
                  <a:fillRect t="-1080"/>
                </a:stretch>
              </a:blipFill>
            </p:spPr>
            <p:txBody>
              <a:bodyPr/>
              <a:lstStyle/>
              <a:p>
                <a:r>
                  <a:rPr lang="en-US">
                    <a:noFill/>
                  </a:rPr>
                  <a:t> </a:t>
                </a:r>
              </a:p>
            </p:txBody>
          </p:sp>
        </mc:Fallback>
      </mc:AlternateContent>
      <p:sp>
        <p:nvSpPr>
          <p:cNvPr id="65" name="TextBox 64"/>
          <p:cNvSpPr txBox="1"/>
          <p:nvPr/>
        </p:nvSpPr>
        <p:spPr>
          <a:xfrm>
            <a:off x="6671494" y="409953"/>
            <a:ext cx="1016044" cy="923330"/>
          </a:xfrm>
          <a:prstGeom prst="rect">
            <a:avLst/>
          </a:prstGeom>
          <a:noFill/>
        </p:spPr>
        <p:txBody>
          <a:bodyPr wrap="square" rtlCol="0">
            <a:spAutoFit/>
          </a:bodyPr>
          <a:lstStyle/>
          <a:p>
            <a:pPr algn="ctr"/>
            <a:r>
              <a:rPr lang="en-US" dirty="0"/>
              <a:t>Size of each</a:t>
            </a:r>
          </a:p>
          <a:p>
            <a:pPr algn="ctr"/>
            <a:r>
              <a:rPr lang="en-US" dirty="0"/>
              <a:t>problem</a:t>
            </a:r>
          </a:p>
        </p:txBody>
      </p:sp>
      <p:sp>
        <p:nvSpPr>
          <p:cNvPr id="67" name="TextBox 66"/>
          <p:cNvSpPr txBox="1"/>
          <p:nvPr/>
        </p:nvSpPr>
        <p:spPr>
          <a:xfrm>
            <a:off x="6790293" y="1465604"/>
            <a:ext cx="927177" cy="5057795"/>
          </a:xfrm>
          <a:prstGeom prst="rect">
            <a:avLst/>
          </a:prstGeom>
          <a:noFill/>
        </p:spPr>
        <p:txBody>
          <a:bodyPr wrap="square" rtlCol="0">
            <a:spAutoFit/>
          </a:bodyPr>
          <a:lstStyle/>
          <a:p>
            <a:r>
              <a:rPr lang="en-US" sz="2800" dirty="0"/>
              <a:t>n</a:t>
            </a:r>
          </a:p>
          <a:p>
            <a:endParaRPr lang="en-US" sz="1600" dirty="0"/>
          </a:p>
          <a:p>
            <a:r>
              <a:rPr lang="en-US" sz="2800" dirty="0"/>
              <a:t>n/b</a:t>
            </a:r>
          </a:p>
          <a:p>
            <a:endParaRPr lang="en-US" sz="2000" dirty="0"/>
          </a:p>
          <a:p>
            <a:r>
              <a:rPr lang="en-US" sz="2800" dirty="0"/>
              <a:t>n/b</a:t>
            </a:r>
            <a:r>
              <a:rPr lang="en-US" sz="2800" baseline="30000" dirty="0"/>
              <a:t>2</a:t>
            </a:r>
            <a:endParaRPr lang="en-US" sz="2800" dirty="0"/>
          </a:p>
          <a:p>
            <a:endParaRPr lang="en-US" sz="2800" dirty="0"/>
          </a:p>
          <a:p>
            <a:endParaRPr lang="en-US" sz="2800" dirty="0"/>
          </a:p>
          <a:p>
            <a:endParaRPr lang="en-US" sz="2400" dirty="0"/>
          </a:p>
          <a:p>
            <a:r>
              <a:rPr lang="en-US" sz="2800" dirty="0"/>
              <a:t>n/</a:t>
            </a:r>
            <a:r>
              <a:rPr lang="en-US" sz="2800" dirty="0" err="1"/>
              <a:t>b</a:t>
            </a:r>
            <a:r>
              <a:rPr lang="en-US" sz="2800" baseline="30000" dirty="0" err="1"/>
              <a:t>t</a:t>
            </a:r>
            <a:endParaRPr lang="en-US" sz="2800" baseline="30000" dirty="0"/>
          </a:p>
          <a:p>
            <a:endParaRPr lang="en-US" sz="2800" baseline="30000" dirty="0"/>
          </a:p>
          <a:p>
            <a:endParaRPr lang="en-US" sz="2800" baseline="30000" dirty="0"/>
          </a:p>
          <a:p>
            <a:endParaRPr lang="en-US" sz="4800" baseline="30000" dirty="0"/>
          </a:p>
          <a:p>
            <a:r>
              <a:rPr lang="en-US" sz="2800" dirty="0"/>
              <a:t>1</a:t>
            </a:r>
          </a:p>
        </p:txBody>
      </p:sp>
      <p:cxnSp>
        <p:nvCxnSpPr>
          <p:cNvPr id="68" name="Straight Connector 67"/>
          <p:cNvCxnSpPr/>
          <p:nvPr/>
        </p:nvCxnSpPr>
        <p:spPr>
          <a:xfrm>
            <a:off x="7780444" y="778912"/>
            <a:ext cx="0" cy="6079088"/>
          </a:xfrm>
          <a:prstGeom prst="line">
            <a:avLst/>
          </a:prstGeom>
        </p:spPr>
        <p:style>
          <a:lnRef idx="1">
            <a:schemeClr val="accent1"/>
          </a:lnRef>
          <a:fillRef idx="0">
            <a:schemeClr val="accent1"/>
          </a:fillRef>
          <a:effectRef idx="0">
            <a:schemeClr val="accent1"/>
          </a:effectRef>
          <a:fontRef idx="minor">
            <a:schemeClr val="tx1"/>
          </a:fontRef>
        </p:style>
      </p:cxnSp>
      <p:sp>
        <p:nvSpPr>
          <p:cNvPr id="73" name="TextBox 72"/>
          <p:cNvSpPr txBox="1"/>
          <p:nvPr/>
        </p:nvSpPr>
        <p:spPr>
          <a:xfrm>
            <a:off x="4613292" y="5034635"/>
            <a:ext cx="517375" cy="707886"/>
          </a:xfrm>
          <a:prstGeom prst="rect">
            <a:avLst/>
          </a:prstGeom>
          <a:noFill/>
        </p:spPr>
        <p:txBody>
          <a:bodyPr wrap="square" rtlCol="0">
            <a:spAutoFit/>
          </a:bodyPr>
          <a:lstStyle/>
          <a:p>
            <a:r>
              <a:rPr lang="mr-IN" sz="4000" dirty="0"/>
              <a:t>…</a:t>
            </a:r>
            <a:endParaRPr lang="en-US" sz="4000" dirty="0"/>
          </a:p>
        </p:txBody>
      </p:sp>
      <p:sp>
        <p:nvSpPr>
          <p:cNvPr id="50" name="Oval 49"/>
          <p:cNvSpPr/>
          <p:nvPr/>
        </p:nvSpPr>
        <p:spPr>
          <a:xfrm>
            <a:off x="-31617" y="2287526"/>
            <a:ext cx="1133899" cy="478086"/>
          </a:xfrm>
          <a:prstGeom prst="ellipse">
            <a:avLst/>
          </a:prstGeom>
          <a:solidFill>
            <a:schemeClr val="accent4"/>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n/b</a:t>
            </a:r>
          </a:p>
        </p:txBody>
      </p:sp>
      <p:sp>
        <p:nvSpPr>
          <p:cNvPr id="51" name="Oval 50"/>
          <p:cNvSpPr/>
          <p:nvPr/>
        </p:nvSpPr>
        <p:spPr>
          <a:xfrm>
            <a:off x="1336226" y="2901633"/>
            <a:ext cx="998684" cy="565757"/>
          </a:xfrm>
          <a:prstGeom prst="ellipse">
            <a:avLst/>
          </a:prstGeom>
          <a:solidFill>
            <a:srgbClr val="555B9A"/>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n/b</a:t>
            </a:r>
            <a:r>
              <a:rPr lang="en-US" baseline="30000"/>
              <a:t>2</a:t>
            </a:r>
            <a:endParaRPr lang="en-US" dirty="0"/>
          </a:p>
        </p:txBody>
      </p:sp>
      <p:sp>
        <p:nvSpPr>
          <p:cNvPr id="52" name="Oval 51"/>
          <p:cNvSpPr/>
          <p:nvPr/>
        </p:nvSpPr>
        <p:spPr>
          <a:xfrm>
            <a:off x="645347" y="3202357"/>
            <a:ext cx="998684" cy="565757"/>
          </a:xfrm>
          <a:prstGeom prst="ellipse">
            <a:avLst/>
          </a:prstGeom>
          <a:solidFill>
            <a:srgbClr val="555B9A"/>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n/b</a:t>
            </a:r>
            <a:r>
              <a:rPr lang="en-US" baseline="30000"/>
              <a:t>2</a:t>
            </a:r>
            <a:endParaRPr lang="en-US" dirty="0"/>
          </a:p>
        </p:txBody>
      </p:sp>
      <p:sp>
        <p:nvSpPr>
          <p:cNvPr id="54" name="Oval 53"/>
          <p:cNvSpPr/>
          <p:nvPr/>
        </p:nvSpPr>
        <p:spPr>
          <a:xfrm>
            <a:off x="2743615" y="2901633"/>
            <a:ext cx="998684" cy="565757"/>
          </a:xfrm>
          <a:prstGeom prst="ellipse">
            <a:avLst/>
          </a:prstGeom>
          <a:solidFill>
            <a:srgbClr val="555B9A"/>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n/b</a:t>
            </a:r>
            <a:r>
              <a:rPr lang="en-US" baseline="30000" dirty="0"/>
              <a:t>2</a:t>
            </a:r>
            <a:endParaRPr lang="en-US" dirty="0"/>
          </a:p>
        </p:txBody>
      </p:sp>
      <p:sp>
        <p:nvSpPr>
          <p:cNvPr id="58" name="Oval 57"/>
          <p:cNvSpPr/>
          <p:nvPr/>
        </p:nvSpPr>
        <p:spPr>
          <a:xfrm>
            <a:off x="3345140" y="3159935"/>
            <a:ext cx="998684" cy="565757"/>
          </a:xfrm>
          <a:prstGeom prst="ellipse">
            <a:avLst/>
          </a:prstGeom>
          <a:solidFill>
            <a:srgbClr val="555B9A"/>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n/b</a:t>
            </a:r>
            <a:r>
              <a:rPr lang="en-US" baseline="30000"/>
              <a:t>2</a:t>
            </a:r>
            <a:endParaRPr lang="en-US" dirty="0"/>
          </a:p>
        </p:txBody>
      </p:sp>
      <p:sp>
        <p:nvSpPr>
          <p:cNvPr id="66" name="Oval 65"/>
          <p:cNvSpPr/>
          <p:nvPr/>
        </p:nvSpPr>
        <p:spPr>
          <a:xfrm>
            <a:off x="165439" y="2827573"/>
            <a:ext cx="998684" cy="565757"/>
          </a:xfrm>
          <a:prstGeom prst="ellipse">
            <a:avLst/>
          </a:prstGeom>
          <a:solidFill>
            <a:srgbClr val="555B9A"/>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n/b</a:t>
            </a:r>
            <a:r>
              <a:rPr lang="en-US" baseline="30000"/>
              <a:t>2</a:t>
            </a:r>
            <a:endParaRPr lang="en-US" dirty="0"/>
          </a:p>
        </p:txBody>
      </p:sp>
      <p:sp>
        <p:nvSpPr>
          <p:cNvPr id="70" name="Oval 69"/>
          <p:cNvSpPr/>
          <p:nvPr/>
        </p:nvSpPr>
        <p:spPr>
          <a:xfrm>
            <a:off x="-253331" y="3220788"/>
            <a:ext cx="998684" cy="565757"/>
          </a:xfrm>
          <a:prstGeom prst="ellipse">
            <a:avLst/>
          </a:prstGeom>
          <a:solidFill>
            <a:srgbClr val="555B9A"/>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n/b</a:t>
            </a:r>
            <a:r>
              <a:rPr lang="en-US" baseline="30000"/>
              <a:t>2</a:t>
            </a:r>
            <a:endParaRPr lang="en-US" dirty="0"/>
          </a:p>
        </p:txBody>
      </p:sp>
      <p:cxnSp>
        <p:nvCxnSpPr>
          <p:cNvPr id="72" name="Straight Connector 71"/>
          <p:cNvCxnSpPr/>
          <p:nvPr/>
        </p:nvCxnSpPr>
        <p:spPr>
          <a:xfrm>
            <a:off x="3844482" y="2014334"/>
            <a:ext cx="590567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a:off x="3983829" y="2853231"/>
            <a:ext cx="590567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a:off x="3844482" y="3700341"/>
            <a:ext cx="590567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a:off x="3878941" y="4446751"/>
            <a:ext cx="590567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a:off x="4031341" y="5293669"/>
            <a:ext cx="590567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a:off x="4031340" y="5742521"/>
            <a:ext cx="5905677" cy="0"/>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Rectangle 2"/>
              <p:cNvSpPr/>
              <p:nvPr/>
            </p:nvSpPr>
            <p:spPr>
              <a:xfrm>
                <a:off x="3463891" y="49448"/>
                <a:ext cx="2673874" cy="56669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solidFill>
                            <a:schemeClr val="accent1"/>
                          </a:solidFill>
                          <a:latin typeface="Cambria Math" charset="0"/>
                        </a:rPr>
                        <m:t>𝑇</m:t>
                      </m:r>
                      <m:d>
                        <m:dPr>
                          <m:ctrlPr>
                            <a:rPr lang="en-US" i="1">
                              <a:solidFill>
                                <a:schemeClr val="accent1"/>
                              </a:solidFill>
                              <a:latin typeface="Cambria Math" panose="02040503050406030204" pitchFamily="18" charset="0"/>
                            </a:rPr>
                          </m:ctrlPr>
                        </m:dPr>
                        <m:e>
                          <m:r>
                            <a:rPr lang="en-US" i="1">
                              <a:solidFill>
                                <a:schemeClr val="accent1"/>
                              </a:solidFill>
                              <a:latin typeface="Cambria Math" charset="0"/>
                            </a:rPr>
                            <m:t>𝑛</m:t>
                          </m:r>
                        </m:e>
                      </m:d>
                      <m:r>
                        <a:rPr lang="en-US" i="1">
                          <a:solidFill>
                            <a:schemeClr val="accent1"/>
                          </a:solidFill>
                          <a:latin typeface="Cambria Math" charset="0"/>
                        </a:rPr>
                        <m:t>=</m:t>
                      </m:r>
                      <m:r>
                        <a:rPr lang="en-US" i="1">
                          <a:solidFill>
                            <a:schemeClr val="accent1"/>
                          </a:solidFill>
                          <a:latin typeface="Cambria Math" charset="0"/>
                        </a:rPr>
                        <m:t>𝑎</m:t>
                      </m:r>
                      <m:r>
                        <a:rPr lang="en-US" i="1">
                          <a:solidFill>
                            <a:schemeClr val="accent1"/>
                          </a:solidFill>
                          <a:latin typeface="Cambria Math" charset="0"/>
                        </a:rPr>
                        <m:t>⋅</m:t>
                      </m:r>
                      <m:r>
                        <a:rPr lang="en-US" i="1">
                          <a:solidFill>
                            <a:schemeClr val="accent1"/>
                          </a:solidFill>
                          <a:latin typeface="Cambria Math" charset="0"/>
                        </a:rPr>
                        <m:t>𝑇</m:t>
                      </m:r>
                      <m:d>
                        <m:dPr>
                          <m:ctrlPr>
                            <a:rPr lang="en-US" i="1">
                              <a:solidFill>
                                <a:schemeClr val="accent1"/>
                              </a:solidFill>
                              <a:latin typeface="Cambria Math" panose="02040503050406030204" pitchFamily="18" charset="0"/>
                            </a:rPr>
                          </m:ctrlPr>
                        </m:dPr>
                        <m:e>
                          <m:f>
                            <m:fPr>
                              <m:ctrlPr>
                                <a:rPr lang="en-US" i="1">
                                  <a:solidFill>
                                    <a:schemeClr val="accent1"/>
                                  </a:solidFill>
                                  <a:latin typeface="Cambria Math" panose="02040503050406030204" pitchFamily="18" charset="0"/>
                                </a:rPr>
                              </m:ctrlPr>
                            </m:fPr>
                            <m:num>
                              <m:r>
                                <a:rPr lang="en-US" i="1">
                                  <a:solidFill>
                                    <a:schemeClr val="accent1"/>
                                  </a:solidFill>
                                  <a:latin typeface="Cambria Math" charset="0"/>
                                </a:rPr>
                                <m:t>𝑛</m:t>
                              </m:r>
                            </m:num>
                            <m:den>
                              <m:r>
                                <a:rPr lang="en-US" i="1">
                                  <a:solidFill>
                                    <a:schemeClr val="accent1"/>
                                  </a:solidFill>
                                  <a:latin typeface="Cambria Math" charset="0"/>
                                </a:rPr>
                                <m:t>𝑏</m:t>
                              </m:r>
                            </m:den>
                          </m:f>
                        </m:e>
                      </m:d>
                      <m:r>
                        <a:rPr lang="en-US" i="1">
                          <a:solidFill>
                            <a:schemeClr val="accent1"/>
                          </a:solidFill>
                          <a:latin typeface="Cambria Math" charset="0"/>
                        </a:rPr>
                        <m:t>+</m:t>
                      </m:r>
                      <m:r>
                        <a:rPr lang="en-US" b="0" i="1" smtClean="0">
                          <a:solidFill>
                            <a:schemeClr val="accent1"/>
                          </a:solidFill>
                          <a:latin typeface="Cambria Math" charset="0"/>
                        </a:rPr>
                        <m:t>𝑐</m:t>
                      </m:r>
                      <m:sSup>
                        <m:sSupPr>
                          <m:ctrlPr>
                            <a:rPr lang="en-US" b="0" i="1" smtClean="0">
                              <a:solidFill>
                                <a:schemeClr val="accent1"/>
                              </a:solidFill>
                              <a:latin typeface="Cambria Math" panose="02040503050406030204" pitchFamily="18" charset="0"/>
                            </a:rPr>
                          </m:ctrlPr>
                        </m:sSupPr>
                        <m:e>
                          <m:r>
                            <a:rPr lang="en-US" b="0" i="1" smtClean="0">
                              <a:solidFill>
                                <a:schemeClr val="accent1"/>
                              </a:solidFill>
                              <a:latin typeface="Cambria Math" charset="0"/>
                            </a:rPr>
                            <m:t>⋅</m:t>
                          </m:r>
                          <m:r>
                            <a:rPr lang="en-US" b="0" i="1" smtClean="0">
                              <a:solidFill>
                                <a:schemeClr val="accent1"/>
                              </a:solidFill>
                              <a:latin typeface="Cambria Math" charset="0"/>
                            </a:rPr>
                            <m:t>𝑛</m:t>
                          </m:r>
                        </m:e>
                        <m:sup>
                          <m:r>
                            <a:rPr lang="en-US" b="0" i="1" smtClean="0">
                              <a:solidFill>
                                <a:schemeClr val="accent1"/>
                              </a:solidFill>
                              <a:latin typeface="Cambria Math" charset="0"/>
                            </a:rPr>
                            <m:t>𝑑</m:t>
                          </m:r>
                        </m:sup>
                      </m:sSup>
                    </m:oMath>
                  </m:oMathPara>
                </a14:m>
                <a:endParaRPr lang="en-US" dirty="0"/>
              </a:p>
            </p:txBody>
          </p:sp>
        </mc:Choice>
        <mc:Fallback xmlns="">
          <p:sp>
            <p:nvSpPr>
              <p:cNvPr id="3" name="Rectangle 2"/>
              <p:cNvSpPr>
                <a:spLocks noRot="1" noChangeAspect="1" noMove="1" noResize="1" noEditPoints="1" noAdjustHandles="1" noChangeArrowheads="1" noChangeShapeType="1" noTextEdit="1"/>
              </p:cNvSpPr>
              <p:nvPr/>
            </p:nvSpPr>
            <p:spPr>
              <a:xfrm>
                <a:off x="3463891" y="49448"/>
                <a:ext cx="2673874" cy="566694"/>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p:cNvSpPr txBox="1"/>
              <p:nvPr/>
            </p:nvSpPr>
            <p:spPr>
              <a:xfrm>
                <a:off x="7843419" y="1379379"/>
                <a:ext cx="1236016"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i="1" dirty="0" smtClean="0">
                          <a:latin typeface="Cambria Math" charset="0"/>
                        </a:rPr>
                        <m:t>𝑐</m:t>
                      </m:r>
                      <m:r>
                        <a:rPr lang="en-US" sz="2800" b="0" i="1" dirty="0" smtClean="0">
                          <a:latin typeface="Cambria Math" charset="0"/>
                        </a:rPr>
                        <m:t>⋅</m:t>
                      </m:r>
                      <m:r>
                        <a:rPr lang="en-US" sz="2800" i="1" dirty="0" smtClean="0">
                          <a:latin typeface="Cambria Math" charset="0"/>
                        </a:rPr>
                        <m:t>𝑛</m:t>
                      </m:r>
                      <m:r>
                        <a:rPr lang="en-US" sz="2800" i="1" baseline="30000" dirty="0" err="1" smtClean="0">
                          <a:latin typeface="Cambria Math" charset="0"/>
                        </a:rPr>
                        <m:t>𝑑</m:t>
                      </m:r>
                    </m:oMath>
                  </m:oMathPara>
                </a14:m>
                <a:endParaRPr lang="en-US" sz="2800" dirty="0"/>
              </a:p>
            </p:txBody>
          </p:sp>
        </mc:Choice>
        <mc:Fallback xmlns="">
          <p:sp>
            <p:nvSpPr>
              <p:cNvPr id="4" name="TextBox 3"/>
              <p:cNvSpPr txBox="1">
                <a:spLocks noRot="1" noChangeAspect="1" noMove="1" noResize="1" noEditPoints="1" noAdjustHandles="1" noChangeArrowheads="1" noChangeShapeType="1" noTextEdit="1"/>
              </p:cNvSpPr>
              <p:nvPr/>
            </p:nvSpPr>
            <p:spPr>
              <a:xfrm>
                <a:off x="7843419" y="1379379"/>
                <a:ext cx="1236016" cy="523220"/>
              </a:xfrm>
              <a:prstGeom prst="rect">
                <a:avLst/>
              </a:prstGeom>
              <a:blipFill rotWithShape="0">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1" name="TextBox 80"/>
              <p:cNvSpPr txBox="1"/>
              <p:nvPr/>
            </p:nvSpPr>
            <p:spPr>
              <a:xfrm>
                <a:off x="7754502" y="2905427"/>
                <a:ext cx="1396040" cy="68659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2000" b="0" i="1" smtClean="0">
                              <a:latin typeface="Cambria Math" panose="02040503050406030204" pitchFamily="18" charset="0"/>
                            </a:rPr>
                          </m:ctrlPr>
                        </m:sSupPr>
                        <m:e>
                          <m:r>
                            <a:rPr lang="en-US" sz="2000" b="0" i="1" smtClean="0">
                              <a:latin typeface="Cambria Math" charset="0"/>
                            </a:rPr>
                            <m:t>𝑎</m:t>
                          </m:r>
                        </m:e>
                        <m:sup>
                          <m:r>
                            <a:rPr lang="en-US" sz="2000" b="0" i="1" smtClean="0">
                              <a:latin typeface="Cambria Math" charset="0"/>
                            </a:rPr>
                            <m:t>2</m:t>
                          </m:r>
                        </m:sup>
                      </m:sSup>
                      <m:r>
                        <a:rPr lang="en-US" sz="2000" b="0" i="1" smtClean="0">
                          <a:latin typeface="Cambria Math" charset="0"/>
                        </a:rPr>
                        <m:t>𝑐</m:t>
                      </m:r>
                      <m:r>
                        <a:rPr lang="en-US" sz="2000" b="0" i="1" smtClean="0">
                          <a:latin typeface="Cambria Math" charset="0"/>
                        </a:rPr>
                        <m:t> </m:t>
                      </m:r>
                      <m:sSup>
                        <m:sSupPr>
                          <m:ctrlPr>
                            <a:rPr lang="en-US" sz="2000" b="0" i="1" smtClean="0">
                              <a:latin typeface="Cambria Math" panose="02040503050406030204" pitchFamily="18" charset="0"/>
                            </a:rPr>
                          </m:ctrlPr>
                        </m:sSupPr>
                        <m:e>
                          <m:d>
                            <m:dPr>
                              <m:ctrlPr>
                                <a:rPr lang="en-US" sz="2000" b="0" i="1" smtClean="0">
                                  <a:latin typeface="Cambria Math" panose="02040503050406030204" pitchFamily="18" charset="0"/>
                                </a:rPr>
                              </m:ctrlPr>
                            </m:dPr>
                            <m:e>
                              <m:f>
                                <m:fPr>
                                  <m:ctrlPr>
                                    <a:rPr lang="en-US" sz="2000" b="0" i="1" smtClean="0">
                                      <a:latin typeface="Cambria Math" panose="02040503050406030204" pitchFamily="18" charset="0"/>
                                    </a:rPr>
                                  </m:ctrlPr>
                                </m:fPr>
                                <m:num>
                                  <m:r>
                                    <a:rPr lang="en-US" sz="2000" b="0" i="1" smtClean="0">
                                      <a:latin typeface="Cambria Math" charset="0"/>
                                    </a:rPr>
                                    <m:t>𝑛</m:t>
                                  </m:r>
                                </m:num>
                                <m:den>
                                  <m:sSup>
                                    <m:sSupPr>
                                      <m:ctrlPr>
                                        <a:rPr lang="en-US" sz="2000" b="0" i="1" smtClean="0">
                                          <a:latin typeface="Cambria Math" panose="02040503050406030204" pitchFamily="18" charset="0"/>
                                        </a:rPr>
                                      </m:ctrlPr>
                                    </m:sSupPr>
                                    <m:e>
                                      <m:r>
                                        <a:rPr lang="en-US" sz="2000" b="0" i="1" smtClean="0">
                                          <a:latin typeface="Cambria Math" charset="0"/>
                                        </a:rPr>
                                        <m:t>𝑏</m:t>
                                      </m:r>
                                    </m:e>
                                    <m:sup>
                                      <m:r>
                                        <a:rPr lang="en-US" sz="2000" b="0" i="1" smtClean="0">
                                          <a:latin typeface="Cambria Math" charset="0"/>
                                        </a:rPr>
                                        <m:t>2</m:t>
                                      </m:r>
                                    </m:sup>
                                  </m:sSup>
                                </m:den>
                              </m:f>
                            </m:e>
                          </m:d>
                        </m:e>
                        <m:sup>
                          <m:r>
                            <a:rPr lang="en-US" sz="2000" b="0" i="1" smtClean="0">
                              <a:latin typeface="Cambria Math" charset="0"/>
                            </a:rPr>
                            <m:t>𝑑</m:t>
                          </m:r>
                        </m:sup>
                      </m:sSup>
                    </m:oMath>
                  </m:oMathPara>
                </a14:m>
                <a:endParaRPr lang="en-US" sz="2800" dirty="0"/>
              </a:p>
            </p:txBody>
          </p:sp>
        </mc:Choice>
        <mc:Fallback xmlns="">
          <p:sp>
            <p:nvSpPr>
              <p:cNvPr id="81" name="TextBox 80"/>
              <p:cNvSpPr txBox="1">
                <a:spLocks noRot="1" noChangeAspect="1" noMove="1" noResize="1" noEditPoints="1" noAdjustHandles="1" noChangeArrowheads="1" noChangeShapeType="1" noTextEdit="1"/>
              </p:cNvSpPr>
              <p:nvPr/>
            </p:nvSpPr>
            <p:spPr>
              <a:xfrm>
                <a:off x="7754502" y="2905427"/>
                <a:ext cx="1396040" cy="686598"/>
              </a:xfrm>
              <a:prstGeom prst="rect">
                <a:avLst/>
              </a:prstGeom>
              <a:blipFill rotWithShape="0">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5" name="TextBox 84"/>
              <p:cNvSpPr txBox="1"/>
              <p:nvPr/>
            </p:nvSpPr>
            <p:spPr>
              <a:xfrm>
                <a:off x="7754502" y="2015229"/>
                <a:ext cx="1396040" cy="68659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charset="0"/>
                        </a:rPr>
                        <m:t>𝑎𝑐</m:t>
                      </m:r>
                      <m:r>
                        <a:rPr lang="en-US" sz="2000" b="0" i="1" smtClean="0">
                          <a:latin typeface="Cambria Math" charset="0"/>
                        </a:rPr>
                        <m:t> </m:t>
                      </m:r>
                      <m:sSup>
                        <m:sSupPr>
                          <m:ctrlPr>
                            <a:rPr lang="en-US" sz="2000" b="0" i="1" smtClean="0">
                              <a:latin typeface="Cambria Math" panose="02040503050406030204" pitchFamily="18" charset="0"/>
                            </a:rPr>
                          </m:ctrlPr>
                        </m:sSupPr>
                        <m:e>
                          <m:d>
                            <m:dPr>
                              <m:ctrlPr>
                                <a:rPr lang="en-US" sz="2000" b="0" i="1" smtClean="0">
                                  <a:latin typeface="Cambria Math" panose="02040503050406030204" pitchFamily="18" charset="0"/>
                                </a:rPr>
                              </m:ctrlPr>
                            </m:dPr>
                            <m:e>
                              <m:f>
                                <m:fPr>
                                  <m:ctrlPr>
                                    <a:rPr lang="en-US" sz="2000" b="0" i="1" smtClean="0">
                                      <a:latin typeface="Cambria Math" panose="02040503050406030204" pitchFamily="18" charset="0"/>
                                    </a:rPr>
                                  </m:ctrlPr>
                                </m:fPr>
                                <m:num>
                                  <m:r>
                                    <a:rPr lang="en-US" sz="2000" b="0" i="1" smtClean="0">
                                      <a:latin typeface="Cambria Math" charset="0"/>
                                    </a:rPr>
                                    <m:t>𝑛</m:t>
                                  </m:r>
                                </m:num>
                                <m:den>
                                  <m:r>
                                    <a:rPr lang="en-US" sz="2000" b="0" i="1" smtClean="0">
                                      <a:latin typeface="Cambria Math" charset="0"/>
                                    </a:rPr>
                                    <m:t>𝑏</m:t>
                                  </m:r>
                                </m:den>
                              </m:f>
                            </m:e>
                          </m:d>
                        </m:e>
                        <m:sup>
                          <m:r>
                            <a:rPr lang="en-US" sz="2000" b="0" i="1" smtClean="0">
                              <a:latin typeface="Cambria Math" charset="0"/>
                            </a:rPr>
                            <m:t>𝑑</m:t>
                          </m:r>
                        </m:sup>
                      </m:sSup>
                    </m:oMath>
                  </m:oMathPara>
                </a14:m>
                <a:endParaRPr lang="en-US" sz="2800" dirty="0"/>
              </a:p>
            </p:txBody>
          </p:sp>
        </mc:Choice>
        <mc:Fallback xmlns="">
          <p:sp>
            <p:nvSpPr>
              <p:cNvPr id="85" name="TextBox 84"/>
              <p:cNvSpPr txBox="1">
                <a:spLocks noRot="1" noChangeAspect="1" noMove="1" noResize="1" noEditPoints="1" noAdjustHandles="1" noChangeArrowheads="1" noChangeShapeType="1" noTextEdit="1"/>
              </p:cNvSpPr>
              <p:nvPr/>
            </p:nvSpPr>
            <p:spPr>
              <a:xfrm>
                <a:off x="7754502" y="2015229"/>
                <a:ext cx="1396040" cy="686598"/>
              </a:xfrm>
              <a:prstGeom prst="rect">
                <a:avLst/>
              </a:prstGeom>
              <a:blipFill rotWithShape="0">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6" name="TextBox 85"/>
              <p:cNvSpPr txBox="1"/>
              <p:nvPr/>
            </p:nvSpPr>
            <p:spPr>
              <a:xfrm>
                <a:off x="7797415" y="4494078"/>
                <a:ext cx="1396040" cy="68659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2000" b="0" i="1" smtClean="0">
                              <a:latin typeface="Cambria Math" panose="02040503050406030204" pitchFamily="18" charset="0"/>
                            </a:rPr>
                          </m:ctrlPr>
                        </m:sSupPr>
                        <m:e>
                          <m:r>
                            <a:rPr lang="en-US" sz="2000" b="0" i="1" smtClean="0">
                              <a:latin typeface="Cambria Math" charset="0"/>
                            </a:rPr>
                            <m:t>𝑎</m:t>
                          </m:r>
                        </m:e>
                        <m:sup>
                          <m:r>
                            <a:rPr lang="en-US" sz="2000" b="0" i="1" smtClean="0">
                              <a:latin typeface="Cambria Math" charset="0"/>
                            </a:rPr>
                            <m:t>𝑡</m:t>
                          </m:r>
                        </m:sup>
                      </m:sSup>
                      <m:r>
                        <a:rPr lang="en-US" sz="2000" b="0" i="1" smtClean="0">
                          <a:latin typeface="Cambria Math" charset="0"/>
                        </a:rPr>
                        <m:t>𝑐</m:t>
                      </m:r>
                      <m:r>
                        <a:rPr lang="en-US" sz="2000" b="0" i="1" smtClean="0">
                          <a:latin typeface="Cambria Math" charset="0"/>
                        </a:rPr>
                        <m:t> </m:t>
                      </m:r>
                      <m:sSup>
                        <m:sSupPr>
                          <m:ctrlPr>
                            <a:rPr lang="en-US" sz="2000" b="0" i="1" smtClean="0">
                              <a:latin typeface="Cambria Math" panose="02040503050406030204" pitchFamily="18" charset="0"/>
                            </a:rPr>
                          </m:ctrlPr>
                        </m:sSupPr>
                        <m:e>
                          <m:d>
                            <m:dPr>
                              <m:ctrlPr>
                                <a:rPr lang="en-US" sz="2000" b="0" i="1" smtClean="0">
                                  <a:latin typeface="Cambria Math" panose="02040503050406030204" pitchFamily="18" charset="0"/>
                                </a:rPr>
                              </m:ctrlPr>
                            </m:dPr>
                            <m:e>
                              <m:f>
                                <m:fPr>
                                  <m:ctrlPr>
                                    <a:rPr lang="en-US" sz="2000" b="0" i="1" smtClean="0">
                                      <a:latin typeface="Cambria Math" panose="02040503050406030204" pitchFamily="18" charset="0"/>
                                    </a:rPr>
                                  </m:ctrlPr>
                                </m:fPr>
                                <m:num>
                                  <m:r>
                                    <a:rPr lang="en-US" sz="2000" b="0" i="1" smtClean="0">
                                      <a:latin typeface="Cambria Math" charset="0"/>
                                    </a:rPr>
                                    <m:t>𝑛</m:t>
                                  </m:r>
                                </m:num>
                                <m:den>
                                  <m:sSup>
                                    <m:sSupPr>
                                      <m:ctrlPr>
                                        <a:rPr lang="en-US" sz="2000" b="0" i="1" smtClean="0">
                                          <a:latin typeface="Cambria Math" panose="02040503050406030204" pitchFamily="18" charset="0"/>
                                        </a:rPr>
                                      </m:ctrlPr>
                                    </m:sSupPr>
                                    <m:e>
                                      <m:r>
                                        <a:rPr lang="en-US" sz="2000" b="0" i="1" smtClean="0">
                                          <a:latin typeface="Cambria Math" charset="0"/>
                                        </a:rPr>
                                        <m:t>𝑏</m:t>
                                      </m:r>
                                    </m:e>
                                    <m:sup>
                                      <m:r>
                                        <a:rPr lang="en-US" sz="2000" b="0" i="1" smtClean="0">
                                          <a:latin typeface="Cambria Math" charset="0"/>
                                        </a:rPr>
                                        <m:t>𝑡</m:t>
                                      </m:r>
                                    </m:sup>
                                  </m:sSup>
                                </m:den>
                              </m:f>
                            </m:e>
                          </m:d>
                        </m:e>
                        <m:sup>
                          <m:r>
                            <a:rPr lang="en-US" sz="2000" b="0" i="1" smtClean="0">
                              <a:latin typeface="Cambria Math" charset="0"/>
                            </a:rPr>
                            <m:t>𝑑</m:t>
                          </m:r>
                        </m:sup>
                      </m:sSup>
                    </m:oMath>
                  </m:oMathPara>
                </a14:m>
                <a:endParaRPr lang="en-US" sz="2800" dirty="0"/>
              </a:p>
            </p:txBody>
          </p:sp>
        </mc:Choice>
        <mc:Fallback xmlns="">
          <p:sp>
            <p:nvSpPr>
              <p:cNvPr id="86" name="TextBox 85"/>
              <p:cNvSpPr txBox="1">
                <a:spLocks noRot="1" noChangeAspect="1" noMove="1" noResize="1" noEditPoints="1" noAdjustHandles="1" noChangeArrowheads="1" noChangeShapeType="1" noTextEdit="1"/>
              </p:cNvSpPr>
              <p:nvPr/>
            </p:nvSpPr>
            <p:spPr>
              <a:xfrm>
                <a:off x="7797415" y="4494078"/>
                <a:ext cx="1396040" cy="686598"/>
              </a:xfrm>
              <a:prstGeom prst="rect">
                <a:avLst/>
              </a:prstGeom>
              <a:blipFill rotWithShape="0">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7" name="TextBox 86"/>
              <p:cNvSpPr txBox="1"/>
              <p:nvPr/>
            </p:nvSpPr>
            <p:spPr>
              <a:xfrm>
                <a:off x="7763407" y="5795201"/>
                <a:ext cx="1396040" cy="42101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2000" i="1" dirty="0">
                              <a:latin typeface="Cambria Math" panose="02040503050406030204" pitchFamily="18" charset="0"/>
                            </a:rPr>
                          </m:ctrlPr>
                        </m:sSupPr>
                        <m:e>
                          <m:r>
                            <a:rPr lang="en-US" sz="2000" i="1" dirty="0">
                              <a:latin typeface="Cambria Math" charset="0"/>
                            </a:rPr>
                            <m:t>𝑎</m:t>
                          </m:r>
                        </m:e>
                        <m:sup>
                          <m:func>
                            <m:funcPr>
                              <m:ctrlPr>
                                <a:rPr lang="en-US" sz="2000" i="1" dirty="0">
                                  <a:latin typeface="Cambria Math" panose="02040503050406030204" pitchFamily="18" charset="0"/>
                                </a:rPr>
                              </m:ctrlPr>
                            </m:funcPr>
                            <m:fName>
                              <m:sSub>
                                <m:sSubPr>
                                  <m:ctrlPr>
                                    <a:rPr lang="en-US" sz="2000" i="1" dirty="0">
                                      <a:latin typeface="Cambria Math" panose="02040503050406030204" pitchFamily="18" charset="0"/>
                                    </a:rPr>
                                  </m:ctrlPr>
                                </m:sSubPr>
                                <m:e>
                                  <m:r>
                                    <m:rPr>
                                      <m:sty m:val="p"/>
                                    </m:rPr>
                                    <a:rPr lang="en-US" sz="2000" dirty="0">
                                      <a:latin typeface="Cambria Math" charset="0"/>
                                    </a:rPr>
                                    <m:t>log</m:t>
                                  </m:r>
                                </m:e>
                                <m:sub>
                                  <m:r>
                                    <a:rPr lang="en-US" sz="2000" i="1" dirty="0">
                                      <a:latin typeface="Cambria Math" charset="0"/>
                                    </a:rPr>
                                    <m:t>𝑏</m:t>
                                  </m:r>
                                </m:sub>
                              </m:sSub>
                            </m:fName>
                            <m:e>
                              <m:d>
                                <m:dPr>
                                  <m:ctrlPr>
                                    <a:rPr lang="en-US" sz="2000" i="1" dirty="0">
                                      <a:latin typeface="Cambria Math" panose="02040503050406030204" pitchFamily="18" charset="0"/>
                                    </a:rPr>
                                  </m:ctrlPr>
                                </m:dPr>
                                <m:e>
                                  <m:r>
                                    <a:rPr lang="en-US" sz="2000" i="1" dirty="0">
                                      <a:latin typeface="Cambria Math" charset="0"/>
                                    </a:rPr>
                                    <m:t>𝑛</m:t>
                                  </m:r>
                                </m:e>
                              </m:d>
                            </m:e>
                          </m:func>
                        </m:sup>
                      </m:sSup>
                      <m:r>
                        <a:rPr lang="en-US" sz="1600" b="0" i="1" smtClean="0">
                          <a:latin typeface="Cambria Math" charset="0"/>
                        </a:rPr>
                        <m:t>𝑐</m:t>
                      </m:r>
                    </m:oMath>
                  </m:oMathPara>
                </a14:m>
                <a:endParaRPr lang="en-US" sz="2800" dirty="0"/>
              </a:p>
            </p:txBody>
          </p:sp>
        </mc:Choice>
        <mc:Fallback xmlns="">
          <p:sp>
            <p:nvSpPr>
              <p:cNvPr id="87" name="TextBox 86"/>
              <p:cNvSpPr txBox="1">
                <a:spLocks noRot="1" noChangeAspect="1" noMove="1" noResize="1" noEditPoints="1" noAdjustHandles="1" noChangeArrowheads="1" noChangeShapeType="1" noTextEdit="1"/>
              </p:cNvSpPr>
              <p:nvPr/>
            </p:nvSpPr>
            <p:spPr>
              <a:xfrm>
                <a:off x="7763407" y="5795201"/>
                <a:ext cx="1396040" cy="421013"/>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9" name="Rounded Rectangle 68"/>
              <p:cNvSpPr/>
              <p:nvPr/>
            </p:nvSpPr>
            <p:spPr>
              <a:xfrm>
                <a:off x="761631" y="2614561"/>
                <a:ext cx="7982338" cy="2727423"/>
              </a:xfrm>
              <a:prstGeom prst="roundRect">
                <a:avLst/>
              </a:prstGeom>
              <a:solidFill>
                <a:schemeClr val="accent3">
                  <a:lumMod val="20000"/>
                  <a:lumOff val="80000"/>
                </a:schemeClr>
              </a:solidFill>
              <a:ln w="38100">
                <a:solidFill>
                  <a:schemeClr val="accent4">
                    <a:lumMod val="50000"/>
                  </a:schemeClr>
                </a:solidFill>
              </a:ln>
              <a:effectLst>
                <a:outerShdw blurRad="50800" dist="762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Total work is at most:</a:t>
                </a:r>
              </a:p>
              <a:p>
                <a:pPr algn="ctr"/>
                <a:endParaRPr lang="en-US" sz="3200" dirty="0">
                  <a:solidFill>
                    <a:schemeClr val="tx1"/>
                  </a:solidFill>
                </a:endParaRPr>
              </a:p>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charset="0"/>
                        </a:rPr>
                        <m:t>𝑐</m:t>
                      </m:r>
                      <m:r>
                        <a:rPr lang="en-US" sz="3200" b="0" i="1" smtClean="0">
                          <a:solidFill>
                            <a:schemeClr val="tx1"/>
                          </a:solidFill>
                          <a:latin typeface="Cambria Math" charset="0"/>
                        </a:rPr>
                        <m:t>⋅</m:t>
                      </m:r>
                      <m:sSup>
                        <m:sSupPr>
                          <m:ctrlPr>
                            <a:rPr lang="en-US" sz="3200" b="0" i="1" smtClean="0">
                              <a:solidFill>
                                <a:schemeClr val="tx1"/>
                              </a:solidFill>
                              <a:latin typeface="Cambria Math" panose="02040503050406030204" pitchFamily="18" charset="0"/>
                            </a:rPr>
                          </m:ctrlPr>
                        </m:sSupPr>
                        <m:e>
                          <m:r>
                            <a:rPr lang="en-US" sz="3200" b="0" i="1" smtClean="0">
                              <a:solidFill>
                                <a:schemeClr val="tx1"/>
                              </a:solidFill>
                              <a:latin typeface="Cambria Math" charset="0"/>
                            </a:rPr>
                            <m:t>𝑛</m:t>
                          </m:r>
                        </m:e>
                        <m:sup>
                          <m:r>
                            <a:rPr lang="en-US" sz="3200" b="0" i="1" smtClean="0">
                              <a:solidFill>
                                <a:schemeClr val="tx1"/>
                              </a:solidFill>
                              <a:latin typeface="Cambria Math" charset="0"/>
                            </a:rPr>
                            <m:t>𝑑</m:t>
                          </m:r>
                        </m:sup>
                      </m:sSup>
                      <m:r>
                        <a:rPr lang="en-US" sz="3200" b="0" i="1" smtClean="0">
                          <a:solidFill>
                            <a:schemeClr val="tx1"/>
                          </a:solidFill>
                          <a:latin typeface="Cambria Math" charset="0"/>
                        </a:rPr>
                        <m:t>⋅</m:t>
                      </m:r>
                      <m:nary>
                        <m:naryPr>
                          <m:chr m:val="∑"/>
                          <m:ctrlPr>
                            <a:rPr lang="is-IS" sz="3200" i="1" smtClean="0">
                              <a:solidFill>
                                <a:schemeClr val="tx1"/>
                              </a:solidFill>
                              <a:latin typeface="Cambria Math" panose="02040503050406030204" pitchFamily="18" charset="0"/>
                            </a:rPr>
                          </m:ctrlPr>
                        </m:naryPr>
                        <m:sub>
                          <m:r>
                            <m:rPr>
                              <m:brk m:alnAt="23"/>
                            </m:rPr>
                            <a:rPr lang="en-US" sz="3200" b="0" i="1" smtClean="0">
                              <a:solidFill>
                                <a:schemeClr val="tx1"/>
                              </a:solidFill>
                              <a:latin typeface="Cambria Math" charset="0"/>
                            </a:rPr>
                            <m:t>𝑡</m:t>
                          </m:r>
                          <m:r>
                            <a:rPr lang="en-US" sz="3200" b="0" i="1" smtClean="0">
                              <a:solidFill>
                                <a:schemeClr val="tx1"/>
                              </a:solidFill>
                              <a:latin typeface="Cambria Math" charset="0"/>
                            </a:rPr>
                            <m:t>=0</m:t>
                          </m:r>
                        </m:sub>
                        <m:sup>
                          <m:func>
                            <m:funcPr>
                              <m:ctrlPr>
                                <a:rPr lang="en-US" sz="3200" b="0" i="1" smtClean="0">
                                  <a:solidFill>
                                    <a:schemeClr val="tx1"/>
                                  </a:solidFill>
                                  <a:latin typeface="Cambria Math" panose="02040503050406030204" pitchFamily="18" charset="0"/>
                                </a:rPr>
                              </m:ctrlPr>
                            </m:funcPr>
                            <m:fName>
                              <m:sSub>
                                <m:sSubPr>
                                  <m:ctrlPr>
                                    <a:rPr lang="en-US" sz="3200" b="0" i="1" smtClean="0">
                                      <a:solidFill>
                                        <a:schemeClr val="tx1"/>
                                      </a:solidFill>
                                      <a:latin typeface="Cambria Math" panose="02040503050406030204" pitchFamily="18" charset="0"/>
                                    </a:rPr>
                                  </m:ctrlPr>
                                </m:sSubPr>
                                <m:e>
                                  <m:r>
                                    <m:rPr>
                                      <m:sty m:val="p"/>
                                    </m:rPr>
                                    <a:rPr lang="en-US" sz="3200" b="0" i="0" smtClean="0">
                                      <a:solidFill>
                                        <a:schemeClr val="tx1"/>
                                      </a:solidFill>
                                      <a:latin typeface="Cambria Math" panose="02040503050406030204" pitchFamily="18" charset="0"/>
                                    </a:rPr>
                                    <m:t>log</m:t>
                                  </m:r>
                                </m:e>
                                <m:sub>
                                  <m:r>
                                    <a:rPr lang="en-US" sz="3200" b="0" i="1" smtClean="0">
                                      <a:solidFill>
                                        <a:schemeClr val="tx1"/>
                                      </a:solidFill>
                                      <a:latin typeface="Cambria Math" panose="02040503050406030204" pitchFamily="18" charset="0"/>
                                    </a:rPr>
                                    <m:t>𝑏</m:t>
                                  </m:r>
                                </m:sub>
                              </m:sSub>
                            </m:fName>
                            <m:e>
                              <m:r>
                                <a:rPr lang="en-US" sz="3200" b="0" i="1" smtClean="0">
                                  <a:solidFill>
                                    <a:schemeClr val="tx1"/>
                                  </a:solidFill>
                                  <a:latin typeface="Cambria Math" panose="02040503050406030204" pitchFamily="18" charset="0"/>
                                </a:rPr>
                                <m:t>(</m:t>
                              </m:r>
                              <m:r>
                                <a:rPr lang="en-US" sz="3200" b="0" i="1" smtClean="0">
                                  <a:solidFill>
                                    <a:schemeClr val="tx1"/>
                                  </a:solidFill>
                                  <a:latin typeface="Cambria Math" panose="02040503050406030204" pitchFamily="18" charset="0"/>
                                </a:rPr>
                                <m:t>𝑛</m:t>
                              </m:r>
                              <m:r>
                                <a:rPr lang="en-US" sz="3200" b="0" i="1" smtClean="0">
                                  <a:solidFill>
                                    <a:schemeClr val="tx1"/>
                                  </a:solidFill>
                                  <a:latin typeface="Cambria Math" panose="02040503050406030204" pitchFamily="18" charset="0"/>
                                </a:rPr>
                                <m:t>)</m:t>
                              </m:r>
                            </m:e>
                          </m:func>
                        </m:sup>
                        <m:e>
                          <m:sSup>
                            <m:sSupPr>
                              <m:ctrlPr>
                                <a:rPr lang="mr-IN" sz="3200" b="0" i="1" smtClean="0">
                                  <a:solidFill>
                                    <a:schemeClr val="tx1"/>
                                  </a:solidFill>
                                  <a:latin typeface="Cambria Math" panose="02040503050406030204" pitchFamily="18" charset="0"/>
                                </a:rPr>
                              </m:ctrlPr>
                            </m:sSupPr>
                            <m:e>
                              <m:d>
                                <m:dPr>
                                  <m:ctrlPr>
                                    <a:rPr lang="mr-IN" sz="3200" b="0" i="1" smtClean="0">
                                      <a:solidFill>
                                        <a:schemeClr val="tx1"/>
                                      </a:solidFill>
                                      <a:latin typeface="Cambria Math" panose="02040503050406030204" pitchFamily="18" charset="0"/>
                                    </a:rPr>
                                  </m:ctrlPr>
                                </m:dPr>
                                <m:e>
                                  <m:f>
                                    <m:fPr>
                                      <m:ctrlPr>
                                        <a:rPr lang="mr-IN" sz="3200" b="0" i="1" smtClean="0">
                                          <a:solidFill>
                                            <a:schemeClr val="tx1"/>
                                          </a:solidFill>
                                          <a:latin typeface="Cambria Math" panose="02040503050406030204" pitchFamily="18" charset="0"/>
                                        </a:rPr>
                                      </m:ctrlPr>
                                    </m:fPr>
                                    <m:num>
                                      <m:r>
                                        <a:rPr lang="en-US" sz="3200" b="0" i="1" smtClean="0">
                                          <a:solidFill>
                                            <a:schemeClr val="tx1"/>
                                          </a:solidFill>
                                          <a:latin typeface="Cambria Math" charset="0"/>
                                        </a:rPr>
                                        <m:t>𝑎</m:t>
                                      </m:r>
                                    </m:num>
                                    <m:den>
                                      <m:sSup>
                                        <m:sSupPr>
                                          <m:ctrlPr>
                                            <a:rPr lang="mr-IN" sz="3200" b="0" i="1" smtClean="0">
                                              <a:solidFill>
                                                <a:schemeClr val="tx1"/>
                                              </a:solidFill>
                                              <a:latin typeface="Cambria Math" panose="02040503050406030204" pitchFamily="18" charset="0"/>
                                            </a:rPr>
                                          </m:ctrlPr>
                                        </m:sSupPr>
                                        <m:e>
                                          <m:r>
                                            <a:rPr lang="en-US" sz="3200" b="0" i="1" smtClean="0">
                                              <a:solidFill>
                                                <a:schemeClr val="tx1"/>
                                              </a:solidFill>
                                              <a:latin typeface="Cambria Math" charset="0"/>
                                            </a:rPr>
                                            <m:t>𝑏</m:t>
                                          </m:r>
                                        </m:e>
                                        <m:sup>
                                          <m:r>
                                            <a:rPr lang="en-US" sz="3200" b="0" i="1" smtClean="0">
                                              <a:solidFill>
                                                <a:schemeClr val="tx1"/>
                                              </a:solidFill>
                                              <a:latin typeface="Cambria Math" charset="0"/>
                                            </a:rPr>
                                            <m:t>𝑑</m:t>
                                          </m:r>
                                        </m:sup>
                                      </m:sSup>
                                    </m:den>
                                  </m:f>
                                </m:e>
                              </m:d>
                            </m:e>
                            <m:sup>
                              <m:r>
                                <a:rPr lang="en-US" sz="3200" b="0" i="1" smtClean="0">
                                  <a:solidFill>
                                    <a:schemeClr val="tx1"/>
                                  </a:solidFill>
                                  <a:latin typeface="Cambria Math" charset="0"/>
                                </a:rPr>
                                <m:t>𝑡</m:t>
                              </m:r>
                            </m:sup>
                          </m:sSup>
                        </m:e>
                      </m:nary>
                    </m:oMath>
                  </m:oMathPara>
                </a14:m>
                <a:endParaRPr lang="en-US" sz="3200" dirty="0">
                  <a:solidFill>
                    <a:schemeClr val="tx1"/>
                  </a:solidFill>
                </a:endParaRPr>
              </a:p>
            </p:txBody>
          </p:sp>
        </mc:Choice>
        <mc:Fallback xmlns="">
          <p:sp>
            <p:nvSpPr>
              <p:cNvPr id="69" name="Rounded Rectangle 68"/>
              <p:cNvSpPr>
                <a:spLocks noRot="1" noChangeAspect="1" noMove="1" noResize="1" noEditPoints="1" noAdjustHandles="1" noChangeArrowheads="1" noChangeShapeType="1" noTextEdit="1"/>
              </p:cNvSpPr>
              <p:nvPr/>
            </p:nvSpPr>
            <p:spPr>
              <a:xfrm>
                <a:off x="761631" y="2614561"/>
                <a:ext cx="7982338" cy="2727423"/>
              </a:xfrm>
              <a:prstGeom prst="roundRect">
                <a:avLst/>
              </a:prstGeom>
              <a:blipFill>
                <a:blip r:embed="rId10"/>
                <a:stretch>
                  <a:fillRect/>
                </a:stretch>
              </a:blipFill>
              <a:ln w="38100">
                <a:solidFill>
                  <a:schemeClr val="accent4">
                    <a:lumMod val="50000"/>
                  </a:schemeClr>
                </a:solidFill>
              </a:ln>
              <a:effectLst>
                <a:outerShdw blurRad="50800" dist="76200" dir="8100000" algn="tr" rotWithShape="0">
                  <a:prstClr val="black">
                    <a:alpha val="40000"/>
                  </a:prstClr>
                </a:outerShdw>
              </a:effectLst>
            </p:spPr>
            <p:txBody>
              <a:bodyPr/>
              <a:lstStyle/>
              <a:p>
                <a:r>
                  <a:rPr lang="en-US">
                    <a:noFill/>
                  </a:rPr>
                  <a:t> </a:t>
                </a:r>
              </a:p>
            </p:txBody>
          </p:sp>
        </mc:Fallback>
      </mc:AlternateContent>
      <p:sp>
        <p:nvSpPr>
          <p:cNvPr id="74" name="TextBox 5">
            <a:extLst>
              <a:ext uri="{FF2B5EF4-FFF2-40B4-BE49-F238E27FC236}">
                <a16:creationId xmlns:a16="http://schemas.microsoft.com/office/drawing/2014/main" id="{61197628-E86F-8A4F-BCCB-C43B3B6FCFE2}"/>
              </a:ext>
            </a:extLst>
          </p:cNvPr>
          <p:cNvSpPr txBox="1"/>
          <p:nvPr/>
        </p:nvSpPr>
        <p:spPr>
          <a:xfrm>
            <a:off x="1164123" y="6396335"/>
            <a:ext cx="3172425" cy="461665"/>
          </a:xfrm>
          <a:prstGeom prst="rect">
            <a:avLst/>
          </a:prstGeom>
          <a:solidFill>
            <a:schemeClr val="bg1"/>
          </a:solidFill>
          <a:ln>
            <a:solidFill>
              <a:srgbClr val="DE6769"/>
            </a:solidFill>
          </a:ln>
        </p:spPr>
        <p:txBody>
          <a:bodyPr wrap="square" rtlCol="0">
            <a:spAutoFit/>
          </a:bodyPr>
          <a:lstStyle/>
          <a:p>
            <a:r>
              <a:rPr lang="en-US" sz="1200" dirty="0">
                <a:solidFill>
                  <a:srgbClr val="DE6769"/>
                </a:solidFill>
              </a:rPr>
              <a:t>(Let’s pretend that the base case is T(1) = c for convenience).</a:t>
            </a:r>
          </a:p>
        </p:txBody>
      </p:sp>
      <mc:AlternateContent xmlns:mc="http://schemas.openxmlformats.org/markup-compatibility/2006" xmlns:a14="http://schemas.microsoft.com/office/drawing/2010/main">
        <mc:Choice Requires="a14">
          <p:sp>
            <p:nvSpPr>
              <p:cNvPr id="80" name="TextBox 85">
                <a:extLst>
                  <a:ext uri="{FF2B5EF4-FFF2-40B4-BE49-F238E27FC236}">
                    <a16:creationId xmlns:a16="http://schemas.microsoft.com/office/drawing/2014/main" id="{ECAAB25D-0DAF-F64F-9FFA-A5294EA367A9}"/>
                  </a:ext>
                </a:extLst>
              </p:cNvPr>
              <p:cNvSpPr txBox="1"/>
              <p:nvPr/>
            </p:nvSpPr>
            <p:spPr>
              <a:xfrm>
                <a:off x="7057484" y="6248972"/>
                <a:ext cx="2086516" cy="616900"/>
              </a:xfrm>
              <a:prstGeom prst="rect">
                <a:avLst/>
              </a:prstGeom>
              <a:solidFill>
                <a:srgbClr val="D5FC79">
                  <a:alpha val="47059"/>
                </a:srgbClr>
              </a:solidFill>
              <a:ln>
                <a:solidFill>
                  <a:srgbClr val="FF0000"/>
                </a:solidFill>
              </a:ln>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1600" b="0" i="1" smtClean="0">
                              <a:solidFill>
                                <a:schemeClr val="accent4"/>
                              </a:solidFill>
                              <a:latin typeface="Cambria Math" panose="02040503050406030204" pitchFamily="18" charset="0"/>
                            </a:rPr>
                          </m:ctrlPr>
                        </m:sSupPr>
                        <m:e>
                          <m:r>
                            <a:rPr lang="en-US" sz="1600" b="0" i="1" smtClean="0">
                              <a:solidFill>
                                <a:schemeClr val="accent4"/>
                              </a:solidFill>
                              <a:latin typeface="Cambria Math" charset="0"/>
                            </a:rPr>
                            <m:t>𝑎</m:t>
                          </m:r>
                        </m:e>
                        <m:sup>
                          <m:r>
                            <m:rPr>
                              <m:nor/>
                            </m:rPr>
                            <a:rPr lang="en-US" altLang="zh-CN" sz="1600" i="1" dirty="0">
                              <a:solidFill>
                                <a:schemeClr val="accent4"/>
                              </a:solidFill>
                            </a:rPr>
                            <m:t>log</m:t>
                          </m:r>
                          <m:r>
                            <m:rPr>
                              <m:nor/>
                            </m:rPr>
                            <a:rPr lang="en-US" altLang="zh-CN" sz="1600" i="1" baseline="-25000" dirty="0">
                              <a:solidFill>
                                <a:schemeClr val="accent4"/>
                              </a:solidFill>
                            </a:rPr>
                            <m:t>b</m:t>
                          </m:r>
                          <m:r>
                            <m:rPr>
                              <m:nor/>
                            </m:rPr>
                            <a:rPr lang="en-US" altLang="zh-CN" sz="1600" i="1" dirty="0">
                              <a:solidFill>
                                <a:schemeClr val="accent4"/>
                              </a:solidFill>
                            </a:rPr>
                            <m:t>(</m:t>
                          </m:r>
                          <m:r>
                            <m:rPr>
                              <m:nor/>
                            </m:rPr>
                            <a:rPr lang="en-US" altLang="zh-CN" sz="1600" i="1" dirty="0">
                              <a:solidFill>
                                <a:schemeClr val="accent4"/>
                              </a:solidFill>
                            </a:rPr>
                            <m:t>n</m:t>
                          </m:r>
                          <m:r>
                            <m:rPr>
                              <m:nor/>
                            </m:rPr>
                            <a:rPr lang="en-US" altLang="zh-CN" sz="1600" i="1" dirty="0">
                              <a:solidFill>
                                <a:schemeClr val="accent4"/>
                              </a:solidFill>
                            </a:rPr>
                            <m:t>)</m:t>
                          </m:r>
                        </m:sup>
                      </m:sSup>
                      <m:r>
                        <a:rPr lang="en-US" sz="1600" b="0" i="1" smtClean="0">
                          <a:solidFill>
                            <a:srgbClr val="002060"/>
                          </a:solidFill>
                          <a:latin typeface="Cambria Math" charset="0"/>
                        </a:rPr>
                        <m:t>𝑐</m:t>
                      </m:r>
                      <m:r>
                        <a:rPr lang="en-US" sz="1600" b="0" i="1" smtClean="0">
                          <a:solidFill>
                            <a:srgbClr val="002060"/>
                          </a:solidFill>
                          <a:latin typeface="Cambria Math" charset="0"/>
                        </a:rPr>
                        <m:t> </m:t>
                      </m:r>
                      <m:sSup>
                        <m:sSupPr>
                          <m:ctrlPr>
                            <a:rPr lang="en-US" sz="1600" b="0" i="1" smtClean="0">
                              <a:solidFill>
                                <a:schemeClr val="tx1"/>
                              </a:solidFill>
                              <a:latin typeface="Cambria Math" panose="02040503050406030204" pitchFamily="18" charset="0"/>
                            </a:rPr>
                          </m:ctrlPr>
                        </m:sSupPr>
                        <m:e>
                          <m:d>
                            <m:dPr>
                              <m:ctrlPr>
                                <a:rPr lang="en-US" sz="1600" b="0" i="1" smtClean="0">
                                  <a:solidFill>
                                    <a:schemeClr val="tx1"/>
                                  </a:solidFill>
                                  <a:latin typeface="Cambria Math" panose="02040503050406030204" pitchFamily="18" charset="0"/>
                                </a:rPr>
                              </m:ctrlPr>
                            </m:dPr>
                            <m:e>
                              <m:f>
                                <m:fPr>
                                  <m:ctrlPr>
                                    <a:rPr lang="en-US" sz="1600" b="0" i="1" smtClean="0">
                                      <a:solidFill>
                                        <a:schemeClr val="accent1"/>
                                      </a:solidFill>
                                      <a:latin typeface="Cambria Math" panose="02040503050406030204" pitchFamily="18" charset="0"/>
                                    </a:rPr>
                                  </m:ctrlPr>
                                </m:fPr>
                                <m:num>
                                  <m:r>
                                    <a:rPr lang="en-US" sz="1600" b="0" i="1" smtClean="0">
                                      <a:solidFill>
                                        <a:schemeClr val="accent1"/>
                                      </a:solidFill>
                                      <a:latin typeface="Cambria Math" charset="0"/>
                                    </a:rPr>
                                    <m:t>𝑛</m:t>
                                  </m:r>
                                </m:num>
                                <m:den>
                                  <m:sSup>
                                    <m:sSupPr>
                                      <m:ctrlPr>
                                        <a:rPr lang="en-US" sz="1600" b="0" i="1" smtClean="0">
                                          <a:solidFill>
                                            <a:schemeClr val="accent1"/>
                                          </a:solidFill>
                                          <a:latin typeface="Cambria Math" panose="02040503050406030204" pitchFamily="18" charset="0"/>
                                        </a:rPr>
                                      </m:ctrlPr>
                                    </m:sSupPr>
                                    <m:e>
                                      <m:r>
                                        <a:rPr lang="en-US" sz="1600" b="0" i="1" smtClean="0">
                                          <a:solidFill>
                                            <a:schemeClr val="accent1"/>
                                          </a:solidFill>
                                          <a:latin typeface="Cambria Math" charset="0"/>
                                        </a:rPr>
                                        <m:t>𝑏</m:t>
                                      </m:r>
                                    </m:e>
                                    <m:sup>
                                      <m:r>
                                        <m:rPr>
                                          <m:nor/>
                                        </m:rPr>
                                        <a:rPr lang="en-US" altLang="zh-CN" sz="1600" i="1" dirty="0" smtClean="0">
                                          <a:solidFill>
                                            <a:schemeClr val="accent1"/>
                                          </a:solidFill>
                                        </a:rPr>
                                        <m:t>log</m:t>
                                      </m:r>
                                      <m:r>
                                        <m:rPr>
                                          <m:nor/>
                                        </m:rPr>
                                        <a:rPr lang="en-US" altLang="zh-CN" sz="1600" i="1" baseline="-25000" dirty="0" smtClean="0">
                                          <a:solidFill>
                                            <a:schemeClr val="accent1"/>
                                          </a:solidFill>
                                        </a:rPr>
                                        <m:t>b</m:t>
                                      </m:r>
                                      <m:r>
                                        <m:rPr>
                                          <m:nor/>
                                        </m:rPr>
                                        <a:rPr lang="en-US" altLang="zh-CN" sz="1600" i="1" dirty="0" smtClean="0">
                                          <a:solidFill>
                                            <a:schemeClr val="accent1"/>
                                          </a:solidFill>
                                        </a:rPr>
                                        <m:t>(</m:t>
                                      </m:r>
                                      <m:r>
                                        <m:rPr>
                                          <m:nor/>
                                        </m:rPr>
                                        <a:rPr lang="en-US" altLang="zh-CN" sz="1600" i="1" dirty="0" smtClean="0">
                                          <a:solidFill>
                                            <a:schemeClr val="accent1"/>
                                          </a:solidFill>
                                        </a:rPr>
                                        <m:t>n</m:t>
                                      </m:r>
                                      <m:r>
                                        <m:rPr>
                                          <m:nor/>
                                        </m:rPr>
                                        <a:rPr lang="en-US" altLang="zh-CN" sz="1600" i="1" dirty="0" smtClean="0">
                                          <a:solidFill>
                                            <a:schemeClr val="accent1"/>
                                          </a:solidFill>
                                        </a:rPr>
                                        <m:t>)</m:t>
                                      </m:r>
                                      <m:r>
                                        <m:rPr>
                                          <m:nor/>
                                        </m:rPr>
                                        <a:rPr lang="en-US" altLang="zh-CN" sz="1600" dirty="0">
                                          <a:solidFill>
                                            <a:schemeClr val="accent1"/>
                                          </a:solidFill>
                                        </a:rPr>
                                        <m:t> </m:t>
                                      </m:r>
                                    </m:sup>
                                  </m:sSup>
                                </m:den>
                              </m:f>
                            </m:e>
                          </m:d>
                        </m:e>
                        <m:sup>
                          <m:r>
                            <a:rPr lang="en-US" sz="1600" b="0" i="1" smtClean="0">
                              <a:solidFill>
                                <a:schemeClr val="tx1"/>
                              </a:solidFill>
                              <a:latin typeface="Cambria Math" charset="0"/>
                            </a:rPr>
                            <m:t>𝑑</m:t>
                          </m:r>
                        </m:sup>
                      </m:sSup>
                    </m:oMath>
                  </m:oMathPara>
                </a14:m>
                <a:endParaRPr lang="en-US" sz="2000" dirty="0"/>
              </a:p>
            </p:txBody>
          </p:sp>
        </mc:Choice>
        <mc:Fallback xmlns="">
          <p:sp>
            <p:nvSpPr>
              <p:cNvPr id="80" name="TextBox 85">
                <a:extLst>
                  <a:ext uri="{FF2B5EF4-FFF2-40B4-BE49-F238E27FC236}">
                    <a16:creationId xmlns:a16="http://schemas.microsoft.com/office/drawing/2014/main" id="{ECAAB25D-0DAF-F64F-9FFA-A5294EA367A9}"/>
                  </a:ext>
                </a:extLst>
              </p:cNvPr>
              <p:cNvSpPr txBox="1">
                <a:spLocks noRot="1" noChangeAspect="1" noMove="1" noResize="1" noEditPoints="1" noAdjustHandles="1" noChangeArrowheads="1" noChangeShapeType="1" noTextEdit="1"/>
              </p:cNvSpPr>
              <p:nvPr/>
            </p:nvSpPr>
            <p:spPr>
              <a:xfrm>
                <a:off x="7057484" y="6248972"/>
                <a:ext cx="2086516" cy="616900"/>
              </a:xfrm>
              <a:prstGeom prst="rect">
                <a:avLst/>
              </a:prstGeom>
              <a:blipFill>
                <a:blip r:embed="rId5"/>
                <a:stretch>
                  <a:fillRect b="-8000"/>
                </a:stretch>
              </a:blipFill>
              <a:ln>
                <a:solidFill>
                  <a:srgbClr val="FF0000"/>
                </a:solidFill>
              </a:ln>
            </p:spPr>
            <p:txBody>
              <a:bodyPr/>
              <a:lstStyle/>
              <a:p>
                <a:r>
                  <a:rPr lang="en-US">
                    <a:noFill/>
                  </a:rPr>
                  <a:t> </a:t>
                </a:r>
              </a:p>
            </p:txBody>
          </p:sp>
        </mc:Fallback>
      </mc:AlternateContent>
    </p:spTree>
    <p:extLst>
      <p:ext uri="{BB962C8B-B14F-4D97-AF65-F5344CB8AC3E}">
        <p14:creationId xmlns:p14="http://schemas.microsoft.com/office/powerpoint/2010/main" val="1159065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zh-CN" altLang="en-US" sz="4000" dirty="0"/>
              <a:t>渐进复杂性证明</a:t>
            </a:r>
            <a:endParaRPr lang="en-US" sz="4000" dirty="0"/>
          </a:p>
        </p:txBody>
      </p:sp>
      <p:sp>
        <p:nvSpPr>
          <p:cNvPr id="3" name="Content Placeholder 2"/>
          <p:cNvSpPr>
            <a:spLocks noGrp="1"/>
          </p:cNvSpPr>
          <p:nvPr>
            <p:ph idx="1"/>
          </p:nvPr>
        </p:nvSpPr>
        <p:spPr/>
        <p:txBody>
          <a:bodyPr/>
          <a:lstStyle/>
          <a:p>
            <a:r>
              <a:rPr lang="en-US" sz="2800" dirty="0"/>
              <a:t>n</a:t>
            </a:r>
            <a:r>
              <a:rPr lang="en-US" sz="2800" baseline="30000" dirty="0"/>
              <a:t>3</a:t>
            </a:r>
            <a:r>
              <a:rPr lang="en-US" sz="2800" dirty="0"/>
              <a:t> + 3n = O(n</a:t>
            </a:r>
            <a:r>
              <a:rPr lang="en-US" sz="2800" baseline="30000" dirty="0"/>
              <a:t>3</a:t>
            </a:r>
            <a:r>
              <a:rPr lang="en-US" sz="2800" dirty="0"/>
              <a:t> </a:t>
            </a:r>
            <a:r>
              <a:rPr lang="mr-IN" sz="2800" dirty="0"/>
              <a:t>–</a:t>
            </a:r>
            <a:r>
              <a:rPr lang="en-US" sz="2800" dirty="0"/>
              <a:t> n</a:t>
            </a:r>
            <a:r>
              <a:rPr lang="en-US" sz="2800" baseline="30000" dirty="0"/>
              <a:t>2</a:t>
            </a:r>
            <a:r>
              <a:rPr lang="en-US" sz="2800" dirty="0"/>
              <a:t>)</a:t>
            </a:r>
          </a:p>
          <a:p>
            <a:r>
              <a:rPr lang="en-US" sz="2800" dirty="0"/>
              <a:t>n</a:t>
            </a:r>
            <a:r>
              <a:rPr lang="en-US" sz="2800" baseline="30000" dirty="0"/>
              <a:t>3</a:t>
            </a:r>
            <a:r>
              <a:rPr lang="en-US" sz="2800" dirty="0"/>
              <a:t> + 3n = </a:t>
            </a:r>
            <a:r>
              <a:rPr lang="en-US" sz="2800" dirty="0" err="1"/>
              <a:t>Ω</a:t>
            </a:r>
            <a:r>
              <a:rPr lang="en-US" sz="2800" dirty="0"/>
              <a:t>(n</a:t>
            </a:r>
            <a:r>
              <a:rPr lang="en-US" sz="2800" baseline="30000" dirty="0"/>
              <a:t>3</a:t>
            </a:r>
            <a:r>
              <a:rPr lang="en-US" sz="2800" dirty="0"/>
              <a:t> </a:t>
            </a:r>
            <a:r>
              <a:rPr lang="mr-IN" sz="2800" dirty="0"/>
              <a:t>–</a:t>
            </a:r>
            <a:r>
              <a:rPr lang="en-US" sz="2800" dirty="0"/>
              <a:t> n</a:t>
            </a:r>
            <a:r>
              <a:rPr lang="en-US" sz="2800" baseline="30000" dirty="0"/>
              <a:t>2</a:t>
            </a:r>
            <a:r>
              <a:rPr lang="en-US" sz="2800" dirty="0"/>
              <a:t>)</a:t>
            </a:r>
          </a:p>
          <a:p>
            <a:r>
              <a:rPr lang="en-US" sz="2800" dirty="0"/>
              <a:t>n</a:t>
            </a:r>
            <a:r>
              <a:rPr lang="en-US" sz="2800" baseline="30000" dirty="0"/>
              <a:t>3</a:t>
            </a:r>
            <a:r>
              <a:rPr lang="en-US" sz="2800" dirty="0"/>
              <a:t> + 3n = </a:t>
            </a:r>
            <a:r>
              <a:rPr lang="en-US" sz="2800" dirty="0" err="1"/>
              <a:t>Θ</a:t>
            </a:r>
            <a:r>
              <a:rPr lang="en-US" sz="2800" dirty="0"/>
              <a:t>(n</a:t>
            </a:r>
            <a:r>
              <a:rPr lang="en-US" sz="2800" baseline="30000" dirty="0"/>
              <a:t>3</a:t>
            </a:r>
            <a:r>
              <a:rPr lang="en-US" sz="2800" dirty="0"/>
              <a:t> </a:t>
            </a:r>
            <a:r>
              <a:rPr lang="mr-IN" sz="2800" dirty="0"/>
              <a:t>–</a:t>
            </a:r>
            <a:r>
              <a:rPr lang="en-US" sz="2800" dirty="0"/>
              <a:t> n</a:t>
            </a:r>
            <a:r>
              <a:rPr lang="en-US" sz="2800" baseline="30000" dirty="0"/>
              <a:t>2</a:t>
            </a:r>
            <a:r>
              <a:rPr lang="en-US" sz="2800" dirty="0"/>
              <a:t>)</a:t>
            </a:r>
          </a:p>
          <a:p>
            <a:endParaRPr lang="en-US" sz="2800" dirty="0"/>
          </a:p>
          <a:p>
            <a:r>
              <a:rPr lang="en-US" sz="2800" dirty="0"/>
              <a:t>3</a:t>
            </a:r>
            <a:r>
              <a:rPr lang="en-US" sz="2800" baseline="30000" dirty="0"/>
              <a:t>n</a:t>
            </a:r>
            <a:r>
              <a:rPr lang="en-US" sz="2800" dirty="0"/>
              <a:t> is </a:t>
            </a:r>
            <a:r>
              <a:rPr lang="en-US" sz="2800" b="1" dirty="0">
                <a:solidFill>
                  <a:srgbClr val="DE6769"/>
                </a:solidFill>
              </a:rPr>
              <a:t>NOT</a:t>
            </a:r>
            <a:r>
              <a:rPr lang="en-US" sz="2800" dirty="0"/>
              <a:t> O(2</a:t>
            </a:r>
            <a:r>
              <a:rPr lang="en-US" sz="2800" baseline="30000" dirty="0"/>
              <a:t>n</a:t>
            </a:r>
            <a:r>
              <a:rPr lang="en-US" sz="2800" dirty="0"/>
              <a:t>)</a:t>
            </a:r>
          </a:p>
          <a:p>
            <a:r>
              <a:rPr lang="en-US" sz="2800" dirty="0"/>
              <a:t>log</a:t>
            </a:r>
            <a:r>
              <a:rPr lang="en-US" sz="2800" baseline="-25000" dirty="0"/>
              <a:t>2</a:t>
            </a:r>
            <a:r>
              <a:rPr lang="en-US" sz="2800" dirty="0"/>
              <a:t>(n) = </a:t>
            </a:r>
            <a:r>
              <a:rPr lang="en-US" sz="2800" dirty="0" err="1"/>
              <a:t>Ω</a:t>
            </a:r>
            <a:r>
              <a:rPr lang="en-US" sz="2800" dirty="0"/>
              <a:t>(ln(n))</a:t>
            </a:r>
          </a:p>
          <a:p>
            <a:r>
              <a:rPr lang="en-US" sz="2800" dirty="0"/>
              <a:t>log</a:t>
            </a:r>
            <a:r>
              <a:rPr lang="en-US" sz="2800" baseline="-25000" dirty="0"/>
              <a:t>2</a:t>
            </a:r>
            <a:r>
              <a:rPr lang="en-US" sz="2800" dirty="0"/>
              <a:t>(n) = </a:t>
            </a:r>
            <a:r>
              <a:rPr lang="en-US" sz="2800" dirty="0" err="1"/>
              <a:t>Θ</a:t>
            </a:r>
            <a:r>
              <a:rPr lang="en-US" sz="2800" dirty="0"/>
              <a:t>( 2</a:t>
            </a:r>
            <a:r>
              <a:rPr lang="en-US" sz="2800" baseline="30000" dirty="0"/>
              <a:t>loglog(n)</a:t>
            </a:r>
            <a:r>
              <a:rPr lang="en-US" sz="2800" dirty="0"/>
              <a:t> )</a:t>
            </a:r>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535F9D8A-AF51-DB41-A443-A9ED4CDE0DF8}"/>
                  </a:ext>
                </a:extLst>
              </p:cNvPr>
              <p:cNvSpPr txBox="1"/>
              <p:nvPr/>
            </p:nvSpPr>
            <p:spPr>
              <a:xfrm>
                <a:off x="4374292" y="2605089"/>
                <a:ext cx="4769708" cy="2251065"/>
              </a:xfrm>
              <a:prstGeom prst="rect">
                <a:avLst/>
              </a:prstGeom>
              <a:noFill/>
            </p:spPr>
            <p:txBody>
              <a:bodyPr wrap="square">
                <a:spAutoFit/>
              </a:bodyPr>
              <a:lstStyle/>
              <a:p>
                <a:pPr marL="1270" indent="0">
                  <a:lnSpc>
                    <a:spcPct val="150000"/>
                  </a:lnSpc>
                  <a:buNone/>
                </a:pPr>
                <a:r>
                  <a:rPr kumimoji="1" lang="en-US" altLang="zh-CN" sz="2400" dirty="0">
                    <a:solidFill>
                      <a:srgbClr val="00B050"/>
                    </a:solidFill>
                  </a:rPr>
                  <a:t>1.</a:t>
                </a:r>
                <a:r>
                  <a:rPr kumimoji="1" lang="zh-CN" altLang="en-US" sz="2400" dirty="0">
                    <a:solidFill>
                      <a:srgbClr val="00B050"/>
                    </a:solidFill>
                  </a:rPr>
                  <a:t> 证明 </a:t>
                </a:r>
                <a:r>
                  <a:rPr kumimoji="1" lang="en-US" altLang="zh-CN" sz="2400" dirty="0">
                    <a:solidFill>
                      <a:srgbClr val="00B050"/>
                    </a:solidFill>
                  </a:rPr>
                  <a:t>f(n)</a:t>
                </a:r>
                <a:r>
                  <a:rPr kumimoji="1" lang="zh-CN" altLang="en-US" sz="2400" dirty="0">
                    <a:solidFill>
                      <a:srgbClr val="00B050"/>
                    </a:solidFill>
                  </a:rPr>
                  <a:t> </a:t>
                </a:r>
                <a:r>
                  <a:rPr kumimoji="1" lang="en-US" altLang="zh-CN" sz="2400" dirty="0">
                    <a:solidFill>
                      <a:srgbClr val="00B050"/>
                    </a:solidFill>
                  </a:rPr>
                  <a:t>is</a:t>
                </a:r>
                <a:r>
                  <a:rPr kumimoji="1" lang="zh-CN" altLang="en-US" sz="2400" dirty="0">
                    <a:solidFill>
                      <a:srgbClr val="00B050"/>
                    </a:solidFill>
                  </a:rPr>
                  <a:t> </a:t>
                </a:r>
                <a:r>
                  <a:rPr kumimoji="1" lang="en-US" altLang="zh-CN" sz="2400" dirty="0">
                    <a:solidFill>
                      <a:srgbClr val="00B050"/>
                    </a:solidFill>
                  </a:rPr>
                  <a:t>O(g(n))</a:t>
                </a:r>
                <a:r>
                  <a:rPr kumimoji="1" lang="zh-CN" altLang="en-US" sz="2400" dirty="0">
                    <a:solidFill>
                      <a:srgbClr val="00B050"/>
                    </a:solidFill>
                  </a:rPr>
                  <a:t>，</a:t>
                </a:r>
                <a:r>
                  <a:rPr kumimoji="1" lang="en-US" altLang="zh-CN" sz="2400" dirty="0">
                    <a:solidFill>
                      <a:srgbClr val="00B050"/>
                    </a:solidFill>
                  </a:rPr>
                  <a:t> </a:t>
                </a:r>
                <a14:m>
                  <m:oMath xmlns:m="http://schemas.openxmlformats.org/officeDocument/2006/math">
                    <m:r>
                      <a:rPr lang="en-US" altLang="zh-CN" sz="2400" b="1" i="1">
                        <a:solidFill>
                          <a:srgbClr val="00B050"/>
                        </a:solidFill>
                        <a:latin typeface="Cambria Math" panose="02040503050406030204" pitchFamily="18" charset="0"/>
                      </a:rPr>
                      <m:t>𝛀</m:t>
                    </m:r>
                  </m:oMath>
                </a14:m>
                <a:r>
                  <a:rPr kumimoji="1" lang="en-US" altLang="zh-CN" sz="2400" dirty="0">
                    <a:solidFill>
                      <a:srgbClr val="00B050"/>
                    </a:solidFill>
                  </a:rPr>
                  <a:t>(g(n))</a:t>
                </a:r>
              </a:p>
              <a:p>
                <a:pPr marL="457200" lvl="1" indent="-93663">
                  <a:lnSpc>
                    <a:spcPct val="150000"/>
                  </a:lnSpc>
                  <a:buFont typeface="Arial" panose="020B0604020202020204" pitchFamily="34" charset="0"/>
                  <a:buChar char="•"/>
                </a:pPr>
                <a:r>
                  <a:rPr kumimoji="1" lang="zh-CN" altLang="en-US" sz="2400" dirty="0">
                    <a:solidFill>
                      <a:srgbClr val="00B050"/>
                    </a:solidFill>
                  </a:rPr>
                  <a:t> </a:t>
                </a:r>
                <a:r>
                  <a:rPr kumimoji="1" lang="en-US" altLang="zh-CN" sz="2400" dirty="0">
                    <a:solidFill>
                      <a:srgbClr val="00B050"/>
                    </a:solidFill>
                  </a:rPr>
                  <a:t>find</a:t>
                </a:r>
                <a:r>
                  <a:rPr kumimoji="1" lang="zh-CN" altLang="en-US" sz="2400" dirty="0">
                    <a:solidFill>
                      <a:srgbClr val="00B050"/>
                    </a:solidFill>
                  </a:rPr>
                  <a:t> </a:t>
                </a:r>
                <a:r>
                  <a:rPr kumimoji="1" lang="en-US" altLang="zh-CN" sz="2400" dirty="0">
                    <a:solidFill>
                      <a:srgbClr val="00B050"/>
                    </a:solidFill>
                  </a:rPr>
                  <a:t>proper</a:t>
                </a:r>
                <a:r>
                  <a:rPr kumimoji="1" lang="zh-CN" altLang="en-US" sz="2400" dirty="0">
                    <a:solidFill>
                      <a:srgbClr val="00B050"/>
                    </a:solidFill>
                  </a:rPr>
                  <a:t> </a:t>
                </a:r>
                <a:r>
                  <a:rPr kumimoji="1" lang="en-US" altLang="zh-CN" sz="2400" dirty="0">
                    <a:solidFill>
                      <a:srgbClr val="00B050"/>
                    </a:solidFill>
                  </a:rPr>
                  <a:t>c</a:t>
                </a:r>
                <a:r>
                  <a:rPr kumimoji="1" lang="zh-CN" altLang="en-US" sz="2400" dirty="0">
                    <a:solidFill>
                      <a:srgbClr val="00B050"/>
                    </a:solidFill>
                  </a:rPr>
                  <a:t> </a:t>
                </a:r>
                <a:r>
                  <a:rPr kumimoji="1" lang="en-US" altLang="zh-CN" sz="2400" dirty="0">
                    <a:solidFill>
                      <a:srgbClr val="00B050"/>
                    </a:solidFill>
                  </a:rPr>
                  <a:t>and</a:t>
                </a:r>
                <a:r>
                  <a:rPr kumimoji="1" lang="zh-CN" altLang="en-US" sz="2400" dirty="0">
                    <a:solidFill>
                      <a:srgbClr val="00B050"/>
                    </a:solidFill>
                  </a:rPr>
                  <a:t> </a:t>
                </a:r>
                <a:r>
                  <a:rPr kumimoji="1" lang="en-US" altLang="zh-CN" sz="2400" dirty="0">
                    <a:solidFill>
                      <a:srgbClr val="00B050"/>
                    </a:solidFill>
                  </a:rPr>
                  <a:t>n</a:t>
                </a:r>
                <a:r>
                  <a:rPr kumimoji="1" lang="en-US" altLang="zh-CN" sz="2400" baseline="-25000" dirty="0">
                    <a:solidFill>
                      <a:srgbClr val="00B050"/>
                    </a:solidFill>
                  </a:rPr>
                  <a:t>0</a:t>
                </a:r>
              </a:p>
              <a:p>
                <a:pPr marL="9525" indent="0">
                  <a:lnSpc>
                    <a:spcPct val="150000"/>
                  </a:lnSpc>
                  <a:buNone/>
                </a:pPr>
                <a:r>
                  <a:rPr kumimoji="1" lang="en-US" altLang="zh-CN" sz="2400" dirty="0">
                    <a:solidFill>
                      <a:srgbClr val="00B050"/>
                    </a:solidFill>
                  </a:rPr>
                  <a:t>2.</a:t>
                </a:r>
                <a:r>
                  <a:rPr kumimoji="1" lang="zh-CN" altLang="en-US" sz="2400" dirty="0">
                    <a:solidFill>
                      <a:srgbClr val="00B050"/>
                    </a:solidFill>
                  </a:rPr>
                  <a:t> 证明 </a:t>
                </a:r>
                <a:r>
                  <a:rPr kumimoji="1" lang="en-US" altLang="zh-CN" sz="2400" dirty="0">
                    <a:solidFill>
                      <a:srgbClr val="00B050"/>
                    </a:solidFill>
                  </a:rPr>
                  <a:t>f(n)</a:t>
                </a:r>
                <a:r>
                  <a:rPr kumimoji="1" lang="zh-CN" altLang="en-US" sz="2400" dirty="0">
                    <a:solidFill>
                      <a:srgbClr val="00B050"/>
                    </a:solidFill>
                  </a:rPr>
                  <a:t> </a:t>
                </a:r>
                <a:r>
                  <a:rPr kumimoji="1" lang="en-US" altLang="zh-CN" sz="2400" dirty="0">
                    <a:solidFill>
                      <a:srgbClr val="00B050"/>
                    </a:solidFill>
                  </a:rPr>
                  <a:t>is</a:t>
                </a:r>
                <a:r>
                  <a:rPr kumimoji="1" lang="zh-CN" altLang="en-US" sz="2400" dirty="0">
                    <a:solidFill>
                      <a:srgbClr val="00B050"/>
                    </a:solidFill>
                  </a:rPr>
                  <a:t> </a:t>
                </a:r>
                <a:r>
                  <a:rPr kumimoji="1" lang="en-US" altLang="zh-CN" sz="2400" dirty="0">
                    <a:solidFill>
                      <a:srgbClr val="00B050"/>
                    </a:solidFill>
                  </a:rPr>
                  <a:t>not</a:t>
                </a:r>
                <a:r>
                  <a:rPr kumimoji="1" lang="zh-CN" altLang="en-US" sz="2400" dirty="0">
                    <a:solidFill>
                      <a:srgbClr val="00B050"/>
                    </a:solidFill>
                  </a:rPr>
                  <a:t> </a:t>
                </a:r>
                <a:r>
                  <a:rPr kumimoji="1" lang="en-US" altLang="zh-CN" sz="2400" dirty="0">
                    <a:solidFill>
                      <a:srgbClr val="00B050"/>
                    </a:solidFill>
                  </a:rPr>
                  <a:t>O(g(n))</a:t>
                </a:r>
                <a:r>
                  <a:rPr kumimoji="1" lang="zh-CN" altLang="en-US" sz="2400" dirty="0">
                    <a:solidFill>
                      <a:srgbClr val="00B050"/>
                    </a:solidFill>
                  </a:rPr>
                  <a:t>，</a:t>
                </a:r>
                <a:r>
                  <a:rPr kumimoji="1" lang="en-US" altLang="zh-CN" sz="2400" dirty="0">
                    <a:solidFill>
                      <a:srgbClr val="00B050"/>
                    </a:solidFill>
                  </a:rPr>
                  <a:t> </a:t>
                </a:r>
                <a14:m>
                  <m:oMath xmlns:m="http://schemas.openxmlformats.org/officeDocument/2006/math">
                    <m:r>
                      <a:rPr lang="en-US" altLang="zh-CN" sz="2400" b="1" i="1">
                        <a:solidFill>
                          <a:srgbClr val="00B050"/>
                        </a:solidFill>
                        <a:latin typeface="Cambria Math" panose="02040503050406030204" pitchFamily="18" charset="0"/>
                      </a:rPr>
                      <m:t>𝛀</m:t>
                    </m:r>
                  </m:oMath>
                </a14:m>
                <a:r>
                  <a:rPr kumimoji="1" lang="en-US" altLang="zh-CN" sz="2400" dirty="0">
                    <a:solidFill>
                      <a:srgbClr val="00B050"/>
                    </a:solidFill>
                  </a:rPr>
                  <a:t>(g(n))</a:t>
                </a:r>
              </a:p>
              <a:p>
                <a:pPr marL="363538" indent="44450">
                  <a:lnSpc>
                    <a:spcPct val="150000"/>
                  </a:lnSpc>
                </a:pPr>
                <a:r>
                  <a:rPr kumimoji="1" lang="zh-CN" altLang="en-US" sz="2400" dirty="0">
                    <a:solidFill>
                      <a:srgbClr val="00B050"/>
                    </a:solidFill>
                  </a:rPr>
                  <a:t> </a:t>
                </a:r>
                <a:r>
                  <a:rPr kumimoji="1" lang="en-US" altLang="zh-CN" sz="2400" dirty="0">
                    <a:solidFill>
                      <a:srgbClr val="00B050"/>
                    </a:solidFill>
                  </a:rPr>
                  <a:t>Proof</a:t>
                </a:r>
                <a:r>
                  <a:rPr kumimoji="1" lang="zh-CN" altLang="en-US" sz="2400" dirty="0">
                    <a:solidFill>
                      <a:srgbClr val="00B050"/>
                    </a:solidFill>
                  </a:rPr>
                  <a:t> </a:t>
                </a:r>
                <a:r>
                  <a:rPr kumimoji="1" lang="en-US" altLang="zh-CN" sz="2400" dirty="0">
                    <a:solidFill>
                      <a:srgbClr val="00B050"/>
                    </a:solidFill>
                  </a:rPr>
                  <a:t>by</a:t>
                </a:r>
                <a:r>
                  <a:rPr kumimoji="1" lang="zh-CN" altLang="en-US" sz="2400" dirty="0">
                    <a:solidFill>
                      <a:srgbClr val="00B050"/>
                    </a:solidFill>
                  </a:rPr>
                  <a:t> </a:t>
                </a:r>
                <a:r>
                  <a:rPr kumimoji="1" lang="en-US" altLang="zh-CN" sz="2400" dirty="0">
                    <a:solidFill>
                      <a:srgbClr val="00B050"/>
                    </a:solidFill>
                  </a:rPr>
                  <a:t>contradiction.</a:t>
                </a:r>
                <a:r>
                  <a:rPr kumimoji="1" lang="zh-CN" altLang="en-US" sz="2400" dirty="0">
                    <a:solidFill>
                      <a:srgbClr val="00B050"/>
                    </a:solidFill>
                  </a:rPr>
                  <a:t> </a:t>
                </a:r>
                <a:endParaRPr kumimoji="1" lang="en-US" altLang="zh-CN" sz="2400" dirty="0">
                  <a:solidFill>
                    <a:srgbClr val="00B050"/>
                  </a:solidFill>
                </a:endParaRPr>
              </a:p>
            </p:txBody>
          </p:sp>
        </mc:Choice>
        <mc:Fallback xmlns="">
          <p:sp>
            <p:nvSpPr>
              <p:cNvPr id="5" name="文本框 4">
                <a:extLst>
                  <a:ext uri="{FF2B5EF4-FFF2-40B4-BE49-F238E27FC236}">
                    <a16:creationId xmlns:a16="http://schemas.microsoft.com/office/drawing/2014/main" id="{535F9D8A-AF51-DB41-A443-A9ED4CDE0DF8}"/>
                  </a:ext>
                </a:extLst>
              </p:cNvPr>
              <p:cNvSpPr txBox="1">
                <a:spLocks noRot="1" noChangeAspect="1" noMove="1" noResize="1" noEditPoints="1" noAdjustHandles="1" noChangeArrowheads="1" noChangeShapeType="1" noTextEdit="1"/>
              </p:cNvSpPr>
              <p:nvPr/>
            </p:nvSpPr>
            <p:spPr>
              <a:xfrm>
                <a:off x="4374292" y="2605089"/>
                <a:ext cx="4769708" cy="2251065"/>
              </a:xfrm>
              <a:prstGeom prst="rect">
                <a:avLst/>
              </a:prstGeom>
              <a:blipFill>
                <a:blip r:embed="rId3"/>
                <a:stretch>
                  <a:fillRect l="-2128" b="-5028"/>
                </a:stretch>
              </a:blipFill>
            </p:spPr>
            <p:txBody>
              <a:bodyPr/>
              <a:lstStyle/>
              <a:p>
                <a:r>
                  <a:rPr lang="en-US">
                    <a:noFill/>
                  </a:rPr>
                  <a:t> </a:t>
                </a:r>
              </a:p>
            </p:txBody>
          </p:sp>
        </mc:Fallback>
      </mc:AlternateContent>
    </p:spTree>
    <p:extLst>
      <p:ext uri="{BB962C8B-B14F-4D97-AF65-F5344CB8AC3E}">
        <p14:creationId xmlns:p14="http://schemas.microsoft.com/office/powerpoint/2010/main" val="194037546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Now let’s check all the cases </a:t>
            </a:r>
            <a:endParaRPr lang="en-US" sz="3200" dirty="0">
              <a:solidFill>
                <a:srgbClr val="7030A0"/>
              </a:solidFill>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0A1346E-3FE1-FF42-A13A-DC2F292049FF}"/>
                  </a:ext>
                </a:extLst>
              </p:cNvPr>
              <p:cNvSpPr txBox="1"/>
              <p:nvPr/>
            </p:nvSpPr>
            <p:spPr>
              <a:xfrm>
                <a:off x="969639" y="1690689"/>
                <a:ext cx="6458627" cy="221977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𝑇</m:t>
                      </m:r>
                      <m:d>
                        <m:dPr>
                          <m:ctrlPr>
                            <a:rPr lang="en-US" sz="3200" b="0" i="1" smtClean="0">
                              <a:latin typeface="Cambria Math" panose="02040503050406030204" pitchFamily="18" charset="0"/>
                            </a:rPr>
                          </m:ctrlPr>
                        </m:dPr>
                        <m:e>
                          <m:r>
                            <a:rPr lang="en-US" sz="3200" b="0" i="1" smtClean="0">
                              <a:latin typeface="Cambria Math" panose="02040503050406030204" pitchFamily="18" charset="0"/>
                            </a:rPr>
                            <m:t>𝑛</m:t>
                          </m:r>
                        </m:e>
                      </m:d>
                      <m:r>
                        <a:rPr lang="en-US" sz="3200" b="0" i="1" smtClean="0">
                          <a:latin typeface="Cambria Math" panose="02040503050406030204" pitchFamily="18" charset="0"/>
                        </a:rPr>
                        <m:t>= </m:t>
                      </m:r>
                      <m:d>
                        <m:dPr>
                          <m:begChr m:val="{"/>
                          <m:endChr m:val=""/>
                          <m:ctrlPr>
                            <a:rPr lang="en-US" sz="3200" b="0" i="1" smtClean="0">
                              <a:latin typeface="Cambria Math" panose="02040503050406030204" pitchFamily="18" charset="0"/>
                            </a:rPr>
                          </m:ctrlPr>
                        </m:dPr>
                        <m:e>
                          <m:eqArr>
                            <m:eqArrPr>
                              <m:ctrlPr>
                                <a:rPr lang="en-US" sz="3200" b="0" i="1" smtClean="0">
                                  <a:latin typeface="Cambria Math" panose="02040503050406030204" pitchFamily="18" charset="0"/>
                                </a:rPr>
                              </m:ctrlPr>
                            </m:eqArrPr>
                            <m:e>
                              <m:r>
                                <m:rPr>
                                  <m:sty m:val="p"/>
                                </m:rPr>
                                <a:rPr lang="en-US" sz="3200" b="0" i="0" smtClean="0">
                                  <a:latin typeface="Cambria Math" panose="02040503050406030204" pitchFamily="18" charset="0"/>
                                </a:rPr>
                                <m:t>O</m:t>
                              </m:r>
                              <m:d>
                                <m:dPr>
                                  <m:ctrlPr>
                                    <a:rPr lang="en-US" sz="3200" b="0" i="1" smtClean="0">
                                      <a:latin typeface="Cambria Math" panose="02040503050406030204" pitchFamily="18" charset="0"/>
                                    </a:rPr>
                                  </m:ctrlPr>
                                </m:dPr>
                                <m:e>
                                  <m:sSup>
                                    <m:sSupPr>
                                      <m:ctrlPr>
                                        <a:rPr lang="en-US" sz="3200" b="0" i="1" smtClean="0">
                                          <a:latin typeface="Cambria Math" panose="02040503050406030204" pitchFamily="18" charset="0"/>
                                        </a:rPr>
                                      </m:ctrlPr>
                                    </m:sSupPr>
                                    <m:e>
                                      <m:r>
                                        <a:rPr lang="en-US" sz="3200" b="0" i="1" smtClean="0">
                                          <a:latin typeface="Cambria Math" panose="02040503050406030204" pitchFamily="18" charset="0"/>
                                        </a:rPr>
                                        <m:t>𝑛</m:t>
                                      </m:r>
                                    </m:e>
                                    <m:sup>
                                      <m:r>
                                        <a:rPr lang="en-US" sz="3200" b="0" i="1" smtClean="0">
                                          <a:latin typeface="Cambria Math" panose="02040503050406030204" pitchFamily="18" charset="0"/>
                                        </a:rPr>
                                        <m:t>𝑑</m:t>
                                      </m:r>
                                    </m:sup>
                                  </m:sSup>
                                  <m:func>
                                    <m:funcPr>
                                      <m:ctrlPr>
                                        <a:rPr lang="en-US" sz="3200" b="0" i="1" smtClean="0">
                                          <a:latin typeface="Cambria Math" panose="02040503050406030204" pitchFamily="18" charset="0"/>
                                        </a:rPr>
                                      </m:ctrlPr>
                                    </m:funcPr>
                                    <m:fName>
                                      <m:r>
                                        <m:rPr>
                                          <m:sty m:val="p"/>
                                        </m:rPr>
                                        <a:rPr lang="en-US" sz="3200" b="0" i="0" smtClean="0">
                                          <a:latin typeface="Cambria Math" panose="02040503050406030204" pitchFamily="18" charset="0"/>
                                        </a:rPr>
                                        <m:t>log</m:t>
                                      </m:r>
                                    </m:fName>
                                    <m:e>
                                      <m:d>
                                        <m:dPr>
                                          <m:ctrlPr>
                                            <a:rPr lang="en-US" sz="3200" b="0" i="1" smtClean="0">
                                              <a:latin typeface="Cambria Math" panose="02040503050406030204" pitchFamily="18" charset="0"/>
                                            </a:rPr>
                                          </m:ctrlPr>
                                        </m:dPr>
                                        <m:e>
                                          <m:r>
                                            <a:rPr lang="en-US" sz="3200" b="0" i="1" smtClean="0">
                                              <a:latin typeface="Cambria Math" panose="02040503050406030204" pitchFamily="18" charset="0"/>
                                            </a:rPr>
                                            <m:t>𝑛</m:t>
                                          </m:r>
                                        </m:e>
                                      </m:d>
                                    </m:e>
                                  </m:func>
                                </m:e>
                              </m:d>
                              <m:r>
                                <a:rPr lang="en-US" sz="3200" b="0" i="1" smtClean="0">
                                  <a:latin typeface="Cambria Math" panose="02040503050406030204" pitchFamily="18" charset="0"/>
                                </a:rPr>
                                <m:t>         </m:t>
                              </m:r>
                              <m:r>
                                <m:rPr>
                                  <m:sty m:val="p"/>
                                </m:rPr>
                                <a:rPr lang="en-US" sz="3200" b="0" i="0" smtClean="0">
                                  <a:latin typeface="Cambria Math" panose="02040503050406030204" pitchFamily="18" charset="0"/>
                                </a:rPr>
                                <m:t>if</m:t>
                              </m:r>
                              <m:r>
                                <a:rPr lang="en-US" sz="3200" b="0" i="1" smtClean="0">
                                  <a:latin typeface="Cambria Math" panose="02040503050406030204" pitchFamily="18" charset="0"/>
                                </a:rPr>
                                <m:t> </m:t>
                              </m:r>
                              <m:r>
                                <a:rPr lang="en-US" sz="3200" b="0" i="1" smtClean="0">
                                  <a:latin typeface="Cambria Math" panose="02040503050406030204" pitchFamily="18" charset="0"/>
                                </a:rPr>
                                <m:t>𝑎</m:t>
                              </m:r>
                              <m:r>
                                <a:rPr lang="en-US" sz="3200" b="0" i="1" smtClean="0">
                                  <a:latin typeface="Cambria Math" panose="02040503050406030204" pitchFamily="18" charset="0"/>
                                </a:rPr>
                                <m:t>=</m:t>
                              </m:r>
                              <m:sSup>
                                <m:sSupPr>
                                  <m:ctrlPr>
                                    <a:rPr lang="en-US" sz="3200" b="0" i="1" smtClean="0">
                                      <a:latin typeface="Cambria Math" panose="02040503050406030204" pitchFamily="18" charset="0"/>
                                    </a:rPr>
                                  </m:ctrlPr>
                                </m:sSupPr>
                                <m:e>
                                  <m:r>
                                    <a:rPr lang="en-US" sz="3200" b="0" i="1" smtClean="0">
                                      <a:latin typeface="Cambria Math" panose="02040503050406030204" pitchFamily="18" charset="0"/>
                                    </a:rPr>
                                    <m:t>𝑏</m:t>
                                  </m:r>
                                </m:e>
                                <m:sup>
                                  <m:r>
                                    <a:rPr lang="en-US" sz="3200" b="0" i="1" smtClean="0">
                                      <a:latin typeface="Cambria Math" panose="02040503050406030204" pitchFamily="18" charset="0"/>
                                    </a:rPr>
                                    <m:t>𝑑</m:t>
                                  </m:r>
                                </m:sup>
                              </m:sSup>
                            </m:e>
                            <m:e>
                              <m:r>
                                <m:rPr>
                                  <m:sty m:val="p"/>
                                </m:rPr>
                                <a:rPr lang="en-US" sz="3200" b="0" i="0" smtClean="0">
                                  <a:latin typeface="Cambria Math" panose="02040503050406030204" pitchFamily="18" charset="0"/>
                                </a:rPr>
                                <m:t>O</m:t>
                              </m:r>
                              <m:d>
                                <m:dPr>
                                  <m:ctrlPr>
                                    <a:rPr lang="en-US" sz="3200" b="0" i="1" smtClean="0">
                                      <a:latin typeface="Cambria Math" panose="02040503050406030204" pitchFamily="18" charset="0"/>
                                    </a:rPr>
                                  </m:ctrlPr>
                                </m:dPr>
                                <m:e>
                                  <m:sSup>
                                    <m:sSupPr>
                                      <m:ctrlPr>
                                        <a:rPr lang="en-US" sz="3200" b="0" i="1" smtClean="0">
                                          <a:latin typeface="Cambria Math" panose="02040503050406030204" pitchFamily="18" charset="0"/>
                                        </a:rPr>
                                      </m:ctrlPr>
                                    </m:sSupPr>
                                    <m:e>
                                      <m:r>
                                        <a:rPr lang="en-US" sz="3200" b="0" i="1" smtClean="0">
                                          <a:latin typeface="Cambria Math" panose="02040503050406030204" pitchFamily="18" charset="0"/>
                                        </a:rPr>
                                        <m:t>𝑛</m:t>
                                      </m:r>
                                    </m:e>
                                    <m:sup>
                                      <m:r>
                                        <a:rPr lang="en-US" sz="3200" b="0" i="1" smtClean="0">
                                          <a:latin typeface="Cambria Math" panose="02040503050406030204" pitchFamily="18" charset="0"/>
                                        </a:rPr>
                                        <m:t>𝑑</m:t>
                                      </m:r>
                                    </m:sup>
                                  </m:sSup>
                                </m:e>
                              </m:d>
                              <m:r>
                                <a:rPr lang="en-US" sz="3200" b="0" i="1" smtClean="0">
                                  <a:latin typeface="Cambria Math" panose="02040503050406030204" pitchFamily="18" charset="0"/>
                                </a:rPr>
                                <m:t>                      </m:t>
                              </m:r>
                              <m:r>
                                <m:rPr>
                                  <m:sty m:val="p"/>
                                </m:rPr>
                                <a:rPr lang="en-US" sz="3200" b="0" i="0" smtClean="0">
                                  <a:latin typeface="Cambria Math" panose="02040503050406030204" pitchFamily="18" charset="0"/>
                                </a:rPr>
                                <m:t>if</m:t>
                              </m:r>
                              <m:r>
                                <a:rPr lang="en-US" sz="3200" b="0" i="1" smtClean="0">
                                  <a:latin typeface="Cambria Math" panose="02040503050406030204" pitchFamily="18" charset="0"/>
                                </a:rPr>
                                <m:t> </m:t>
                              </m:r>
                              <m:r>
                                <a:rPr lang="en-US" sz="3200" b="0" i="1" smtClean="0">
                                  <a:latin typeface="Cambria Math" panose="02040503050406030204" pitchFamily="18" charset="0"/>
                                </a:rPr>
                                <m:t>𝑎</m:t>
                              </m:r>
                              <m:r>
                                <a:rPr lang="en-US" sz="3200" b="0" i="1" smtClean="0">
                                  <a:latin typeface="Cambria Math" panose="02040503050406030204" pitchFamily="18" charset="0"/>
                                </a:rPr>
                                <m:t>&lt;</m:t>
                              </m:r>
                              <m:sSup>
                                <m:sSupPr>
                                  <m:ctrlPr>
                                    <a:rPr lang="en-US" sz="3200" b="0" i="1" smtClean="0">
                                      <a:latin typeface="Cambria Math" panose="02040503050406030204" pitchFamily="18" charset="0"/>
                                    </a:rPr>
                                  </m:ctrlPr>
                                </m:sSupPr>
                                <m:e>
                                  <m:r>
                                    <a:rPr lang="en-US" sz="3200" b="0" i="1" smtClean="0">
                                      <a:latin typeface="Cambria Math" panose="02040503050406030204" pitchFamily="18" charset="0"/>
                                    </a:rPr>
                                    <m:t>𝑏</m:t>
                                  </m:r>
                                </m:e>
                                <m:sup>
                                  <m:r>
                                    <a:rPr lang="en-US" sz="3200" b="0" i="1" smtClean="0">
                                      <a:latin typeface="Cambria Math" panose="02040503050406030204" pitchFamily="18" charset="0"/>
                                    </a:rPr>
                                    <m:t>𝑑</m:t>
                                  </m:r>
                                </m:sup>
                              </m:sSup>
                            </m:e>
                            <m:e>
                              <m:r>
                                <m:rPr>
                                  <m:sty m:val="p"/>
                                </m:rPr>
                                <a:rPr lang="en-US" sz="3200" b="0" i="0" smtClean="0">
                                  <a:latin typeface="Cambria Math" panose="02040503050406030204" pitchFamily="18" charset="0"/>
                                </a:rPr>
                                <m:t>O</m:t>
                              </m:r>
                              <m:d>
                                <m:dPr>
                                  <m:ctrlPr>
                                    <a:rPr lang="en-US" sz="3200" b="0" i="1" smtClean="0">
                                      <a:latin typeface="Cambria Math" panose="02040503050406030204" pitchFamily="18" charset="0"/>
                                    </a:rPr>
                                  </m:ctrlPr>
                                </m:dPr>
                                <m:e>
                                  <m:sSup>
                                    <m:sSupPr>
                                      <m:ctrlPr>
                                        <a:rPr lang="en-US" sz="3200" b="0" i="1" smtClean="0">
                                          <a:latin typeface="Cambria Math" panose="02040503050406030204" pitchFamily="18" charset="0"/>
                                        </a:rPr>
                                      </m:ctrlPr>
                                    </m:sSupPr>
                                    <m:e>
                                      <m:r>
                                        <a:rPr lang="en-US" sz="3200" b="0" i="1" smtClean="0">
                                          <a:latin typeface="Cambria Math" panose="02040503050406030204" pitchFamily="18" charset="0"/>
                                        </a:rPr>
                                        <m:t>𝑛</m:t>
                                      </m:r>
                                    </m:e>
                                    <m:sup>
                                      <m:func>
                                        <m:funcPr>
                                          <m:ctrlPr>
                                            <a:rPr lang="en-US" sz="3200" b="0" i="1" smtClean="0">
                                              <a:latin typeface="Cambria Math" panose="02040503050406030204" pitchFamily="18" charset="0"/>
                                            </a:rPr>
                                          </m:ctrlPr>
                                        </m:funcPr>
                                        <m:fName>
                                          <m:sSub>
                                            <m:sSubPr>
                                              <m:ctrlPr>
                                                <a:rPr lang="en-US" sz="3200" b="0" i="1" smtClean="0">
                                                  <a:latin typeface="Cambria Math" panose="02040503050406030204" pitchFamily="18" charset="0"/>
                                                </a:rPr>
                                              </m:ctrlPr>
                                            </m:sSubPr>
                                            <m:e>
                                              <m:r>
                                                <m:rPr>
                                                  <m:sty m:val="p"/>
                                                </m:rPr>
                                                <a:rPr lang="en-US" sz="3200" b="0" i="0" smtClean="0">
                                                  <a:latin typeface="Cambria Math" panose="02040503050406030204" pitchFamily="18" charset="0"/>
                                                </a:rPr>
                                                <m:t>log</m:t>
                                              </m:r>
                                            </m:e>
                                            <m:sub>
                                              <m:r>
                                                <a:rPr lang="en-US" sz="3200" b="0" i="1" smtClean="0">
                                                  <a:latin typeface="Cambria Math" panose="02040503050406030204" pitchFamily="18" charset="0"/>
                                                </a:rPr>
                                                <m:t>𝑏</m:t>
                                              </m:r>
                                            </m:sub>
                                          </m:sSub>
                                        </m:fName>
                                        <m:e>
                                          <m:d>
                                            <m:dPr>
                                              <m:ctrlPr>
                                                <a:rPr lang="en-US" sz="3200" b="0" i="1" smtClean="0">
                                                  <a:latin typeface="Cambria Math" panose="02040503050406030204" pitchFamily="18" charset="0"/>
                                                </a:rPr>
                                              </m:ctrlPr>
                                            </m:dPr>
                                            <m:e>
                                              <m:r>
                                                <a:rPr lang="en-US" sz="3200" b="0" i="1" smtClean="0">
                                                  <a:latin typeface="Cambria Math" panose="02040503050406030204" pitchFamily="18" charset="0"/>
                                                </a:rPr>
                                                <m:t>𝑎</m:t>
                                              </m:r>
                                            </m:e>
                                          </m:d>
                                        </m:e>
                                      </m:func>
                                    </m:sup>
                                  </m:sSup>
                                </m:e>
                              </m:d>
                              <m:r>
                                <a:rPr lang="en-US" sz="3200" b="0" i="1" smtClean="0">
                                  <a:latin typeface="Cambria Math" panose="02040503050406030204" pitchFamily="18" charset="0"/>
                                </a:rPr>
                                <m:t> </m:t>
                              </m:r>
                              <m:r>
                                <a:rPr lang="en-US" sz="3200" b="0" i="0" smtClean="0">
                                  <a:latin typeface="Cambria Math" panose="02040503050406030204" pitchFamily="18" charset="0"/>
                                </a:rPr>
                                <m:t>           </m:t>
                              </m:r>
                              <m:r>
                                <m:rPr>
                                  <m:sty m:val="p"/>
                                </m:rPr>
                                <a:rPr lang="en-US" sz="3200" b="0" i="0" smtClean="0">
                                  <a:latin typeface="Cambria Math" panose="02040503050406030204" pitchFamily="18" charset="0"/>
                                </a:rPr>
                                <m:t>if</m:t>
                              </m:r>
                              <m:r>
                                <a:rPr lang="en-US" sz="3200" b="0" i="1" smtClean="0">
                                  <a:latin typeface="Cambria Math" panose="02040503050406030204" pitchFamily="18" charset="0"/>
                                </a:rPr>
                                <m:t> </m:t>
                              </m:r>
                              <m:r>
                                <a:rPr lang="en-US" sz="3200" b="0" i="1" smtClean="0">
                                  <a:latin typeface="Cambria Math" panose="02040503050406030204" pitchFamily="18" charset="0"/>
                                </a:rPr>
                                <m:t>𝑎</m:t>
                              </m:r>
                              <m:r>
                                <a:rPr lang="en-US" sz="3200" b="0" i="1" smtClean="0">
                                  <a:latin typeface="Cambria Math" panose="02040503050406030204" pitchFamily="18" charset="0"/>
                                </a:rPr>
                                <m:t>&gt;</m:t>
                              </m:r>
                              <m:sSup>
                                <m:sSupPr>
                                  <m:ctrlPr>
                                    <a:rPr lang="en-US" sz="3200" b="0" i="1" smtClean="0">
                                      <a:latin typeface="Cambria Math" panose="02040503050406030204" pitchFamily="18" charset="0"/>
                                    </a:rPr>
                                  </m:ctrlPr>
                                </m:sSupPr>
                                <m:e>
                                  <m:r>
                                    <a:rPr lang="en-US" sz="3200" b="0" i="1" smtClean="0">
                                      <a:latin typeface="Cambria Math" panose="02040503050406030204" pitchFamily="18" charset="0"/>
                                    </a:rPr>
                                    <m:t>𝑏</m:t>
                                  </m:r>
                                </m:e>
                                <m:sup>
                                  <m:r>
                                    <a:rPr lang="en-US" sz="3200" b="0" i="1" smtClean="0">
                                      <a:latin typeface="Cambria Math" panose="02040503050406030204" pitchFamily="18" charset="0"/>
                                    </a:rPr>
                                    <m:t>𝑑</m:t>
                                  </m:r>
                                </m:sup>
                              </m:sSup>
                            </m:e>
                          </m:eqArr>
                        </m:e>
                      </m:d>
                    </m:oMath>
                  </m:oMathPara>
                </a14:m>
                <a:endParaRPr lang="en-US" sz="3200" dirty="0"/>
              </a:p>
            </p:txBody>
          </p:sp>
        </mc:Choice>
        <mc:Fallback xmlns="">
          <p:sp>
            <p:nvSpPr>
              <p:cNvPr id="6" name="TextBox 5">
                <a:extLst>
                  <a:ext uri="{FF2B5EF4-FFF2-40B4-BE49-F238E27FC236}">
                    <a16:creationId xmlns:a16="http://schemas.microsoft.com/office/drawing/2014/main" id="{60A1346E-3FE1-FF42-A13A-DC2F292049FF}"/>
                  </a:ext>
                </a:extLst>
              </p:cNvPr>
              <p:cNvSpPr txBox="1">
                <a:spLocks noRot="1" noChangeAspect="1" noMove="1" noResize="1" noEditPoints="1" noAdjustHandles="1" noChangeArrowheads="1" noChangeShapeType="1" noTextEdit="1"/>
              </p:cNvSpPr>
              <p:nvPr/>
            </p:nvSpPr>
            <p:spPr>
              <a:xfrm>
                <a:off x="969639" y="1690689"/>
                <a:ext cx="6458627" cy="2219775"/>
              </a:xfrm>
              <a:prstGeom prst="rect">
                <a:avLst/>
              </a:prstGeom>
              <a:blipFill>
                <a:blip r:embed="rId3"/>
                <a:stretch>
                  <a:fillRect l="-784"/>
                </a:stretch>
              </a:blipFill>
            </p:spPr>
            <p:txBody>
              <a:bodyPr/>
              <a:lstStyle/>
              <a:p>
                <a:r>
                  <a:rPr lang="en-US">
                    <a:noFill/>
                  </a:rPr>
                  <a:t> </a:t>
                </a:r>
              </a:p>
            </p:txBody>
          </p:sp>
        </mc:Fallback>
      </mc:AlternateContent>
    </p:spTree>
    <p:extLst>
      <p:ext uri="{BB962C8B-B14F-4D97-AF65-F5344CB8AC3E}">
        <p14:creationId xmlns:p14="http://schemas.microsoft.com/office/powerpoint/2010/main" val="74089199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61596300-7A9A-404B-BA47-FEBB64551C45}"/>
                  </a:ext>
                </a:extLst>
              </p:cNvPr>
              <p:cNvSpPr>
                <a:spLocks noGrp="1"/>
              </p:cNvSpPr>
              <p:nvPr>
                <p:ph type="title"/>
              </p:nvPr>
            </p:nvSpPr>
            <p:spPr>
              <a:xfrm>
                <a:off x="628650" y="1706562"/>
                <a:ext cx="7886700" cy="1325563"/>
              </a:xfrm>
            </p:spPr>
            <p:txBody>
              <a:bodyPr/>
              <a:lstStyle/>
              <a:p>
                <a:r>
                  <a:rPr lang="en-US" dirty="0"/>
                  <a:t>Case 1: </a:t>
                </a:r>
                <a14:m>
                  <m:oMath xmlns:m="http://schemas.openxmlformats.org/officeDocument/2006/math">
                    <m:r>
                      <a:rPr lang="en-US" b="0" i="1" smtClean="0">
                        <a:latin typeface="Cambria Math" panose="02040503050406030204" pitchFamily="18" charset="0"/>
                      </a:rPr>
                      <m:t>𝑎</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𝑏</m:t>
                        </m:r>
                      </m:e>
                      <m:sup>
                        <m:r>
                          <a:rPr lang="en-US" b="0" i="1" smtClean="0">
                            <a:latin typeface="Cambria Math" panose="02040503050406030204" pitchFamily="18" charset="0"/>
                          </a:rPr>
                          <m:t>𝑑</m:t>
                        </m:r>
                      </m:sup>
                    </m:sSup>
                  </m:oMath>
                </a14:m>
                <a:endParaRPr lang="en-US" dirty="0"/>
              </a:p>
            </p:txBody>
          </p:sp>
        </mc:Choice>
        <mc:Fallback xmlns="">
          <p:sp>
            <p:nvSpPr>
              <p:cNvPr id="2" name="Title 1">
                <a:extLst>
                  <a:ext uri="{FF2B5EF4-FFF2-40B4-BE49-F238E27FC236}">
                    <a16:creationId xmlns:a16="http://schemas.microsoft.com/office/drawing/2014/main" id="{61596300-7A9A-404B-BA47-FEBB64551C45}"/>
                  </a:ext>
                </a:extLst>
              </p:cNvPr>
              <p:cNvSpPr>
                <a:spLocks noGrp="1" noRot="1" noChangeAspect="1" noMove="1" noResize="1" noEditPoints="1" noAdjustHandles="1" noChangeArrowheads="1" noChangeShapeType="1" noTextEdit="1"/>
              </p:cNvSpPr>
              <p:nvPr>
                <p:ph type="title"/>
              </p:nvPr>
            </p:nvSpPr>
            <p:spPr>
              <a:xfrm>
                <a:off x="628650" y="1706562"/>
                <a:ext cx="7886700" cy="1325563"/>
              </a:xfrm>
              <a:blipFill>
                <a:blip r:embed="rId2"/>
                <a:stretch>
                  <a:fillRect l="-32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D49F0DF-72BA-D041-8F14-A45675EA02F0}"/>
                  </a:ext>
                </a:extLst>
              </p:cNvPr>
              <p:cNvSpPr>
                <a:spLocks noGrp="1"/>
              </p:cNvSpPr>
              <p:nvPr>
                <p:ph idx="1"/>
              </p:nvPr>
            </p:nvSpPr>
            <p:spPr>
              <a:xfrm>
                <a:off x="628650" y="3032125"/>
                <a:ext cx="7886700" cy="4351338"/>
              </a:xfrm>
            </p:spPr>
            <p:txBody>
              <a:bodyPr/>
              <a:lstStyle/>
              <a:p>
                <a14:m>
                  <m:oMath xmlns:m="http://schemas.openxmlformats.org/officeDocument/2006/math">
                    <m:r>
                      <a:rPr lang="en-US" b="0" i="1" smtClean="0">
                        <a:latin typeface="Cambria Math" panose="02040503050406030204" pitchFamily="18" charset="0"/>
                      </a:rPr>
                      <m:t>𝑇</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e>
                    </m:d>
                    <m:r>
                      <a:rPr lang="en-US" b="0" i="1" smtClean="0">
                        <a:latin typeface="Cambria Math" panose="02040503050406030204" pitchFamily="18" charset="0"/>
                      </a:rPr>
                      <m:t>=</m:t>
                    </m:r>
                    <m:r>
                      <a:rPr lang="en-US" i="1" smtClean="0">
                        <a:latin typeface="Cambria Math" charset="0"/>
                      </a:rPr>
                      <m:t>𝑐</m:t>
                    </m:r>
                    <m:r>
                      <a:rPr lang="en-US" i="1" smtClean="0">
                        <a:latin typeface="Cambria Math" charset="0"/>
                      </a:rPr>
                      <m:t>⋅</m:t>
                    </m:r>
                    <m:sSup>
                      <m:sSupPr>
                        <m:ctrlPr>
                          <a:rPr lang="en-US" i="1">
                            <a:latin typeface="Cambria Math" panose="02040503050406030204" pitchFamily="18" charset="0"/>
                          </a:rPr>
                        </m:ctrlPr>
                      </m:sSupPr>
                      <m:e>
                        <m:r>
                          <a:rPr lang="en-US" i="1">
                            <a:latin typeface="Cambria Math" charset="0"/>
                          </a:rPr>
                          <m:t>𝑛</m:t>
                        </m:r>
                      </m:e>
                      <m:sup>
                        <m:r>
                          <a:rPr lang="en-US" i="1">
                            <a:latin typeface="Cambria Math" charset="0"/>
                          </a:rPr>
                          <m:t>𝑑</m:t>
                        </m:r>
                      </m:sup>
                    </m:sSup>
                    <m:r>
                      <a:rPr lang="en-US" i="1">
                        <a:latin typeface="Cambria Math" charset="0"/>
                      </a:rPr>
                      <m:t>⋅</m:t>
                    </m:r>
                    <m:nary>
                      <m:naryPr>
                        <m:chr m:val="∑"/>
                        <m:ctrlPr>
                          <a:rPr lang="is-IS" i="1">
                            <a:latin typeface="Cambria Math" panose="02040503050406030204" pitchFamily="18" charset="0"/>
                          </a:rPr>
                        </m:ctrlPr>
                      </m:naryPr>
                      <m:sub>
                        <m:r>
                          <m:rPr>
                            <m:brk m:alnAt="23"/>
                          </m:rPr>
                          <a:rPr lang="en-US" i="1">
                            <a:latin typeface="Cambria Math" charset="0"/>
                          </a:rPr>
                          <m:t>𝑡</m:t>
                        </m:r>
                        <m:r>
                          <a:rPr lang="en-US" i="1">
                            <a:latin typeface="Cambria Math" charset="0"/>
                          </a:rPr>
                          <m:t>=0</m:t>
                        </m:r>
                      </m:sub>
                      <m:sup>
                        <m:func>
                          <m:funcPr>
                            <m:ctrlPr>
                              <a:rPr lang="en-US" b="0" i="1" smtClean="0">
                                <a:latin typeface="Cambria Math" panose="02040503050406030204" pitchFamily="18" charset="0"/>
                              </a:rPr>
                            </m:ctrlPr>
                          </m:funcPr>
                          <m:fName>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log</m:t>
                                </m:r>
                              </m:e>
                              <m:sub>
                                <m:r>
                                  <a:rPr lang="en-US" b="0" i="1" smtClean="0">
                                    <a:latin typeface="Cambria Math" panose="02040503050406030204" pitchFamily="18" charset="0"/>
                                  </a:rPr>
                                  <m:t>𝑏</m:t>
                                </m:r>
                              </m:sub>
                            </m:sSub>
                          </m:fName>
                          <m:e>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m:t>
                            </m:r>
                          </m:e>
                        </m:func>
                      </m:sup>
                      <m:e>
                        <m:sSup>
                          <m:sSupPr>
                            <m:ctrlPr>
                              <a:rPr lang="mr-IN" i="1">
                                <a:latin typeface="Cambria Math" panose="02040503050406030204" pitchFamily="18" charset="0"/>
                              </a:rPr>
                            </m:ctrlPr>
                          </m:sSupPr>
                          <m:e>
                            <m:d>
                              <m:dPr>
                                <m:ctrlPr>
                                  <a:rPr lang="mr-IN" i="1" smtClean="0">
                                    <a:solidFill>
                                      <a:srgbClr val="DE6769"/>
                                    </a:solidFill>
                                    <a:latin typeface="Cambria Math" panose="02040503050406030204" pitchFamily="18" charset="0"/>
                                  </a:rPr>
                                </m:ctrlPr>
                              </m:dPr>
                              <m:e>
                                <m:f>
                                  <m:fPr>
                                    <m:ctrlPr>
                                      <a:rPr lang="mr-IN" i="1">
                                        <a:solidFill>
                                          <a:srgbClr val="DE6769"/>
                                        </a:solidFill>
                                        <a:latin typeface="Cambria Math" panose="02040503050406030204" pitchFamily="18" charset="0"/>
                                      </a:rPr>
                                    </m:ctrlPr>
                                  </m:fPr>
                                  <m:num>
                                    <m:r>
                                      <a:rPr lang="en-US" i="1">
                                        <a:solidFill>
                                          <a:srgbClr val="DE6769"/>
                                        </a:solidFill>
                                        <a:latin typeface="Cambria Math" charset="0"/>
                                      </a:rPr>
                                      <m:t>𝑎</m:t>
                                    </m:r>
                                  </m:num>
                                  <m:den>
                                    <m:sSup>
                                      <m:sSupPr>
                                        <m:ctrlPr>
                                          <a:rPr lang="mr-IN" i="1">
                                            <a:solidFill>
                                              <a:srgbClr val="DE6769"/>
                                            </a:solidFill>
                                            <a:latin typeface="Cambria Math" panose="02040503050406030204" pitchFamily="18" charset="0"/>
                                          </a:rPr>
                                        </m:ctrlPr>
                                      </m:sSupPr>
                                      <m:e>
                                        <m:r>
                                          <a:rPr lang="en-US" i="1">
                                            <a:solidFill>
                                              <a:srgbClr val="DE6769"/>
                                            </a:solidFill>
                                            <a:latin typeface="Cambria Math" charset="0"/>
                                          </a:rPr>
                                          <m:t>𝑏</m:t>
                                        </m:r>
                                      </m:e>
                                      <m:sup>
                                        <m:r>
                                          <a:rPr lang="en-US" i="1">
                                            <a:solidFill>
                                              <a:srgbClr val="DE6769"/>
                                            </a:solidFill>
                                            <a:latin typeface="Cambria Math" charset="0"/>
                                          </a:rPr>
                                          <m:t>𝑑</m:t>
                                        </m:r>
                                      </m:sup>
                                    </m:sSup>
                                  </m:den>
                                </m:f>
                              </m:e>
                            </m:d>
                          </m:e>
                          <m:sup>
                            <m:r>
                              <a:rPr lang="en-US" i="1">
                                <a:latin typeface="Cambria Math" charset="0"/>
                              </a:rPr>
                              <m:t>𝑡</m:t>
                            </m:r>
                          </m:sup>
                        </m:sSup>
                      </m:e>
                    </m:nary>
                  </m:oMath>
                </a14:m>
                <a:endParaRPr lang="en-US" dirty="0"/>
              </a:p>
              <a:p>
                <a:pPr marL="0" indent="0">
                  <a:buNone/>
                </a:pPr>
                <a:r>
                  <a:rPr lang="en-US" dirty="0"/>
                  <a:t>            = </a:t>
                </a:r>
                <a14:m>
                  <m:oMath xmlns:m="http://schemas.openxmlformats.org/officeDocument/2006/math">
                    <m:r>
                      <a:rPr lang="en-US" i="1">
                        <a:latin typeface="Cambria Math" charset="0"/>
                      </a:rPr>
                      <m:t>𝑐</m:t>
                    </m:r>
                    <m:r>
                      <a:rPr lang="en-US" i="1">
                        <a:latin typeface="Cambria Math" charset="0"/>
                      </a:rPr>
                      <m:t>⋅</m:t>
                    </m:r>
                    <m:sSup>
                      <m:sSupPr>
                        <m:ctrlPr>
                          <a:rPr lang="en-US" i="1">
                            <a:latin typeface="Cambria Math" panose="02040503050406030204" pitchFamily="18" charset="0"/>
                          </a:rPr>
                        </m:ctrlPr>
                      </m:sSupPr>
                      <m:e>
                        <m:r>
                          <a:rPr lang="en-US" i="1">
                            <a:latin typeface="Cambria Math" charset="0"/>
                          </a:rPr>
                          <m:t>𝑛</m:t>
                        </m:r>
                      </m:e>
                      <m:sup>
                        <m:r>
                          <a:rPr lang="en-US" i="1">
                            <a:latin typeface="Cambria Math" charset="0"/>
                          </a:rPr>
                          <m:t>𝑑</m:t>
                        </m:r>
                      </m:sup>
                    </m:sSup>
                    <m:r>
                      <a:rPr lang="en-US" i="1">
                        <a:latin typeface="Cambria Math" charset="0"/>
                      </a:rPr>
                      <m:t>⋅</m:t>
                    </m:r>
                    <m:nary>
                      <m:naryPr>
                        <m:chr m:val="∑"/>
                        <m:ctrlPr>
                          <a:rPr lang="is-IS" i="1">
                            <a:latin typeface="Cambria Math" panose="02040503050406030204" pitchFamily="18" charset="0"/>
                          </a:rPr>
                        </m:ctrlPr>
                      </m:naryPr>
                      <m:sub>
                        <m:r>
                          <m:rPr>
                            <m:brk m:alnAt="23"/>
                          </m:rPr>
                          <a:rPr lang="en-US" i="1">
                            <a:latin typeface="Cambria Math" charset="0"/>
                          </a:rPr>
                          <m:t>𝑡</m:t>
                        </m:r>
                        <m:r>
                          <a:rPr lang="en-US" i="1">
                            <a:latin typeface="Cambria Math" charset="0"/>
                          </a:rPr>
                          <m:t>=0</m:t>
                        </m:r>
                      </m:sub>
                      <m:sup>
                        <m:func>
                          <m:funcPr>
                            <m:ctrlPr>
                              <a:rPr lang="en-US" i="1">
                                <a:latin typeface="Cambria Math" panose="02040503050406030204" pitchFamily="18" charset="0"/>
                              </a:rPr>
                            </m:ctrlPr>
                          </m:funcPr>
                          <m:fName>
                            <m:sSub>
                              <m:sSubPr>
                                <m:ctrlPr>
                                  <a:rPr lang="en-US" i="1">
                                    <a:latin typeface="Cambria Math" panose="02040503050406030204" pitchFamily="18" charset="0"/>
                                  </a:rPr>
                                </m:ctrlPr>
                              </m:sSubPr>
                              <m:e>
                                <m:r>
                                  <m:rPr>
                                    <m:sty m:val="p"/>
                                  </m:rPr>
                                  <a:rPr lang="en-US">
                                    <a:latin typeface="Cambria Math" panose="02040503050406030204" pitchFamily="18" charset="0"/>
                                  </a:rPr>
                                  <m:t>log</m:t>
                                </m:r>
                              </m:e>
                              <m:sub>
                                <m:r>
                                  <a:rPr lang="en-US" i="1">
                                    <a:latin typeface="Cambria Math" panose="02040503050406030204" pitchFamily="18" charset="0"/>
                                  </a:rPr>
                                  <m:t>𝑏</m:t>
                                </m:r>
                              </m:sub>
                            </m:sSub>
                          </m:fName>
                          <m:e>
                            <m:r>
                              <a:rPr lang="en-US" i="1">
                                <a:latin typeface="Cambria Math" panose="02040503050406030204" pitchFamily="18" charset="0"/>
                              </a:rPr>
                              <m:t>(</m:t>
                            </m:r>
                            <m:r>
                              <a:rPr lang="en-US" i="1">
                                <a:latin typeface="Cambria Math" panose="02040503050406030204" pitchFamily="18" charset="0"/>
                              </a:rPr>
                              <m:t>𝑛</m:t>
                            </m:r>
                            <m:r>
                              <a:rPr lang="en-US" i="1">
                                <a:latin typeface="Cambria Math" panose="02040503050406030204" pitchFamily="18" charset="0"/>
                              </a:rPr>
                              <m:t>)</m:t>
                            </m:r>
                          </m:e>
                        </m:func>
                      </m:sup>
                      <m:e>
                        <m:r>
                          <a:rPr lang="en-US" b="0" i="1" smtClean="0">
                            <a:latin typeface="Cambria Math" panose="02040503050406030204" pitchFamily="18" charset="0"/>
                          </a:rPr>
                          <m:t>1</m:t>
                        </m:r>
                      </m:e>
                    </m:nary>
                  </m:oMath>
                </a14:m>
                <a:endParaRPr lang="en-US" dirty="0"/>
              </a:p>
              <a:p>
                <a:pPr marL="0" indent="0">
                  <a:buNone/>
                </a:pPr>
                <a:r>
                  <a:rPr lang="en-US" dirty="0"/>
                  <a:t>            = </a:t>
                </a:r>
                <a14:m>
                  <m:oMath xmlns:m="http://schemas.openxmlformats.org/officeDocument/2006/math">
                    <m:r>
                      <a:rPr lang="en-US" i="1">
                        <a:latin typeface="Cambria Math" charset="0"/>
                      </a:rPr>
                      <m:t>𝑐</m:t>
                    </m:r>
                    <m:r>
                      <a:rPr lang="en-US" i="1">
                        <a:latin typeface="Cambria Math" charset="0"/>
                      </a:rPr>
                      <m:t>⋅</m:t>
                    </m:r>
                    <m:sSup>
                      <m:sSupPr>
                        <m:ctrlPr>
                          <a:rPr lang="en-US" i="1">
                            <a:latin typeface="Cambria Math" panose="02040503050406030204" pitchFamily="18" charset="0"/>
                          </a:rPr>
                        </m:ctrlPr>
                      </m:sSupPr>
                      <m:e>
                        <m:r>
                          <a:rPr lang="en-US" i="1">
                            <a:latin typeface="Cambria Math" charset="0"/>
                          </a:rPr>
                          <m:t>𝑛</m:t>
                        </m:r>
                      </m:e>
                      <m:sup>
                        <m:r>
                          <a:rPr lang="en-US" i="1">
                            <a:latin typeface="Cambria Math" charset="0"/>
                          </a:rPr>
                          <m:t>𝑑</m:t>
                        </m:r>
                      </m:sup>
                    </m:sSup>
                    <m:r>
                      <a:rPr lang="en-US" i="1">
                        <a:latin typeface="Cambria Math" charset="0"/>
                      </a:rPr>
                      <m:t>⋅</m:t>
                    </m:r>
                    <m:func>
                      <m:funcPr>
                        <m:ctrlPr>
                          <a:rPr lang="en-US" b="0" i="1" smtClean="0">
                            <a:latin typeface="Cambria Math" panose="02040503050406030204" pitchFamily="18" charset="0"/>
                          </a:rPr>
                        </m:ctrlPr>
                      </m:funcPr>
                      <m:fName>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log</m:t>
                            </m:r>
                          </m:e>
                          <m:sub>
                            <m:r>
                              <a:rPr lang="en-US" b="0" i="1" smtClean="0">
                                <a:latin typeface="Cambria Math" panose="02040503050406030204" pitchFamily="18" charset="0"/>
                              </a:rPr>
                              <m:t>𝑏</m:t>
                            </m:r>
                          </m:sub>
                        </m:sSub>
                      </m:fName>
                      <m:e>
                        <m:d>
                          <m:dPr>
                            <m:ctrlPr>
                              <a:rPr lang="en-US" b="0" i="1" smtClean="0">
                                <a:latin typeface="Cambria Math" panose="02040503050406030204" pitchFamily="18" charset="0"/>
                              </a:rPr>
                            </m:ctrlPr>
                          </m:dPr>
                          <m:e>
                            <m:r>
                              <a:rPr lang="en-US" b="0" i="1" smtClean="0">
                                <a:latin typeface="Cambria Math" panose="02040503050406030204" pitchFamily="18" charset="0"/>
                              </a:rPr>
                              <m:t>𝑛</m:t>
                            </m:r>
                          </m:e>
                        </m:d>
                        <m:r>
                          <a:rPr lang="en-US" b="0" i="1" smtClean="0">
                            <a:latin typeface="Cambria Math" panose="02040503050406030204" pitchFamily="18" charset="0"/>
                          </a:rPr>
                          <m:t>+1</m:t>
                        </m:r>
                      </m:e>
                    </m:func>
                    <m:r>
                      <a:rPr lang="en-US" b="0" i="1" smtClean="0">
                        <a:latin typeface="Cambria Math" panose="02040503050406030204" pitchFamily="18" charset="0"/>
                      </a:rPr>
                      <m:t>)</m:t>
                    </m:r>
                  </m:oMath>
                </a14:m>
                <a:endParaRPr lang="en-US" b="0" dirty="0"/>
              </a:p>
              <a:p>
                <a:pPr marL="0" indent="0">
                  <a:buNone/>
                </a:pPr>
                <a:r>
                  <a:rPr lang="en-US" dirty="0"/>
                  <a:t>            = </a:t>
                </a:r>
                <a14:m>
                  <m:oMath xmlns:m="http://schemas.openxmlformats.org/officeDocument/2006/math">
                    <m:r>
                      <a:rPr lang="en-US" i="1">
                        <a:latin typeface="Cambria Math" charset="0"/>
                      </a:rPr>
                      <m:t>𝑐</m:t>
                    </m:r>
                    <m:r>
                      <a:rPr lang="en-US" i="1">
                        <a:latin typeface="Cambria Math" charset="0"/>
                      </a:rPr>
                      <m:t>⋅</m:t>
                    </m:r>
                    <m:sSup>
                      <m:sSupPr>
                        <m:ctrlPr>
                          <a:rPr lang="en-US" i="1">
                            <a:latin typeface="Cambria Math" panose="02040503050406030204" pitchFamily="18" charset="0"/>
                          </a:rPr>
                        </m:ctrlPr>
                      </m:sSupPr>
                      <m:e>
                        <m:r>
                          <a:rPr lang="en-US" i="1">
                            <a:latin typeface="Cambria Math" charset="0"/>
                          </a:rPr>
                          <m:t>𝑛</m:t>
                        </m:r>
                      </m:e>
                      <m:sup>
                        <m:r>
                          <a:rPr lang="en-US" i="1">
                            <a:latin typeface="Cambria Math" charset="0"/>
                          </a:rPr>
                          <m:t>𝑑</m:t>
                        </m:r>
                      </m:sup>
                    </m:sSup>
                    <m:r>
                      <a:rPr lang="en-US" i="1">
                        <a:latin typeface="Cambria Math" charset="0"/>
                      </a:rPr>
                      <m:t>⋅</m:t>
                    </m:r>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m:rPr>
                                <m:sty m:val="p"/>
                              </m:rPr>
                              <a:rPr lang="en-US" b="0" i="0" smtClean="0">
                                <a:latin typeface="Cambria Math" panose="02040503050406030204" pitchFamily="18" charset="0"/>
                              </a:rPr>
                              <m:t>log</m:t>
                            </m:r>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m:t>
                            </m:r>
                          </m:num>
                          <m:den>
                            <m:r>
                              <m:rPr>
                                <m:sty m:val="p"/>
                              </m:rPr>
                              <a:rPr lang="en-US" b="0" i="0" smtClean="0">
                                <a:latin typeface="Cambria Math" panose="02040503050406030204" pitchFamily="18" charset="0"/>
                              </a:rPr>
                              <m:t>log</m:t>
                            </m:r>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m:t>
                            </m:r>
                          </m:den>
                        </m:f>
                        <m:r>
                          <a:rPr lang="en-US" b="0" i="1" smtClean="0">
                            <a:latin typeface="Cambria Math" panose="02040503050406030204" pitchFamily="18" charset="0"/>
                          </a:rPr>
                          <m:t>+1</m:t>
                        </m:r>
                      </m:e>
                    </m:d>
                  </m:oMath>
                </a14:m>
                <a:endParaRPr lang="en-US" b="0" dirty="0"/>
              </a:p>
              <a:p>
                <a:pPr marL="0" indent="0">
                  <a:buNone/>
                </a:pPr>
                <a:r>
                  <a:rPr lang="en-US" dirty="0"/>
                  <a:t>            = </a:t>
                </a:r>
                <a14:m>
                  <m:oMath xmlns:m="http://schemas.openxmlformats.org/officeDocument/2006/math">
                    <m:r>
                      <m:rPr>
                        <m:sty m:val="p"/>
                      </m:rPr>
                      <a:rPr lang="en-US" i="0" dirty="0" smtClean="0">
                        <a:latin typeface="Cambria Math" panose="02040503050406030204" pitchFamily="18" charset="0"/>
                      </a:rPr>
                      <m:t>Θ</m:t>
                    </m:r>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𝑛</m:t>
                            </m:r>
                          </m:e>
                          <m:sup>
                            <m:r>
                              <a:rPr lang="en-US" b="0" i="1" smtClean="0">
                                <a:latin typeface="Cambria Math" panose="02040503050406030204" pitchFamily="18" charset="0"/>
                              </a:rPr>
                              <m:t>𝑑</m:t>
                            </m:r>
                          </m:sup>
                        </m:sSup>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d>
                              <m:dPr>
                                <m:ctrlPr>
                                  <a:rPr lang="en-US" b="0" i="1" smtClean="0">
                                    <a:latin typeface="Cambria Math" panose="02040503050406030204" pitchFamily="18" charset="0"/>
                                  </a:rPr>
                                </m:ctrlPr>
                              </m:dPr>
                              <m:e>
                                <m:r>
                                  <a:rPr lang="en-US" b="0" i="1" smtClean="0">
                                    <a:latin typeface="Cambria Math" panose="02040503050406030204" pitchFamily="18" charset="0"/>
                                  </a:rPr>
                                  <m:t>𝑛</m:t>
                                </m:r>
                              </m:e>
                            </m:d>
                          </m:e>
                        </m:func>
                      </m:e>
                    </m:d>
                  </m:oMath>
                </a14:m>
                <a:endParaRPr lang="en-US" b="0" dirty="0"/>
              </a:p>
              <a:p>
                <a:pPr marL="0" indent="0">
                  <a:buNone/>
                </a:pPr>
                <a:endParaRPr lang="en-US" dirty="0"/>
              </a:p>
              <a:p>
                <a:endParaRPr lang="en-US" dirty="0"/>
              </a:p>
            </p:txBody>
          </p:sp>
        </mc:Choice>
        <mc:Fallback xmlns="">
          <p:sp>
            <p:nvSpPr>
              <p:cNvPr id="3" name="Content Placeholder 2">
                <a:extLst>
                  <a:ext uri="{FF2B5EF4-FFF2-40B4-BE49-F238E27FC236}">
                    <a16:creationId xmlns:a16="http://schemas.microsoft.com/office/drawing/2014/main" id="{BD49F0DF-72BA-D041-8F14-A45675EA02F0}"/>
                  </a:ext>
                </a:extLst>
              </p:cNvPr>
              <p:cNvSpPr>
                <a:spLocks noGrp="1" noRot="1" noChangeAspect="1" noMove="1" noResize="1" noEditPoints="1" noAdjustHandles="1" noChangeArrowheads="1" noChangeShapeType="1" noTextEdit="1"/>
              </p:cNvSpPr>
              <p:nvPr>
                <p:ph idx="1"/>
              </p:nvPr>
            </p:nvSpPr>
            <p:spPr>
              <a:xfrm>
                <a:off x="628650" y="3032125"/>
                <a:ext cx="7886700" cy="4351338"/>
              </a:xfrm>
              <a:blipFill>
                <a:blip r:embed="rId3"/>
                <a:stretch>
                  <a:fillRect l="-1447" t="-1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A2217887-F269-D642-A4D9-CCF76F1DD92A}"/>
                  </a:ext>
                </a:extLst>
              </p:cNvPr>
              <p:cNvSpPr txBox="1"/>
              <p:nvPr/>
            </p:nvSpPr>
            <p:spPr>
              <a:xfrm>
                <a:off x="4975975" y="1783578"/>
                <a:ext cx="3656770" cy="124854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𝑇</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e>
                      </m:d>
                      <m:r>
                        <a:rPr lang="en-US" b="0" i="1" smtClean="0">
                          <a:latin typeface="Cambria Math" panose="02040503050406030204" pitchFamily="18" charset="0"/>
                        </a:rPr>
                        <m:t>= </m:t>
                      </m:r>
                      <m:d>
                        <m:dPr>
                          <m:begChr m:val="{"/>
                          <m:endChr m:val=""/>
                          <m:ctrlPr>
                            <a:rPr lang="en-US" b="0" i="1" smtClean="0">
                              <a:latin typeface="Cambria Math" panose="02040503050406030204" pitchFamily="18" charset="0"/>
                            </a:rPr>
                          </m:ctrlPr>
                        </m:dPr>
                        <m:e>
                          <m:eqArr>
                            <m:eqArrPr>
                              <m:ctrlPr>
                                <a:rPr lang="en-US" b="0" i="1" smtClean="0">
                                  <a:latin typeface="Cambria Math" panose="02040503050406030204" pitchFamily="18" charset="0"/>
                                </a:rPr>
                              </m:ctrlPr>
                            </m:eqArrPr>
                            <m:e>
                              <m:r>
                                <m:rPr>
                                  <m:sty m:val="p"/>
                                </m:rPr>
                                <a:rPr lang="en-US" b="0" i="0" smtClean="0">
                                  <a:latin typeface="Cambria Math" panose="02040503050406030204" pitchFamily="18" charset="0"/>
                                </a:rPr>
                                <m:t>O</m:t>
                              </m:r>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𝑛</m:t>
                                      </m:r>
                                    </m:e>
                                    <m:sup>
                                      <m:r>
                                        <a:rPr lang="en-US" b="0" i="1" smtClean="0">
                                          <a:latin typeface="Cambria Math" panose="02040503050406030204" pitchFamily="18" charset="0"/>
                                        </a:rPr>
                                        <m:t>𝑑</m:t>
                                      </m:r>
                                    </m:sup>
                                  </m:sSup>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d>
                                        <m:dPr>
                                          <m:ctrlPr>
                                            <a:rPr lang="en-US" b="0" i="1" smtClean="0">
                                              <a:latin typeface="Cambria Math" panose="02040503050406030204" pitchFamily="18" charset="0"/>
                                            </a:rPr>
                                          </m:ctrlPr>
                                        </m:dPr>
                                        <m:e>
                                          <m:r>
                                            <a:rPr lang="en-US" b="0" i="1" smtClean="0">
                                              <a:latin typeface="Cambria Math" panose="02040503050406030204" pitchFamily="18" charset="0"/>
                                            </a:rPr>
                                            <m:t>𝑛</m:t>
                                          </m:r>
                                        </m:e>
                                      </m:d>
                                    </m:e>
                                  </m:func>
                                </m:e>
                              </m:d>
                              <m:r>
                                <a:rPr lang="en-US" b="0" i="1" smtClean="0">
                                  <a:latin typeface="Cambria Math" panose="02040503050406030204" pitchFamily="18" charset="0"/>
                                </a:rPr>
                                <m:t>         </m:t>
                              </m:r>
                              <m:r>
                                <m:rPr>
                                  <m:sty m:val="p"/>
                                </m:rPr>
                                <a:rPr lang="en-US" b="0" i="0" smtClean="0">
                                  <a:latin typeface="Cambria Math" panose="02040503050406030204" pitchFamily="18" charset="0"/>
                                </a:rPr>
                                <m:t>if</m:t>
                              </m:r>
                              <m:r>
                                <a:rPr lang="en-US" b="0" i="1" smtClean="0">
                                  <a:latin typeface="Cambria Math" panose="02040503050406030204" pitchFamily="18" charset="0"/>
                                </a:rPr>
                                <m:t> </m:t>
                              </m:r>
                              <m:r>
                                <a:rPr lang="en-US" b="0" i="1" smtClean="0">
                                  <a:latin typeface="Cambria Math" panose="02040503050406030204" pitchFamily="18" charset="0"/>
                                </a:rPr>
                                <m:t>𝑎</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𝑏</m:t>
                                  </m:r>
                                </m:e>
                                <m:sup>
                                  <m:r>
                                    <a:rPr lang="en-US" b="0" i="1" smtClean="0">
                                      <a:latin typeface="Cambria Math" panose="02040503050406030204" pitchFamily="18" charset="0"/>
                                    </a:rPr>
                                    <m:t>𝑑</m:t>
                                  </m:r>
                                </m:sup>
                              </m:sSup>
                            </m:e>
                            <m:e>
                              <m:r>
                                <m:rPr>
                                  <m:sty m:val="p"/>
                                </m:rPr>
                                <a:rPr lang="en-US" b="0" i="0" smtClean="0">
                                  <a:latin typeface="Cambria Math" panose="02040503050406030204" pitchFamily="18" charset="0"/>
                                </a:rPr>
                                <m:t>O</m:t>
                              </m:r>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𝑛</m:t>
                                      </m:r>
                                    </m:e>
                                    <m:sup>
                                      <m:r>
                                        <a:rPr lang="en-US" b="0" i="1" smtClean="0">
                                          <a:latin typeface="Cambria Math" panose="02040503050406030204" pitchFamily="18" charset="0"/>
                                        </a:rPr>
                                        <m:t>𝑑</m:t>
                                      </m:r>
                                    </m:sup>
                                  </m:sSup>
                                </m:e>
                              </m:d>
                              <m:r>
                                <a:rPr lang="en-US" b="0" i="1" smtClean="0">
                                  <a:latin typeface="Cambria Math" panose="02040503050406030204" pitchFamily="18" charset="0"/>
                                </a:rPr>
                                <m:t>                      </m:t>
                              </m:r>
                              <m:r>
                                <m:rPr>
                                  <m:sty m:val="p"/>
                                </m:rPr>
                                <a:rPr lang="en-US" b="0" i="0" smtClean="0">
                                  <a:latin typeface="Cambria Math" panose="02040503050406030204" pitchFamily="18" charset="0"/>
                                </a:rPr>
                                <m:t>if</m:t>
                              </m:r>
                              <m:r>
                                <a:rPr lang="en-US" b="0" i="1" smtClean="0">
                                  <a:latin typeface="Cambria Math" panose="02040503050406030204" pitchFamily="18" charset="0"/>
                                </a:rPr>
                                <m:t> </m:t>
                              </m:r>
                              <m:r>
                                <a:rPr lang="en-US" b="0" i="1" smtClean="0">
                                  <a:latin typeface="Cambria Math" panose="02040503050406030204" pitchFamily="18" charset="0"/>
                                </a:rPr>
                                <m:t>𝑎</m:t>
                              </m:r>
                              <m:r>
                                <a:rPr lang="en-US" b="0" i="1" smtClean="0">
                                  <a:latin typeface="Cambria Math" panose="02040503050406030204" pitchFamily="18" charset="0"/>
                                </a:rPr>
                                <m:t>&lt;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𝑏</m:t>
                                  </m:r>
                                </m:e>
                                <m:sup>
                                  <m:r>
                                    <a:rPr lang="en-US" b="0" i="1" smtClean="0">
                                      <a:latin typeface="Cambria Math" panose="02040503050406030204" pitchFamily="18" charset="0"/>
                                    </a:rPr>
                                    <m:t>𝑑</m:t>
                                  </m:r>
                                </m:sup>
                              </m:sSup>
                            </m:e>
                            <m:e>
                              <m:r>
                                <m:rPr>
                                  <m:sty m:val="p"/>
                                </m:rPr>
                                <a:rPr lang="en-US" b="0" i="0" smtClean="0">
                                  <a:latin typeface="Cambria Math" panose="02040503050406030204" pitchFamily="18" charset="0"/>
                                </a:rPr>
                                <m:t>O</m:t>
                              </m:r>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𝑛</m:t>
                                      </m:r>
                                    </m:e>
                                    <m:sup>
                                      <m:func>
                                        <m:funcPr>
                                          <m:ctrlPr>
                                            <a:rPr lang="en-US" b="0" i="1" smtClean="0">
                                              <a:latin typeface="Cambria Math" panose="02040503050406030204" pitchFamily="18" charset="0"/>
                                            </a:rPr>
                                          </m:ctrlPr>
                                        </m:funcPr>
                                        <m:fName>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log</m:t>
                                              </m:r>
                                            </m:e>
                                            <m:sub>
                                              <m:r>
                                                <a:rPr lang="en-US" b="0" i="1" smtClean="0">
                                                  <a:latin typeface="Cambria Math" panose="02040503050406030204" pitchFamily="18" charset="0"/>
                                                </a:rPr>
                                                <m:t>𝑏</m:t>
                                              </m:r>
                                            </m:sub>
                                          </m:sSub>
                                        </m:fName>
                                        <m:e>
                                          <m:d>
                                            <m:dPr>
                                              <m:ctrlPr>
                                                <a:rPr lang="en-US" b="0" i="1" smtClean="0">
                                                  <a:latin typeface="Cambria Math" panose="02040503050406030204" pitchFamily="18" charset="0"/>
                                                </a:rPr>
                                              </m:ctrlPr>
                                            </m:dPr>
                                            <m:e>
                                              <m:r>
                                                <a:rPr lang="en-US" b="0" i="1" smtClean="0">
                                                  <a:latin typeface="Cambria Math" panose="02040503050406030204" pitchFamily="18" charset="0"/>
                                                </a:rPr>
                                                <m:t>𝑎</m:t>
                                              </m:r>
                                            </m:e>
                                          </m:d>
                                        </m:e>
                                      </m:func>
                                    </m:sup>
                                  </m:sSup>
                                </m:e>
                              </m:d>
                              <m:r>
                                <a:rPr lang="en-US" b="0" i="1" smtClean="0">
                                  <a:latin typeface="Cambria Math" panose="02040503050406030204" pitchFamily="18" charset="0"/>
                                </a:rPr>
                                <m:t> </m:t>
                              </m:r>
                              <m:r>
                                <a:rPr lang="en-US" b="0" i="0" smtClean="0">
                                  <a:latin typeface="Cambria Math" panose="02040503050406030204" pitchFamily="18" charset="0"/>
                                </a:rPr>
                                <m:t>           </m:t>
                              </m:r>
                              <m:r>
                                <m:rPr>
                                  <m:sty m:val="p"/>
                                </m:rPr>
                                <a:rPr lang="en-US" b="0" i="0" smtClean="0">
                                  <a:latin typeface="Cambria Math" panose="02040503050406030204" pitchFamily="18" charset="0"/>
                                </a:rPr>
                                <m:t>if</m:t>
                              </m:r>
                              <m:r>
                                <a:rPr lang="en-US" b="0" i="1" smtClean="0">
                                  <a:latin typeface="Cambria Math" panose="02040503050406030204" pitchFamily="18" charset="0"/>
                                </a:rPr>
                                <m:t> </m:t>
                              </m:r>
                              <m:r>
                                <a:rPr lang="en-US" b="0" i="1" smtClean="0">
                                  <a:latin typeface="Cambria Math" panose="02040503050406030204" pitchFamily="18" charset="0"/>
                                </a:rPr>
                                <m:t>𝑎</m:t>
                              </m:r>
                              <m:r>
                                <a:rPr lang="en-US" b="0" i="1" smtClean="0">
                                  <a:latin typeface="Cambria Math" panose="02040503050406030204" pitchFamily="18" charset="0"/>
                                </a:rPr>
                                <m:t>&gt;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𝑏</m:t>
                                  </m:r>
                                </m:e>
                                <m:sup>
                                  <m:r>
                                    <a:rPr lang="en-US" b="0" i="1" smtClean="0">
                                      <a:latin typeface="Cambria Math" panose="02040503050406030204" pitchFamily="18" charset="0"/>
                                    </a:rPr>
                                    <m:t>𝑑</m:t>
                                  </m:r>
                                </m:sup>
                              </m:sSup>
                            </m:e>
                          </m:eqArr>
                        </m:e>
                      </m:d>
                    </m:oMath>
                  </m:oMathPara>
                </a14:m>
                <a:endParaRPr lang="en-US" dirty="0"/>
              </a:p>
            </p:txBody>
          </p:sp>
        </mc:Choice>
        <mc:Fallback xmlns="">
          <p:sp>
            <p:nvSpPr>
              <p:cNvPr id="6" name="TextBox 5">
                <a:extLst>
                  <a:ext uri="{FF2B5EF4-FFF2-40B4-BE49-F238E27FC236}">
                    <a16:creationId xmlns:a16="http://schemas.microsoft.com/office/drawing/2014/main" id="{A2217887-F269-D642-A4D9-CCF76F1DD92A}"/>
                  </a:ext>
                </a:extLst>
              </p:cNvPr>
              <p:cNvSpPr txBox="1">
                <a:spLocks noRot="1" noChangeAspect="1" noMove="1" noResize="1" noEditPoints="1" noAdjustHandles="1" noChangeArrowheads="1" noChangeShapeType="1" noTextEdit="1"/>
              </p:cNvSpPr>
              <p:nvPr/>
            </p:nvSpPr>
            <p:spPr>
              <a:xfrm>
                <a:off x="4975975" y="1783578"/>
                <a:ext cx="3656770" cy="1248547"/>
              </a:xfrm>
              <a:prstGeom prst="rect">
                <a:avLst/>
              </a:prstGeom>
              <a:blipFill>
                <a:blip r:embed="rId4"/>
                <a:stretch>
                  <a:fillRect l="-1038"/>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EFE2EA56-C2DA-0C47-93A3-25B862B48DAB}"/>
              </a:ext>
            </a:extLst>
          </p:cNvPr>
          <p:cNvSpPr txBox="1"/>
          <p:nvPr/>
        </p:nvSpPr>
        <p:spPr>
          <a:xfrm>
            <a:off x="6591964" y="3418360"/>
            <a:ext cx="2446638" cy="369332"/>
          </a:xfrm>
          <a:prstGeom prst="rect">
            <a:avLst/>
          </a:prstGeom>
          <a:noFill/>
        </p:spPr>
        <p:txBody>
          <a:bodyPr wrap="square" rtlCol="0">
            <a:spAutoFit/>
          </a:bodyPr>
          <a:lstStyle/>
          <a:p>
            <a:r>
              <a:rPr lang="en-US" dirty="0">
                <a:solidFill>
                  <a:srgbClr val="DE6769"/>
                </a:solidFill>
              </a:rPr>
              <a:t>Equal to 1!</a:t>
            </a:r>
          </a:p>
        </p:txBody>
      </p:sp>
      <p:cxnSp>
        <p:nvCxnSpPr>
          <p:cNvPr id="7" name="Straight Arrow Connector 6">
            <a:extLst>
              <a:ext uri="{FF2B5EF4-FFF2-40B4-BE49-F238E27FC236}">
                <a16:creationId xmlns:a16="http://schemas.microsoft.com/office/drawing/2014/main" id="{FCECCB14-849E-7E47-B5E8-5A81C2A8F237}"/>
              </a:ext>
            </a:extLst>
          </p:cNvPr>
          <p:cNvCxnSpPr>
            <a:cxnSpLocks/>
            <a:stCxn id="5" idx="1"/>
          </p:cNvCxnSpPr>
          <p:nvPr/>
        </p:nvCxnSpPr>
        <p:spPr>
          <a:xfrm flipH="1" flipV="1">
            <a:off x="5140411" y="3504857"/>
            <a:ext cx="1451553" cy="98169"/>
          </a:xfrm>
          <a:prstGeom prst="straightConnector1">
            <a:avLst/>
          </a:prstGeom>
          <a:ln>
            <a:solidFill>
              <a:srgbClr val="DE6769"/>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Rounded Rectangle 68">
                <a:extLst>
                  <a:ext uri="{FF2B5EF4-FFF2-40B4-BE49-F238E27FC236}">
                    <a16:creationId xmlns:a16="http://schemas.microsoft.com/office/drawing/2014/main" id="{86EE91A0-BC61-EE4A-A68B-7697F0D896BD}"/>
                  </a:ext>
                </a:extLst>
              </p:cNvPr>
              <p:cNvSpPr/>
              <p:nvPr/>
            </p:nvSpPr>
            <p:spPr>
              <a:xfrm>
                <a:off x="1964361" y="43021"/>
                <a:ext cx="5215277" cy="1478875"/>
              </a:xfrm>
              <a:prstGeom prst="roundRect">
                <a:avLst/>
              </a:prstGeom>
              <a:solidFill>
                <a:schemeClr val="accent3">
                  <a:lumMod val="20000"/>
                  <a:lumOff val="80000"/>
                </a:schemeClr>
              </a:solidFill>
              <a:ln w="38100">
                <a:solidFill>
                  <a:schemeClr val="accent4">
                    <a:lumMod val="50000"/>
                  </a:schemeClr>
                </a:solidFill>
              </a:ln>
              <a:effectLst>
                <a:outerShdw blurRad="50800" dist="762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charset="0"/>
                        </a:rPr>
                        <m:t>𝑐</m:t>
                      </m:r>
                      <m:r>
                        <a:rPr lang="en-US" sz="3200" b="0" i="1" smtClean="0">
                          <a:solidFill>
                            <a:schemeClr val="tx1"/>
                          </a:solidFill>
                          <a:latin typeface="Cambria Math" charset="0"/>
                        </a:rPr>
                        <m:t>⋅</m:t>
                      </m:r>
                      <m:sSup>
                        <m:sSupPr>
                          <m:ctrlPr>
                            <a:rPr lang="en-US" sz="3200" b="0" i="1" smtClean="0">
                              <a:solidFill>
                                <a:schemeClr val="tx1"/>
                              </a:solidFill>
                              <a:latin typeface="Cambria Math" panose="02040503050406030204" pitchFamily="18" charset="0"/>
                            </a:rPr>
                          </m:ctrlPr>
                        </m:sSupPr>
                        <m:e>
                          <m:r>
                            <a:rPr lang="en-US" sz="3200" b="0" i="1" smtClean="0">
                              <a:solidFill>
                                <a:schemeClr val="tx1"/>
                              </a:solidFill>
                              <a:latin typeface="Cambria Math" charset="0"/>
                            </a:rPr>
                            <m:t>𝑛</m:t>
                          </m:r>
                        </m:e>
                        <m:sup>
                          <m:r>
                            <a:rPr lang="en-US" sz="3200" b="0" i="1" smtClean="0">
                              <a:solidFill>
                                <a:schemeClr val="tx1"/>
                              </a:solidFill>
                              <a:latin typeface="Cambria Math" charset="0"/>
                            </a:rPr>
                            <m:t>𝑑</m:t>
                          </m:r>
                        </m:sup>
                      </m:sSup>
                      <m:r>
                        <a:rPr lang="en-US" sz="3200" b="0" i="1" smtClean="0">
                          <a:solidFill>
                            <a:schemeClr val="tx1"/>
                          </a:solidFill>
                          <a:latin typeface="Cambria Math" charset="0"/>
                        </a:rPr>
                        <m:t>⋅</m:t>
                      </m:r>
                      <m:nary>
                        <m:naryPr>
                          <m:chr m:val="∑"/>
                          <m:ctrlPr>
                            <a:rPr lang="is-IS" sz="3200" i="1" smtClean="0">
                              <a:solidFill>
                                <a:schemeClr val="tx1"/>
                              </a:solidFill>
                              <a:latin typeface="Cambria Math" panose="02040503050406030204" pitchFamily="18" charset="0"/>
                            </a:rPr>
                          </m:ctrlPr>
                        </m:naryPr>
                        <m:sub>
                          <m:r>
                            <m:rPr>
                              <m:brk m:alnAt="23"/>
                            </m:rPr>
                            <a:rPr lang="en-US" sz="3200" b="0" i="1" smtClean="0">
                              <a:solidFill>
                                <a:schemeClr val="tx1"/>
                              </a:solidFill>
                              <a:latin typeface="Cambria Math" charset="0"/>
                            </a:rPr>
                            <m:t>𝑡</m:t>
                          </m:r>
                          <m:r>
                            <a:rPr lang="en-US" sz="3200" b="0" i="1" smtClean="0">
                              <a:solidFill>
                                <a:schemeClr val="tx1"/>
                              </a:solidFill>
                              <a:latin typeface="Cambria Math" charset="0"/>
                            </a:rPr>
                            <m:t>=0</m:t>
                          </m:r>
                        </m:sub>
                        <m:sup>
                          <m:func>
                            <m:funcPr>
                              <m:ctrlPr>
                                <a:rPr lang="en-US" sz="3200" b="0" i="1" smtClean="0">
                                  <a:solidFill>
                                    <a:schemeClr val="tx1"/>
                                  </a:solidFill>
                                  <a:latin typeface="Cambria Math" panose="02040503050406030204" pitchFamily="18" charset="0"/>
                                </a:rPr>
                              </m:ctrlPr>
                            </m:funcPr>
                            <m:fName>
                              <m:sSub>
                                <m:sSubPr>
                                  <m:ctrlPr>
                                    <a:rPr lang="en-US" sz="3200" b="0" i="1" smtClean="0">
                                      <a:solidFill>
                                        <a:schemeClr val="tx1"/>
                                      </a:solidFill>
                                      <a:latin typeface="Cambria Math" panose="02040503050406030204" pitchFamily="18" charset="0"/>
                                    </a:rPr>
                                  </m:ctrlPr>
                                </m:sSubPr>
                                <m:e>
                                  <m:r>
                                    <m:rPr>
                                      <m:sty m:val="p"/>
                                    </m:rPr>
                                    <a:rPr lang="en-US" sz="3200" b="0" i="0" smtClean="0">
                                      <a:solidFill>
                                        <a:schemeClr val="tx1"/>
                                      </a:solidFill>
                                      <a:latin typeface="Cambria Math" panose="02040503050406030204" pitchFamily="18" charset="0"/>
                                    </a:rPr>
                                    <m:t>log</m:t>
                                  </m:r>
                                </m:e>
                                <m:sub>
                                  <m:r>
                                    <a:rPr lang="en-US" sz="3200" b="0" i="1" smtClean="0">
                                      <a:solidFill>
                                        <a:schemeClr val="tx1"/>
                                      </a:solidFill>
                                      <a:latin typeface="Cambria Math" panose="02040503050406030204" pitchFamily="18" charset="0"/>
                                    </a:rPr>
                                    <m:t>𝑏</m:t>
                                  </m:r>
                                </m:sub>
                              </m:sSub>
                            </m:fName>
                            <m:e>
                              <m:r>
                                <a:rPr lang="en-US" sz="3200" b="0" i="1" smtClean="0">
                                  <a:solidFill>
                                    <a:schemeClr val="tx1"/>
                                  </a:solidFill>
                                  <a:latin typeface="Cambria Math" panose="02040503050406030204" pitchFamily="18" charset="0"/>
                                </a:rPr>
                                <m:t>(</m:t>
                              </m:r>
                              <m:r>
                                <a:rPr lang="en-US" sz="3200" b="0" i="1" smtClean="0">
                                  <a:solidFill>
                                    <a:schemeClr val="tx1"/>
                                  </a:solidFill>
                                  <a:latin typeface="Cambria Math" panose="02040503050406030204" pitchFamily="18" charset="0"/>
                                </a:rPr>
                                <m:t>𝑛</m:t>
                              </m:r>
                              <m:r>
                                <a:rPr lang="en-US" sz="3200" b="0" i="1" smtClean="0">
                                  <a:solidFill>
                                    <a:schemeClr val="tx1"/>
                                  </a:solidFill>
                                  <a:latin typeface="Cambria Math" panose="02040503050406030204" pitchFamily="18" charset="0"/>
                                </a:rPr>
                                <m:t>)</m:t>
                              </m:r>
                            </m:e>
                          </m:func>
                        </m:sup>
                        <m:e>
                          <m:sSup>
                            <m:sSupPr>
                              <m:ctrlPr>
                                <a:rPr lang="mr-IN" sz="3200" b="0" i="1" smtClean="0">
                                  <a:solidFill>
                                    <a:schemeClr val="tx1"/>
                                  </a:solidFill>
                                  <a:latin typeface="Cambria Math" panose="02040503050406030204" pitchFamily="18" charset="0"/>
                                </a:rPr>
                              </m:ctrlPr>
                            </m:sSupPr>
                            <m:e>
                              <m:d>
                                <m:dPr>
                                  <m:ctrlPr>
                                    <a:rPr lang="mr-IN" sz="3200" b="0" i="1" smtClean="0">
                                      <a:solidFill>
                                        <a:schemeClr val="tx1"/>
                                      </a:solidFill>
                                      <a:latin typeface="Cambria Math" panose="02040503050406030204" pitchFamily="18" charset="0"/>
                                    </a:rPr>
                                  </m:ctrlPr>
                                </m:dPr>
                                <m:e>
                                  <m:f>
                                    <m:fPr>
                                      <m:ctrlPr>
                                        <a:rPr lang="mr-IN" sz="3200" b="0" i="1" smtClean="0">
                                          <a:solidFill>
                                            <a:schemeClr val="tx1"/>
                                          </a:solidFill>
                                          <a:latin typeface="Cambria Math" panose="02040503050406030204" pitchFamily="18" charset="0"/>
                                        </a:rPr>
                                      </m:ctrlPr>
                                    </m:fPr>
                                    <m:num>
                                      <m:r>
                                        <a:rPr lang="en-US" sz="3200" b="0" i="1" smtClean="0">
                                          <a:solidFill>
                                            <a:schemeClr val="tx1"/>
                                          </a:solidFill>
                                          <a:latin typeface="Cambria Math" charset="0"/>
                                        </a:rPr>
                                        <m:t>𝑎</m:t>
                                      </m:r>
                                    </m:num>
                                    <m:den>
                                      <m:sSup>
                                        <m:sSupPr>
                                          <m:ctrlPr>
                                            <a:rPr lang="mr-IN" sz="3200" b="0" i="1" smtClean="0">
                                              <a:solidFill>
                                                <a:schemeClr val="tx1"/>
                                              </a:solidFill>
                                              <a:latin typeface="Cambria Math" panose="02040503050406030204" pitchFamily="18" charset="0"/>
                                            </a:rPr>
                                          </m:ctrlPr>
                                        </m:sSupPr>
                                        <m:e>
                                          <m:r>
                                            <a:rPr lang="en-US" sz="3200" b="0" i="1" smtClean="0">
                                              <a:solidFill>
                                                <a:schemeClr val="tx1"/>
                                              </a:solidFill>
                                              <a:latin typeface="Cambria Math" charset="0"/>
                                            </a:rPr>
                                            <m:t>𝑏</m:t>
                                          </m:r>
                                        </m:e>
                                        <m:sup>
                                          <m:r>
                                            <a:rPr lang="en-US" sz="3200" b="0" i="1" smtClean="0">
                                              <a:solidFill>
                                                <a:schemeClr val="tx1"/>
                                              </a:solidFill>
                                              <a:latin typeface="Cambria Math" charset="0"/>
                                            </a:rPr>
                                            <m:t>𝑑</m:t>
                                          </m:r>
                                        </m:sup>
                                      </m:sSup>
                                    </m:den>
                                  </m:f>
                                </m:e>
                              </m:d>
                            </m:e>
                            <m:sup>
                              <m:r>
                                <a:rPr lang="en-US" sz="3200" b="0" i="1" smtClean="0">
                                  <a:solidFill>
                                    <a:schemeClr val="tx1"/>
                                  </a:solidFill>
                                  <a:latin typeface="Cambria Math" charset="0"/>
                                </a:rPr>
                                <m:t>𝑡</m:t>
                              </m:r>
                            </m:sup>
                          </m:sSup>
                        </m:e>
                      </m:nary>
                    </m:oMath>
                  </m:oMathPara>
                </a14:m>
                <a:endParaRPr lang="en-US" sz="3200" dirty="0">
                  <a:solidFill>
                    <a:schemeClr val="tx1"/>
                  </a:solidFill>
                </a:endParaRPr>
              </a:p>
            </p:txBody>
          </p:sp>
        </mc:Choice>
        <mc:Fallback xmlns="">
          <p:sp>
            <p:nvSpPr>
              <p:cNvPr id="9" name="Rounded Rectangle 68">
                <a:extLst>
                  <a:ext uri="{FF2B5EF4-FFF2-40B4-BE49-F238E27FC236}">
                    <a16:creationId xmlns:a16="http://schemas.microsoft.com/office/drawing/2014/main" id="{86EE91A0-BC61-EE4A-A68B-7697F0D896BD}"/>
                  </a:ext>
                </a:extLst>
              </p:cNvPr>
              <p:cNvSpPr>
                <a:spLocks noRot="1" noChangeAspect="1" noMove="1" noResize="1" noEditPoints="1" noAdjustHandles="1" noChangeArrowheads="1" noChangeShapeType="1" noTextEdit="1"/>
              </p:cNvSpPr>
              <p:nvPr/>
            </p:nvSpPr>
            <p:spPr>
              <a:xfrm>
                <a:off x="1964361" y="43021"/>
                <a:ext cx="5215277" cy="1478875"/>
              </a:xfrm>
              <a:prstGeom prst="roundRect">
                <a:avLst/>
              </a:prstGeom>
              <a:blipFill>
                <a:blip r:embed="rId5"/>
                <a:stretch>
                  <a:fillRect/>
                </a:stretch>
              </a:blipFill>
              <a:ln w="38100">
                <a:solidFill>
                  <a:schemeClr val="accent4">
                    <a:lumMod val="50000"/>
                  </a:schemeClr>
                </a:solidFill>
              </a:ln>
              <a:effectLst>
                <a:outerShdw blurRad="50800" dist="76200" dir="8100000" algn="tr" rotWithShape="0">
                  <a:prstClr val="black">
                    <a:alpha val="40000"/>
                  </a:prstClr>
                </a:outerShdw>
              </a:effectLst>
            </p:spPr>
            <p:txBody>
              <a:bodyPr/>
              <a:lstStyle/>
              <a:p>
                <a:r>
                  <a:rPr lang="en-US">
                    <a:noFill/>
                  </a:rPr>
                  <a:t> </a:t>
                </a:r>
              </a:p>
            </p:txBody>
          </p:sp>
        </mc:Fallback>
      </mc:AlternateContent>
    </p:spTree>
    <p:extLst>
      <p:ext uri="{BB962C8B-B14F-4D97-AF65-F5344CB8AC3E}">
        <p14:creationId xmlns:p14="http://schemas.microsoft.com/office/powerpoint/2010/main" val="305646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61596300-7A9A-404B-BA47-FEBB64551C45}"/>
                  </a:ext>
                </a:extLst>
              </p:cNvPr>
              <p:cNvSpPr>
                <a:spLocks noGrp="1"/>
              </p:cNvSpPr>
              <p:nvPr>
                <p:ph type="title"/>
              </p:nvPr>
            </p:nvSpPr>
            <p:spPr/>
            <p:txBody>
              <a:bodyPr/>
              <a:lstStyle/>
              <a:p>
                <a:r>
                  <a:rPr lang="en-US" dirty="0"/>
                  <a:t>Case 2: </a:t>
                </a:r>
                <a14:m>
                  <m:oMath xmlns:m="http://schemas.openxmlformats.org/officeDocument/2006/math">
                    <m:r>
                      <a:rPr lang="en-US" b="0" i="1" smtClean="0">
                        <a:latin typeface="Cambria Math" panose="02040503050406030204" pitchFamily="18" charset="0"/>
                      </a:rPr>
                      <m:t>𝑎</m:t>
                    </m:r>
                    <m:r>
                      <a:rPr lang="en-US" b="0" i="1" smtClean="0">
                        <a:latin typeface="Cambria Math" panose="02040503050406030204" pitchFamily="18" charset="0"/>
                      </a:rPr>
                      <m:t>&lt;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𝑏</m:t>
                        </m:r>
                      </m:e>
                      <m:sup>
                        <m:r>
                          <a:rPr lang="en-US" b="0" i="1" smtClean="0">
                            <a:latin typeface="Cambria Math" panose="02040503050406030204" pitchFamily="18" charset="0"/>
                          </a:rPr>
                          <m:t>𝑑</m:t>
                        </m:r>
                      </m:sup>
                    </m:sSup>
                  </m:oMath>
                </a14:m>
                <a:endParaRPr lang="en-US" dirty="0"/>
              </a:p>
            </p:txBody>
          </p:sp>
        </mc:Choice>
        <mc:Fallback xmlns="">
          <p:sp>
            <p:nvSpPr>
              <p:cNvPr id="2" name="Title 1">
                <a:extLst>
                  <a:ext uri="{FF2B5EF4-FFF2-40B4-BE49-F238E27FC236}">
                    <a16:creationId xmlns:a16="http://schemas.microsoft.com/office/drawing/2014/main" id="{61596300-7A9A-404B-BA47-FEBB64551C45}"/>
                  </a:ext>
                </a:extLst>
              </p:cNvPr>
              <p:cNvSpPr>
                <a:spLocks noGrp="1" noRot="1" noChangeAspect="1" noMove="1" noResize="1" noEditPoints="1" noAdjustHandles="1" noChangeArrowheads="1" noChangeShapeType="1" noTextEdit="1"/>
              </p:cNvSpPr>
              <p:nvPr>
                <p:ph type="title"/>
              </p:nvPr>
            </p:nvSpPr>
            <p:spPr>
              <a:blipFill>
                <a:blip r:embed="rId2"/>
                <a:stretch>
                  <a:fillRect l="-32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D49F0DF-72BA-D041-8F14-A45675EA02F0}"/>
                  </a:ext>
                </a:extLst>
              </p:cNvPr>
              <p:cNvSpPr>
                <a:spLocks noGrp="1"/>
              </p:cNvSpPr>
              <p:nvPr>
                <p:ph idx="1"/>
              </p:nvPr>
            </p:nvSpPr>
            <p:spPr>
              <a:xfrm>
                <a:off x="587666" y="1821950"/>
                <a:ext cx="7886700" cy="4351338"/>
              </a:xfrm>
            </p:spPr>
            <p:txBody>
              <a:bodyPr/>
              <a:lstStyle/>
              <a:p>
                <a14:m>
                  <m:oMath xmlns:m="http://schemas.openxmlformats.org/officeDocument/2006/math">
                    <m:r>
                      <a:rPr lang="en-US" b="0" i="1" smtClean="0">
                        <a:latin typeface="Cambria Math" panose="02040503050406030204" pitchFamily="18" charset="0"/>
                      </a:rPr>
                      <m:t>𝑇</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e>
                    </m:d>
                    <m:r>
                      <a:rPr lang="en-US" b="0" i="1" smtClean="0">
                        <a:latin typeface="Cambria Math" panose="02040503050406030204" pitchFamily="18" charset="0"/>
                      </a:rPr>
                      <m:t>= </m:t>
                    </m:r>
                    <m:r>
                      <a:rPr lang="en-US" i="1" smtClean="0">
                        <a:latin typeface="Cambria Math" charset="0"/>
                      </a:rPr>
                      <m:t>𝑐</m:t>
                    </m:r>
                    <m:r>
                      <a:rPr lang="en-US" i="1" smtClean="0">
                        <a:latin typeface="Cambria Math" charset="0"/>
                      </a:rPr>
                      <m:t>⋅</m:t>
                    </m:r>
                    <m:sSup>
                      <m:sSupPr>
                        <m:ctrlPr>
                          <a:rPr lang="en-US" i="1">
                            <a:latin typeface="Cambria Math" panose="02040503050406030204" pitchFamily="18" charset="0"/>
                          </a:rPr>
                        </m:ctrlPr>
                      </m:sSupPr>
                      <m:e>
                        <m:r>
                          <a:rPr lang="en-US" i="1">
                            <a:latin typeface="Cambria Math" charset="0"/>
                          </a:rPr>
                          <m:t>𝑛</m:t>
                        </m:r>
                      </m:e>
                      <m:sup>
                        <m:r>
                          <a:rPr lang="en-US" i="1">
                            <a:latin typeface="Cambria Math" charset="0"/>
                          </a:rPr>
                          <m:t>𝑑</m:t>
                        </m:r>
                      </m:sup>
                    </m:sSup>
                    <m:r>
                      <a:rPr lang="en-US" i="1">
                        <a:latin typeface="Cambria Math" charset="0"/>
                      </a:rPr>
                      <m:t>⋅</m:t>
                    </m:r>
                    <m:nary>
                      <m:naryPr>
                        <m:chr m:val="∑"/>
                        <m:ctrlPr>
                          <a:rPr lang="is-IS" i="1">
                            <a:latin typeface="Cambria Math" panose="02040503050406030204" pitchFamily="18" charset="0"/>
                          </a:rPr>
                        </m:ctrlPr>
                      </m:naryPr>
                      <m:sub>
                        <m:r>
                          <m:rPr>
                            <m:brk m:alnAt="23"/>
                          </m:rPr>
                          <a:rPr lang="en-US" i="1">
                            <a:latin typeface="Cambria Math" charset="0"/>
                          </a:rPr>
                          <m:t>𝑡</m:t>
                        </m:r>
                        <m:r>
                          <a:rPr lang="en-US" i="1">
                            <a:latin typeface="Cambria Math" charset="0"/>
                          </a:rPr>
                          <m:t>=0</m:t>
                        </m:r>
                      </m:sub>
                      <m:sup>
                        <m:func>
                          <m:funcPr>
                            <m:ctrlPr>
                              <a:rPr lang="en-US" i="1">
                                <a:latin typeface="Cambria Math" panose="02040503050406030204" pitchFamily="18" charset="0"/>
                              </a:rPr>
                            </m:ctrlPr>
                          </m:funcPr>
                          <m:fName>
                            <m:sSub>
                              <m:sSubPr>
                                <m:ctrlPr>
                                  <a:rPr lang="en-US" i="1">
                                    <a:latin typeface="Cambria Math" panose="02040503050406030204" pitchFamily="18" charset="0"/>
                                  </a:rPr>
                                </m:ctrlPr>
                              </m:sSubPr>
                              <m:e>
                                <m:r>
                                  <m:rPr>
                                    <m:sty m:val="p"/>
                                  </m:rPr>
                                  <a:rPr lang="en-US">
                                    <a:latin typeface="Cambria Math" panose="02040503050406030204" pitchFamily="18" charset="0"/>
                                  </a:rPr>
                                  <m:t>log</m:t>
                                </m:r>
                              </m:e>
                              <m:sub>
                                <m:r>
                                  <a:rPr lang="en-US" i="1">
                                    <a:latin typeface="Cambria Math" panose="02040503050406030204" pitchFamily="18" charset="0"/>
                                  </a:rPr>
                                  <m:t>𝑏</m:t>
                                </m:r>
                              </m:sub>
                            </m:sSub>
                          </m:fName>
                          <m:e>
                            <m:r>
                              <a:rPr lang="en-US" i="1">
                                <a:latin typeface="Cambria Math" panose="02040503050406030204" pitchFamily="18" charset="0"/>
                              </a:rPr>
                              <m:t>(</m:t>
                            </m:r>
                            <m:r>
                              <a:rPr lang="en-US" i="1">
                                <a:latin typeface="Cambria Math" panose="02040503050406030204" pitchFamily="18" charset="0"/>
                              </a:rPr>
                              <m:t>𝑛</m:t>
                            </m:r>
                            <m:r>
                              <a:rPr lang="en-US" i="1">
                                <a:latin typeface="Cambria Math" panose="02040503050406030204" pitchFamily="18" charset="0"/>
                              </a:rPr>
                              <m:t>)</m:t>
                            </m:r>
                          </m:e>
                        </m:func>
                      </m:sup>
                      <m:e>
                        <m:sSup>
                          <m:sSupPr>
                            <m:ctrlPr>
                              <a:rPr lang="mr-IN" i="1">
                                <a:latin typeface="Cambria Math" panose="02040503050406030204" pitchFamily="18" charset="0"/>
                              </a:rPr>
                            </m:ctrlPr>
                          </m:sSupPr>
                          <m:e>
                            <m:d>
                              <m:dPr>
                                <m:ctrlPr>
                                  <a:rPr lang="mr-IN" i="1" smtClean="0">
                                    <a:solidFill>
                                      <a:srgbClr val="DE6769"/>
                                    </a:solidFill>
                                    <a:latin typeface="Cambria Math" panose="02040503050406030204" pitchFamily="18" charset="0"/>
                                  </a:rPr>
                                </m:ctrlPr>
                              </m:dPr>
                              <m:e>
                                <m:f>
                                  <m:fPr>
                                    <m:ctrlPr>
                                      <a:rPr lang="mr-IN" i="1">
                                        <a:solidFill>
                                          <a:srgbClr val="DE6769"/>
                                        </a:solidFill>
                                        <a:latin typeface="Cambria Math" panose="02040503050406030204" pitchFamily="18" charset="0"/>
                                      </a:rPr>
                                    </m:ctrlPr>
                                  </m:fPr>
                                  <m:num>
                                    <m:r>
                                      <a:rPr lang="en-US" i="1">
                                        <a:solidFill>
                                          <a:srgbClr val="DE6769"/>
                                        </a:solidFill>
                                        <a:latin typeface="Cambria Math" charset="0"/>
                                      </a:rPr>
                                      <m:t>𝑎</m:t>
                                    </m:r>
                                  </m:num>
                                  <m:den>
                                    <m:sSup>
                                      <m:sSupPr>
                                        <m:ctrlPr>
                                          <a:rPr lang="mr-IN" i="1">
                                            <a:solidFill>
                                              <a:srgbClr val="DE6769"/>
                                            </a:solidFill>
                                            <a:latin typeface="Cambria Math" panose="02040503050406030204" pitchFamily="18" charset="0"/>
                                          </a:rPr>
                                        </m:ctrlPr>
                                      </m:sSupPr>
                                      <m:e>
                                        <m:r>
                                          <a:rPr lang="en-US" i="1">
                                            <a:solidFill>
                                              <a:srgbClr val="DE6769"/>
                                            </a:solidFill>
                                            <a:latin typeface="Cambria Math" charset="0"/>
                                          </a:rPr>
                                          <m:t>𝑏</m:t>
                                        </m:r>
                                      </m:e>
                                      <m:sup>
                                        <m:r>
                                          <a:rPr lang="en-US" i="1">
                                            <a:solidFill>
                                              <a:srgbClr val="DE6769"/>
                                            </a:solidFill>
                                            <a:latin typeface="Cambria Math" charset="0"/>
                                          </a:rPr>
                                          <m:t>𝑑</m:t>
                                        </m:r>
                                      </m:sup>
                                    </m:sSup>
                                  </m:den>
                                </m:f>
                              </m:e>
                            </m:d>
                          </m:e>
                          <m:sup>
                            <m:r>
                              <a:rPr lang="en-US" i="1">
                                <a:latin typeface="Cambria Math" charset="0"/>
                              </a:rPr>
                              <m:t>𝑡</m:t>
                            </m:r>
                          </m:sup>
                        </m:sSup>
                      </m:e>
                    </m:nary>
                  </m:oMath>
                </a14:m>
                <a:endParaRPr lang="en-US" dirty="0"/>
              </a:p>
              <a:p>
                <a:pPr marL="0" indent="0">
                  <a:buNone/>
                </a:pPr>
                <a:r>
                  <a:rPr lang="en-US" dirty="0"/>
                  <a:t>            </a:t>
                </a:r>
                <a:endParaRPr lang="en-US" b="0" dirty="0"/>
              </a:p>
              <a:p>
                <a:pPr marL="0" indent="0">
                  <a:buNone/>
                </a:pPr>
                <a:endParaRPr lang="en-US" dirty="0"/>
              </a:p>
              <a:p>
                <a:endParaRPr lang="en-US" dirty="0"/>
              </a:p>
            </p:txBody>
          </p:sp>
        </mc:Choice>
        <mc:Fallback xmlns="">
          <p:sp>
            <p:nvSpPr>
              <p:cNvPr id="3" name="Content Placeholder 2">
                <a:extLst>
                  <a:ext uri="{FF2B5EF4-FFF2-40B4-BE49-F238E27FC236}">
                    <a16:creationId xmlns:a16="http://schemas.microsoft.com/office/drawing/2014/main" id="{BD49F0DF-72BA-D041-8F14-A45675EA02F0}"/>
                  </a:ext>
                </a:extLst>
              </p:cNvPr>
              <p:cNvSpPr>
                <a:spLocks noGrp="1" noRot="1" noChangeAspect="1" noMove="1" noResize="1" noEditPoints="1" noAdjustHandles="1" noChangeArrowheads="1" noChangeShapeType="1" noTextEdit="1"/>
              </p:cNvSpPr>
              <p:nvPr>
                <p:ph idx="1"/>
              </p:nvPr>
            </p:nvSpPr>
            <p:spPr>
              <a:xfrm>
                <a:off x="587666" y="1821950"/>
                <a:ext cx="7886700" cy="4351338"/>
              </a:xfrm>
              <a:blipFill>
                <a:blip r:embed="rId3"/>
                <a:stretch>
                  <a:fillRect l="-1447" t="-12500"/>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693595A6-A47F-0540-907D-068091D960F7}"/>
              </a:ext>
            </a:extLst>
          </p:cNvPr>
          <p:cNvSpPr txBox="1"/>
          <p:nvPr/>
        </p:nvSpPr>
        <p:spPr>
          <a:xfrm>
            <a:off x="6591964" y="2211860"/>
            <a:ext cx="2446638" cy="369332"/>
          </a:xfrm>
          <a:prstGeom prst="rect">
            <a:avLst/>
          </a:prstGeom>
          <a:noFill/>
        </p:spPr>
        <p:txBody>
          <a:bodyPr wrap="square" rtlCol="0">
            <a:spAutoFit/>
          </a:bodyPr>
          <a:lstStyle/>
          <a:p>
            <a:r>
              <a:rPr lang="en-US" dirty="0">
                <a:solidFill>
                  <a:srgbClr val="DE6769"/>
                </a:solidFill>
              </a:rPr>
              <a:t>Less than 1!</a:t>
            </a:r>
          </a:p>
        </p:txBody>
      </p:sp>
      <p:cxnSp>
        <p:nvCxnSpPr>
          <p:cNvPr id="7" name="Straight Arrow Connector 6">
            <a:extLst>
              <a:ext uri="{FF2B5EF4-FFF2-40B4-BE49-F238E27FC236}">
                <a16:creationId xmlns:a16="http://schemas.microsoft.com/office/drawing/2014/main" id="{FAE8B83D-FDC5-9043-B1E6-B6C54FC24FBF}"/>
              </a:ext>
            </a:extLst>
          </p:cNvPr>
          <p:cNvCxnSpPr>
            <a:stCxn id="5" idx="1"/>
          </p:cNvCxnSpPr>
          <p:nvPr/>
        </p:nvCxnSpPr>
        <p:spPr>
          <a:xfrm flipH="1" flipV="1">
            <a:off x="5269791" y="2347783"/>
            <a:ext cx="1322173" cy="48743"/>
          </a:xfrm>
          <a:prstGeom prst="straightConnector1">
            <a:avLst/>
          </a:prstGeom>
          <a:ln>
            <a:solidFill>
              <a:srgbClr val="DE6769"/>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A8740CDE-9C8F-C744-9017-BC352326BC05}"/>
                  </a:ext>
                </a:extLst>
              </p:cNvPr>
              <p:cNvSpPr txBox="1"/>
              <p:nvPr/>
            </p:nvSpPr>
            <p:spPr>
              <a:xfrm>
                <a:off x="5269791" y="135924"/>
                <a:ext cx="3656770" cy="124854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𝑇</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e>
                      </m:d>
                      <m:r>
                        <a:rPr lang="en-US" b="0" i="1" smtClean="0">
                          <a:latin typeface="Cambria Math" panose="02040503050406030204" pitchFamily="18" charset="0"/>
                        </a:rPr>
                        <m:t>= </m:t>
                      </m:r>
                      <m:d>
                        <m:dPr>
                          <m:begChr m:val="{"/>
                          <m:endChr m:val=""/>
                          <m:ctrlPr>
                            <a:rPr lang="en-US" b="0" i="1" smtClean="0">
                              <a:latin typeface="Cambria Math" panose="02040503050406030204" pitchFamily="18" charset="0"/>
                            </a:rPr>
                          </m:ctrlPr>
                        </m:dPr>
                        <m:e>
                          <m:eqArr>
                            <m:eqArrPr>
                              <m:ctrlPr>
                                <a:rPr lang="en-US" b="0" i="1" smtClean="0">
                                  <a:latin typeface="Cambria Math" panose="02040503050406030204" pitchFamily="18" charset="0"/>
                                </a:rPr>
                              </m:ctrlPr>
                            </m:eqArrPr>
                            <m:e>
                              <m:r>
                                <m:rPr>
                                  <m:sty m:val="p"/>
                                </m:rPr>
                                <a:rPr lang="en-US" b="0" i="0" smtClean="0">
                                  <a:latin typeface="Cambria Math" panose="02040503050406030204" pitchFamily="18" charset="0"/>
                                </a:rPr>
                                <m:t>O</m:t>
                              </m:r>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𝑛</m:t>
                                      </m:r>
                                    </m:e>
                                    <m:sup>
                                      <m:r>
                                        <a:rPr lang="en-US" b="0" i="1" smtClean="0">
                                          <a:latin typeface="Cambria Math" panose="02040503050406030204" pitchFamily="18" charset="0"/>
                                        </a:rPr>
                                        <m:t>𝑑</m:t>
                                      </m:r>
                                    </m:sup>
                                  </m:sSup>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d>
                                        <m:dPr>
                                          <m:ctrlPr>
                                            <a:rPr lang="en-US" b="0" i="1" smtClean="0">
                                              <a:latin typeface="Cambria Math" panose="02040503050406030204" pitchFamily="18" charset="0"/>
                                            </a:rPr>
                                          </m:ctrlPr>
                                        </m:dPr>
                                        <m:e>
                                          <m:r>
                                            <a:rPr lang="en-US" b="0" i="1" smtClean="0">
                                              <a:latin typeface="Cambria Math" panose="02040503050406030204" pitchFamily="18" charset="0"/>
                                            </a:rPr>
                                            <m:t>𝑛</m:t>
                                          </m:r>
                                        </m:e>
                                      </m:d>
                                    </m:e>
                                  </m:func>
                                </m:e>
                              </m:d>
                              <m:r>
                                <a:rPr lang="en-US" b="0" i="1" smtClean="0">
                                  <a:latin typeface="Cambria Math" panose="02040503050406030204" pitchFamily="18" charset="0"/>
                                </a:rPr>
                                <m:t>         </m:t>
                              </m:r>
                              <m:r>
                                <m:rPr>
                                  <m:sty m:val="p"/>
                                </m:rPr>
                                <a:rPr lang="en-US" b="0" i="0" smtClean="0">
                                  <a:latin typeface="Cambria Math" panose="02040503050406030204" pitchFamily="18" charset="0"/>
                                </a:rPr>
                                <m:t>if</m:t>
                              </m:r>
                              <m:r>
                                <a:rPr lang="en-US" b="0" i="1" smtClean="0">
                                  <a:latin typeface="Cambria Math" panose="02040503050406030204" pitchFamily="18" charset="0"/>
                                </a:rPr>
                                <m:t> </m:t>
                              </m:r>
                              <m:r>
                                <a:rPr lang="en-US" b="0" i="1" smtClean="0">
                                  <a:latin typeface="Cambria Math" panose="02040503050406030204" pitchFamily="18" charset="0"/>
                                </a:rPr>
                                <m:t>𝑎</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𝑏</m:t>
                                  </m:r>
                                </m:e>
                                <m:sup>
                                  <m:r>
                                    <a:rPr lang="en-US" b="0" i="1" smtClean="0">
                                      <a:latin typeface="Cambria Math" panose="02040503050406030204" pitchFamily="18" charset="0"/>
                                    </a:rPr>
                                    <m:t>𝑑</m:t>
                                  </m:r>
                                </m:sup>
                              </m:sSup>
                            </m:e>
                            <m:e>
                              <m:r>
                                <m:rPr>
                                  <m:sty m:val="p"/>
                                </m:rPr>
                                <a:rPr lang="en-US" b="0" i="0" smtClean="0">
                                  <a:latin typeface="Cambria Math" panose="02040503050406030204" pitchFamily="18" charset="0"/>
                                </a:rPr>
                                <m:t>O</m:t>
                              </m:r>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𝑛</m:t>
                                      </m:r>
                                    </m:e>
                                    <m:sup>
                                      <m:r>
                                        <a:rPr lang="en-US" b="0" i="1" smtClean="0">
                                          <a:latin typeface="Cambria Math" panose="02040503050406030204" pitchFamily="18" charset="0"/>
                                        </a:rPr>
                                        <m:t>𝑑</m:t>
                                      </m:r>
                                    </m:sup>
                                  </m:sSup>
                                </m:e>
                              </m:d>
                              <m:r>
                                <a:rPr lang="en-US" b="0" i="1" smtClean="0">
                                  <a:latin typeface="Cambria Math" panose="02040503050406030204" pitchFamily="18" charset="0"/>
                                </a:rPr>
                                <m:t>                      </m:t>
                              </m:r>
                              <m:r>
                                <m:rPr>
                                  <m:sty m:val="p"/>
                                </m:rPr>
                                <a:rPr lang="en-US" b="0" i="0" smtClean="0">
                                  <a:latin typeface="Cambria Math" panose="02040503050406030204" pitchFamily="18" charset="0"/>
                                </a:rPr>
                                <m:t>if</m:t>
                              </m:r>
                              <m:r>
                                <a:rPr lang="en-US" b="0" i="1" smtClean="0">
                                  <a:latin typeface="Cambria Math" panose="02040503050406030204" pitchFamily="18" charset="0"/>
                                </a:rPr>
                                <m:t> </m:t>
                              </m:r>
                              <m:r>
                                <a:rPr lang="en-US" b="0" i="1" smtClean="0">
                                  <a:latin typeface="Cambria Math" panose="02040503050406030204" pitchFamily="18" charset="0"/>
                                </a:rPr>
                                <m:t>𝑎</m:t>
                              </m:r>
                              <m:r>
                                <a:rPr lang="en-US" b="0" i="1" smtClean="0">
                                  <a:latin typeface="Cambria Math" panose="02040503050406030204" pitchFamily="18" charset="0"/>
                                </a:rPr>
                                <m:t>&lt;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𝑏</m:t>
                                  </m:r>
                                </m:e>
                                <m:sup>
                                  <m:r>
                                    <a:rPr lang="en-US" b="0" i="1" smtClean="0">
                                      <a:latin typeface="Cambria Math" panose="02040503050406030204" pitchFamily="18" charset="0"/>
                                    </a:rPr>
                                    <m:t>𝑑</m:t>
                                  </m:r>
                                </m:sup>
                              </m:sSup>
                            </m:e>
                            <m:e>
                              <m:r>
                                <m:rPr>
                                  <m:sty m:val="p"/>
                                </m:rPr>
                                <a:rPr lang="en-US" b="0" i="0" smtClean="0">
                                  <a:latin typeface="Cambria Math" panose="02040503050406030204" pitchFamily="18" charset="0"/>
                                </a:rPr>
                                <m:t>O</m:t>
                              </m:r>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𝑛</m:t>
                                      </m:r>
                                    </m:e>
                                    <m:sup>
                                      <m:func>
                                        <m:funcPr>
                                          <m:ctrlPr>
                                            <a:rPr lang="en-US" b="0" i="1" smtClean="0">
                                              <a:latin typeface="Cambria Math" panose="02040503050406030204" pitchFamily="18" charset="0"/>
                                            </a:rPr>
                                          </m:ctrlPr>
                                        </m:funcPr>
                                        <m:fName>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log</m:t>
                                              </m:r>
                                            </m:e>
                                            <m:sub>
                                              <m:r>
                                                <a:rPr lang="en-US" b="0" i="1" smtClean="0">
                                                  <a:latin typeface="Cambria Math" panose="02040503050406030204" pitchFamily="18" charset="0"/>
                                                </a:rPr>
                                                <m:t>𝑏</m:t>
                                              </m:r>
                                            </m:sub>
                                          </m:sSub>
                                        </m:fName>
                                        <m:e>
                                          <m:d>
                                            <m:dPr>
                                              <m:ctrlPr>
                                                <a:rPr lang="en-US" b="0" i="1" smtClean="0">
                                                  <a:latin typeface="Cambria Math" panose="02040503050406030204" pitchFamily="18" charset="0"/>
                                                </a:rPr>
                                              </m:ctrlPr>
                                            </m:dPr>
                                            <m:e>
                                              <m:r>
                                                <a:rPr lang="en-US" b="0" i="1" smtClean="0">
                                                  <a:latin typeface="Cambria Math" panose="02040503050406030204" pitchFamily="18" charset="0"/>
                                                </a:rPr>
                                                <m:t>𝑎</m:t>
                                              </m:r>
                                            </m:e>
                                          </m:d>
                                        </m:e>
                                      </m:func>
                                    </m:sup>
                                  </m:sSup>
                                </m:e>
                              </m:d>
                              <m:r>
                                <a:rPr lang="en-US" b="0" i="1" smtClean="0">
                                  <a:latin typeface="Cambria Math" panose="02040503050406030204" pitchFamily="18" charset="0"/>
                                </a:rPr>
                                <m:t> </m:t>
                              </m:r>
                              <m:r>
                                <a:rPr lang="en-US" b="0" i="0" smtClean="0">
                                  <a:latin typeface="Cambria Math" panose="02040503050406030204" pitchFamily="18" charset="0"/>
                                </a:rPr>
                                <m:t>           </m:t>
                              </m:r>
                              <m:r>
                                <m:rPr>
                                  <m:sty m:val="p"/>
                                </m:rPr>
                                <a:rPr lang="en-US" b="0" i="0" smtClean="0">
                                  <a:latin typeface="Cambria Math" panose="02040503050406030204" pitchFamily="18" charset="0"/>
                                </a:rPr>
                                <m:t>if</m:t>
                              </m:r>
                              <m:r>
                                <a:rPr lang="en-US" b="0" i="1" smtClean="0">
                                  <a:latin typeface="Cambria Math" panose="02040503050406030204" pitchFamily="18" charset="0"/>
                                </a:rPr>
                                <m:t> </m:t>
                              </m:r>
                              <m:r>
                                <a:rPr lang="en-US" b="0" i="1" smtClean="0">
                                  <a:latin typeface="Cambria Math" panose="02040503050406030204" pitchFamily="18" charset="0"/>
                                </a:rPr>
                                <m:t>𝑎</m:t>
                              </m:r>
                              <m:r>
                                <a:rPr lang="en-US" b="0" i="1" smtClean="0">
                                  <a:latin typeface="Cambria Math" panose="02040503050406030204" pitchFamily="18" charset="0"/>
                                </a:rPr>
                                <m:t>&gt;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𝑏</m:t>
                                  </m:r>
                                </m:e>
                                <m:sup>
                                  <m:r>
                                    <a:rPr lang="en-US" b="0" i="1" smtClean="0">
                                      <a:latin typeface="Cambria Math" panose="02040503050406030204" pitchFamily="18" charset="0"/>
                                    </a:rPr>
                                    <m:t>𝑑</m:t>
                                  </m:r>
                                </m:sup>
                              </m:sSup>
                            </m:e>
                          </m:eqArr>
                        </m:e>
                      </m:d>
                    </m:oMath>
                  </m:oMathPara>
                </a14:m>
                <a:endParaRPr lang="en-US" dirty="0"/>
              </a:p>
            </p:txBody>
          </p:sp>
        </mc:Choice>
        <mc:Fallback xmlns="">
          <p:sp>
            <p:nvSpPr>
              <p:cNvPr id="9" name="TextBox 8">
                <a:extLst>
                  <a:ext uri="{FF2B5EF4-FFF2-40B4-BE49-F238E27FC236}">
                    <a16:creationId xmlns:a16="http://schemas.microsoft.com/office/drawing/2014/main" id="{A8740CDE-9C8F-C744-9017-BC352326BC05}"/>
                  </a:ext>
                </a:extLst>
              </p:cNvPr>
              <p:cNvSpPr txBox="1">
                <a:spLocks noRot="1" noChangeAspect="1" noMove="1" noResize="1" noEditPoints="1" noAdjustHandles="1" noChangeArrowheads="1" noChangeShapeType="1" noTextEdit="1"/>
              </p:cNvSpPr>
              <p:nvPr/>
            </p:nvSpPr>
            <p:spPr>
              <a:xfrm>
                <a:off x="5269791" y="135924"/>
                <a:ext cx="3656770" cy="1248547"/>
              </a:xfrm>
              <a:prstGeom prst="rect">
                <a:avLst/>
              </a:prstGeom>
              <a:blipFill>
                <a:blip r:embed="rId4"/>
                <a:stretch>
                  <a:fillRect l="-6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439B3C47-E0C1-4F4C-B6A4-CAA511F19078}"/>
                  </a:ext>
                </a:extLst>
              </p:cNvPr>
              <p:cNvSpPr txBox="1"/>
              <p:nvPr/>
            </p:nvSpPr>
            <p:spPr>
              <a:xfrm>
                <a:off x="966310" y="3111677"/>
                <a:ext cx="7718134" cy="777521"/>
              </a:xfrm>
              <a:prstGeom prst="rect">
                <a:avLst/>
              </a:prstGeom>
              <a:noFill/>
            </p:spPr>
            <p:txBody>
              <a:bodyPr wrap="square">
                <a:spAutoFit/>
              </a:bodyPr>
              <a:lstStyle/>
              <a:p>
                <a14:m>
                  <m:oMath xmlns:m="http://schemas.openxmlformats.org/officeDocument/2006/math">
                    <m:r>
                      <a:rPr lang="en-US" altLang="zh-CN" sz="2800" b="0" i="1" smtClean="0">
                        <a:solidFill>
                          <a:schemeClr val="accent4"/>
                        </a:solidFill>
                        <a:latin typeface="Cambria Math" panose="02040503050406030204" pitchFamily="18" charset="0"/>
                      </a:rPr>
                      <m:t>𝑇</m:t>
                    </m:r>
                    <m:d>
                      <m:dPr>
                        <m:ctrlPr>
                          <a:rPr lang="en-US" altLang="zh-CN" sz="2800" b="0" i="1" smtClean="0">
                            <a:solidFill>
                              <a:schemeClr val="accent4"/>
                            </a:solidFill>
                            <a:latin typeface="Cambria Math" panose="02040503050406030204" pitchFamily="18" charset="0"/>
                          </a:rPr>
                        </m:ctrlPr>
                      </m:dPr>
                      <m:e>
                        <m:r>
                          <a:rPr lang="en-US" altLang="zh-CN" sz="2800" b="0" i="1" smtClean="0">
                            <a:solidFill>
                              <a:schemeClr val="accent4"/>
                            </a:solidFill>
                            <a:latin typeface="Cambria Math" panose="02040503050406030204" pitchFamily="18" charset="0"/>
                          </a:rPr>
                          <m:t>𝑥</m:t>
                        </m:r>
                        <m:r>
                          <a:rPr lang="en-US" altLang="zh-CN" sz="2800" b="0" i="1" smtClean="0">
                            <a:solidFill>
                              <a:schemeClr val="accent4"/>
                            </a:solidFill>
                            <a:latin typeface="Cambria Math" panose="02040503050406030204" pitchFamily="18" charset="0"/>
                          </a:rPr>
                          <m:t>,</m:t>
                        </m:r>
                        <m:r>
                          <a:rPr lang="en-US" altLang="zh-CN" sz="2800" b="0" i="1" smtClean="0">
                            <a:solidFill>
                              <a:schemeClr val="accent4"/>
                            </a:solidFill>
                            <a:latin typeface="Cambria Math" panose="02040503050406030204" pitchFamily="18" charset="0"/>
                          </a:rPr>
                          <m:t>𝑁</m:t>
                        </m:r>
                      </m:e>
                    </m:d>
                    <m:r>
                      <a:rPr lang="en-US" altLang="zh-CN" sz="2800" b="0" i="1" smtClean="0">
                        <a:solidFill>
                          <a:schemeClr val="accent4"/>
                        </a:solidFill>
                        <a:latin typeface="Cambria Math" panose="02040503050406030204" pitchFamily="18" charset="0"/>
                      </a:rPr>
                      <m:t>=</m:t>
                    </m:r>
                    <m:sSup>
                      <m:sSupPr>
                        <m:ctrlPr>
                          <a:rPr lang="en-US" altLang="zh-CN" sz="2800" b="0" i="1" smtClean="0">
                            <a:solidFill>
                              <a:schemeClr val="accent4"/>
                            </a:solidFill>
                            <a:latin typeface="Cambria Math" panose="02040503050406030204" pitchFamily="18" charset="0"/>
                          </a:rPr>
                        </m:ctrlPr>
                      </m:sSupPr>
                      <m:e>
                        <m:r>
                          <a:rPr lang="en-US" altLang="zh-CN" sz="2800" b="0" i="1" smtClean="0">
                            <a:solidFill>
                              <a:schemeClr val="accent4"/>
                            </a:solidFill>
                            <a:latin typeface="Cambria Math" panose="02040503050406030204" pitchFamily="18" charset="0"/>
                          </a:rPr>
                          <m:t>𝑥</m:t>
                        </m:r>
                      </m:e>
                      <m:sup>
                        <m:r>
                          <a:rPr lang="en-US" altLang="zh-CN" sz="2800" b="0" i="1" smtClean="0">
                            <a:solidFill>
                              <a:schemeClr val="accent4"/>
                            </a:solidFill>
                            <a:latin typeface="Cambria Math" panose="02040503050406030204" pitchFamily="18" charset="0"/>
                          </a:rPr>
                          <m:t>0</m:t>
                        </m:r>
                      </m:sup>
                    </m:sSup>
                    <m:r>
                      <a:rPr lang="en-US" altLang="zh-CN" sz="2800" b="0" i="1" smtClean="0">
                        <a:solidFill>
                          <a:schemeClr val="accent4"/>
                        </a:solidFill>
                        <a:latin typeface="Cambria Math" panose="02040503050406030204" pitchFamily="18" charset="0"/>
                      </a:rPr>
                      <m:t>+</m:t>
                    </m:r>
                    <m:sSup>
                      <m:sSupPr>
                        <m:ctrlPr>
                          <a:rPr lang="en-US" altLang="zh-CN" sz="2800" b="0" i="1" smtClean="0">
                            <a:solidFill>
                              <a:schemeClr val="accent4"/>
                            </a:solidFill>
                            <a:latin typeface="Cambria Math" panose="02040503050406030204" pitchFamily="18" charset="0"/>
                          </a:rPr>
                        </m:ctrlPr>
                      </m:sSupPr>
                      <m:e>
                        <m:r>
                          <a:rPr lang="en-US" altLang="zh-CN" sz="2800" b="0" i="1" smtClean="0">
                            <a:solidFill>
                              <a:schemeClr val="accent4"/>
                            </a:solidFill>
                            <a:latin typeface="Cambria Math" panose="02040503050406030204" pitchFamily="18" charset="0"/>
                          </a:rPr>
                          <m:t>𝑥</m:t>
                        </m:r>
                      </m:e>
                      <m:sup>
                        <m:r>
                          <a:rPr lang="en-US" altLang="zh-CN" sz="2800" b="0" i="1" smtClean="0">
                            <a:solidFill>
                              <a:schemeClr val="accent4"/>
                            </a:solidFill>
                            <a:latin typeface="Cambria Math" panose="02040503050406030204" pitchFamily="18" charset="0"/>
                          </a:rPr>
                          <m:t>1</m:t>
                        </m:r>
                      </m:sup>
                    </m:sSup>
                    <m:r>
                      <a:rPr lang="en-US" altLang="zh-CN" sz="2800" b="0" i="1" smtClean="0">
                        <a:solidFill>
                          <a:schemeClr val="accent4"/>
                        </a:solidFill>
                        <a:latin typeface="Cambria Math" panose="02040503050406030204" pitchFamily="18" charset="0"/>
                      </a:rPr>
                      <m:t>+</m:t>
                    </m:r>
                    <m:sSup>
                      <m:sSupPr>
                        <m:ctrlPr>
                          <a:rPr lang="en-US" altLang="zh-CN" sz="2800" b="0" i="1" smtClean="0">
                            <a:solidFill>
                              <a:schemeClr val="accent4"/>
                            </a:solidFill>
                            <a:latin typeface="Cambria Math" panose="02040503050406030204" pitchFamily="18" charset="0"/>
                          </a:rPr>
                        </m:ctrlPr>
                      </m:sSupPr>
                      <m:e>
                        <m:r>
                          <a:rPr lang="en-US" altLang="zh-CN" sz="2800" b="0" i="1" smtClean="0">
                            <a:solidFill>
                              <a:schemeClr val="accent4"/>
                            </a:solidFill>
                            <a:latin typeface="Cambria Math" panose="02040503050406030204" pitchFamily="18" charset="0"/>
                          </a:rPr>
                          <m:t>𝑥</m:t>
                        </m:r>
                      </m:e>
                      <m:sup>
                        <m:r>
                          <a:rPr lang="en-US" altLang="zh-CN" sz="2800" b="0" i="1" smtClean="0">
                            <a:solidFill>
                              <a:schemeClr val="accent4"/>
                            </a:solidFill>
                            <a:latin typeface="Cambria Math" panose="02040503050406030204" pitchFamily="18" charset="0"/>
                          </a:rPr>
                          <m:t>2</m:t>
                        </m:r>
                      </m:sup>
                    </m:sSup>
                    <m:r>
                      <a:rPr lang="en-US" altLang="zh-CN" sz="2800" b="0" i="1" smtClean="0">
                        <a:solidFill>
                          <a:schemeClr val="accent4"/>
                        </a:solidFill>
                        <a:latin typeface="Cambria Math" panose="02040503050406030204" pitchFamily="18" charset="0"/>
                      </a:rPr>
                      <m:t>+</m:t>
                    </m:r>
                    <m:sSup>
                      <m:sSupPr>
                        <m:ctrlPr>
                          <a:rPr lang="en-US" altLang="zh-CN" sz="2800" b="0" i="1" smtClean="0">
                            <a:solidFill>
                              <a:schemeClr val="accent4"/>
                            </a:solidFill>
                            <a:latin typeface="Cambria Math" panose="02040503050406030204" pitchFamily="18" charset="0"/>
                          </a:rPr>
                        </m:ctrlPr>
                      </m:sSupPr>
                      <m:e>
                        <m:r>
                          <a:rPr lang="en-US" altLang="zh-CN" sz="2800" b="0" i="1" smtClean="0">
                            <a:solidFill>
                              <a:schemeClr val="accent4"/>
                            </a:solidFill>
                            <a:latin typeface="Cambria Math" panose="02040503050406030204" pitchFamily="18" charset="0"/>
                          </a:rPr>
                          <m:t>𝑥</m:t>
                        </m:r>
                      </m:e>
                      <m:sup>
                        <m:r>
                          <a:rPr lang="en-US" altLang="zh-CN" sz="2800" b="0" i="1" smtClean="0">
                            <a:solidFill>
                              <a:schemeClr val="accent4"/>
                            </a:solidFill>
                            <a:latin typeface="Cambria Math" panose="02040503050406030204" pitchFamily="18" charset="0"/>
                          </a:rPr>
                          <m:t>3</m:t>
                        </m:r>
                      </m:sup>
                    </m:sSup>
                    <m:r>
                      <a:rPr lang="en-US" altLang="zh-CN" sz="2800" b="0" i="1" smtClean="0">
                        <a:solidFill>
                          <a:schemeClr val="accent4"/>
                        </a:solidFill>
                        <a:latin typeface="Cambria Math" panose="02040503050406030204" pitchFamily="18" charset="0"/>
                      </a:rPr>
                      <m:t>+⋯+</m:t>
                    </m:r>
                    <m:sSup>
                      <m:sSupPr>
                        <m:ctrlPr>
                          <a:rPr lang="en-US" altLang="zh-CN" sz="2800" b="0" i="1" smtClean="0">
                            <a:solidFill>
                              <a:schemeClr val="accent4"/>
                            </a:solidFill>
                            <a:latin typeface="Cambria Math" panose="02040503050406030204" pitchFamily="18" charset="0"/>
                          </a:rPr>
                        </m:ctrlPr>
                      </m:sSupPr>
                      <m:e>
                        <m:r>
                          <a:rPr lang="en-US" altLang="zh-CN" sz="2800" b="0" i="1" smtClean="0">
                            <a:solidFill>
                              <a:schemeClr val="accent4"/>
                            </a:solidFill>
                            <a:latin typeface="Cambria Math" panose="02040503050406030204" pitchFamily="18" charset="0"/>
                          </a:rPr>
                          <m:t>𝑥</m:t>
                        </m:r>
                      </m:e>
                      <m:sup>
                        <m:r>
                          <a:rPr lang="en-US" altLang="zh-CN" sz="2800" b="0" i="1" smtClean="0">
                            <a:solidFill>
                              <a:schemeClr val="accent4"/>
                            </a:solidFill>
                            <a:latin typeface="Cambria Math" panose="02040503050406030204" pitchFamily="18" charset="0"/>
                          </a:rPr>
                          <m:t>𝑁</m:t>
                        </m:r>
                      </m:sup>
                    </m:sSup>
                  </m:oMath>
                </a14:m>
                <a:r>
                  <a:rPr lang="en-US" altLang="zh-CN" sz="2800" dirty="0"/>
                  <a:t>=</a:t>
                </a:r>
                <a:r>
                  <a:rPr lang="en-US" altLang="zh-CN" sz="2800" dirty="0">
                    <a:solidFill>
                      <a:schemeClr val="bg2">
                        <a:lumMod val="25000"/>
                      </a:schemeClr>
                    </a:solidFill>
                  </a:rPr>
                  <a:t> </a:t>
                </a:r>
                <a14:m>
                  <m:oMath xmlns:m="http://schemas.openxmlformats.org/officeDocument/2006/math">
                    <m:f>
                      <m:fPr>
                        <m:ctrlPr>
                          <a:rPr lang="en-US" altLang="zh-CN" sz="2800" i="1">
                            <a:solidFill>
                              <a:schemeClr val="bg2">
                                <a:lumMod val="25000"/>
                              </a:schemeClr>
                            </a:solidFill>
                            <a:latin typeface="Cambria Math" panose="02040503050406030204" pitchFamily="18" charset="0"/>
                          </a:rPr>
                        </m:ctrlPr>
                      </m:fPr>
                      <m:num>
                        <m:sSup>
                          <m:sSupPr>
                            <m:ctrlPr>
                              <a:rPr lang="en-US" altLang="zh-CN" sz="2800" i="1">
                                <a:solidFill>
                                  <a:schemeClr val="bg2">
                                    <a:lumMod val="25000"/>
                                  </a:schemeClr>
                                </a:solidFill>
                                <a:latin typeface="Cambria Math" panose="02040503050406030204" pitchFamily="18" charset="0"/>
                              </a:rPr>
                            </m:ctrlPr>
                          </m:sSupPr>
                          <m:e>
                            <m:r>
                              <a:rPr lang="en-US" altLang="zh-CN" sz="2800" i="1">
                                <a:solidFill>
                                  <a:schemeClr val="bg2">
                                    <a:lumMod val="25000"/>
                                  </a:schemeClr>
                                </a:solidFill>
                                <a:latin typeface="Cambria Math" panose="02040503050406030204" pitchFamily="18" charset="0"/>
                              </a:rPr>
                              <m:t> </m:t>
                            </m:r>
                            <m:r>
                              <a:rPr lang="en-US" altLang="zh-CN" sz="2800" i="1">
                                <a:solidFill>
                                  <a:schemeClr val="bg2">
                                    <a:lumMod val="25000"/>
                                  </a:schemeClr>
                                </a:solidFill>
                                <a:latin typeface="Cambria Math" panose="02040503050406030204" pitchFamily="18" charset="0"/>
                              </a:rPr>
                              <m:t>𝑥</m:t>
                            </m:r>
                          </m:e>
                          <m:sup>
                            <m:r>
                              <a:rPr lang="en-US" altLang="zh-CN" sz="2800" i="1">
                                <a:solidFill>
                                  <a:schemeClr val="bg2">
                                    <a:lumMod val="25000"/>
                                  </a:schemeClr>
                                </a:solidFill>
                                <a:latin typeface="Cambria Math" panose="02040503050406030204" pitchFamily="18" charset="0"/>
                              </a:rPr>
                              <m:t>𝑁</m:t>
                            </m:r>
                            <m:r>
                              <a:rPr lang="en-US" altLang="zh-CN" sz="2800" i="1">
                                <a:solidFill>
                                  <a:schemeClr val="bg2">
                                    <a:lumMod val="25000"/>
                                  </a:schemeClr>
                                </a:solidFill>
                                <a:latin typeface="Cambria Math" panose="02040503050406030204" pitchFamily="18" charset="0"/>
                              </a:rPr>
                              <m:t>+1</m:t>
                            </m:r>
                          </m:sup>
                        </m:sSup>
                        <m:r>
                          <a:rPr lang="en-US" altLang="zh-CN" sz="2800" i="1">
                            <a:solidFill>
                              <a:schemeClr val="bg2">
                                <a:lumMod val="25000"/>
                              </a:schemeClr>
                            </a:solidFill>
                            <a:latin typeface="Cambria Math" panose="02040503050406030204" pitchFamily="18" charset="0"/>
                          </a:rPr>
                          <m:t>−1</m:t>
                        </m:r>
                      </m:num>
                      <m:den>
                        <m:r>
                          <a:rPr lang="en-US" altLang="zh-CN" sz="2800" i="1">
                            <a:solidFill>
                              <a:schemeClr val="bg2">
                                <a:lumMod val="25000"/>
                              </a:schemeClr>
                            </a:solidFill>
                            <a:latin typeface="Cambria Math" panose="02040503050406030204" pitchFamily="18" charset="0"/>
                          </a:rPr>
                          <m:t>𝑥</m:t>
                        </m:r>
                        <m:r>
                          <a:rPr lang="en-US" altLang="zh-CN" sz="2800" i="1">
                            <a:solidFill>
                              <a:schemeClr val="bg2">
                                <a:lumMod val="25000"/>
                              </a:schemeClr>
                            </a:solidFill>
                            <a:latin typeface="Cambria Math" panose="02040503050406030204" pitchFamily="18" charset="0"/>
                          </a:rPr>
                          <m:t>−1</m:t>
                        </m:r>
                      </m:den>
                    </m:f>
                  </m:oMath>
                </a14:m>
                <a:endParaRPr lang="en-US" sz="2800" dirty="0"/>
              </a:p>
            </p:txBody>
          </p:sp>
        </mc:Choice>
        <mc:Fallback xmlns="">
          <p:sp>
            <p:nvSpPr>
              <p:cNvPr id="8" name="文本框 7">
                <a:extLst>
                  <a:ext uri="{FF2B5EF4-FFF2-40B4-BE49-F238E27FC236}">
                    <a16:creationId xmlns:a16="http://schemas.microsoft.com/office/drawing/2014/main" id="{439B3C47-E0C1-4F4C-B6A4-CAA511F19078}"/>
                  </a:ext>
                </a:extLst>
              </p:cNvPr>
              <p:cNvSpPr txBox="1">
                <a:spLocks noRot="1" noChangeAspect="1" noMove="1" noResize="1" noEditPoints="1" noAdjustHandles="1" noChangeArrowheads="1" noChangeShapeType="1" noTextEdit="1"/>
              </p:cNvSpPr>
              <p:nvPr/>
            </p:nvSpPr>
            <p:spPr>
              <a:xfrm>
                <a:off x="966310" y="3111677"/>
                <a:ext cx="7718134" cy="777521"/>
              </a:xfrm>
              <a:prstGeom prst="rect">
                <a:avLst/>
              </a:prstGeom>
              <a:blipFill>
                <a:blip r:embed="rId5"/>
                <a:stretch>
                  <a:fillRect l="-493" b="-7937"/>
                </a:stretch>
              </a:blipFill>
            </p:spPr>
            <p:txBody>
              <a:bodyPr/>
              <a:lstStyle/>
              <a:p>
                <a:r>
                  <a:rPr lang="en-US">
                    <a:noFill/>
                  </a:rPr>
                  <a:t> </a:t>
                </a:r>
              </a:p>
            </p:txBody>
          </p:sp>
        </mc:Fallback>
      </mc:AlternateContent>
      <p:sp>
        <p:nvSpPr>
          <p:cNvPr id="6" name="文本框 5">
            <a:extLst>
              <a:ext uri="{FF2B5EF4-FFF2-40B4-BE49-F238E27FC236}">
                <a16:creationId xmlns:a16="http://schemas.microsoft.com/office/drawing/2014/main" id="{814FDF7C-CADA-6F4D-B8FF-377143196F33}"/>
              </a:ext>
            </a:extLst>
          </p:cNvPr>
          <p:cNvSpPr txBox="1"/>
          <p:nvPr/>
        </p:nvSpPr>
        <p:spPr>
          <a:xfrm>
            <a:off x="838200" y="2711567"/>
            <a:ext cx="2492990" cy="400110"/>
          </a:xfrm>
          <a:prstGeom prst="rect">
            <a:avLst/>
          </a:prstGeom>
          <a:noFill/>
        </p:spPr>
        <p:txBody>
          <a:bodyPr wrap="none" rtlCol="0">
            <a:spAutoFit/>
          </a:bodyPr>
          <a:lstStyle/>
          <a:p>
            <a:r>
              <a:rPr lang="en-US" sz="2000" dirty="0" err="1"/>
              <a:t>根据级数求和公式</a:t>
            </a:r>
            <a:r>
              <a:rPr lang="zh-CN" altLang="en-US" sz="2000" dirty="0"/>
              <a:t>：</a:t>
            </a:r>
            <a:endParaRPr lang="en-US" sz="2000" dirty="0"/>
          </a:p>
        </p:txBody>
      </p:sp>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17C44252-6D51-B847-82F7-DD34B3544447}"/>
                  </a:ext>
                </a:extLst>
              </p:cNvPr>
              <p:cNvSpPr txBox="1"/>
              <p:nvPr/>
            </p:nvSpPr>
            <p:spPr>
              <a:xfrm>
                <a:off x="120295" y="5848776"/>
                <a:ext cx="6718300" cy="83369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altLang="zh-CN" sz="2400" i="1">
                              <a:solidFill>
                                <a:schemeClr val="bg2">
                                  <a:lumMod val="25000"/>
                                </a:schemeClr>
                              </a:solidFill>
                              <a:latin typeface="Cambria Math" panose="02040503050406030204" pitchFamily="18" charset="0"/>
                            </a:rPr>
                          </m:ctrlPr>
                        </m:sSupPr>
                        <m:e>
                          <m:r>
                            <a:rPr lang="en-US" altLang="zh-CN" sz="2400" i="1">
                              <a:solidFill>
                                <a:schemeClr val="bg2">
                                  <a:lumMod val="25000"/>
                                </a:schemeClr>
                              </a:solidFill>
                              <a:latin typeface="Cambria Math" panose="02040503050406030204" pitchFamily="18" charset="0"/>
                            </a:rPr>
                            <m:t>𝑥</m:t>
                          </m:r>
                        </m:e>
                        <m:sup>
                          <m:r>
                            <a:rPr lang="en-US" altLang="zh-CN" sz="2400" i="1">
                              <a:solidFill>
                                <a:schemeClr val="bg2">
                                  <a:lumMod val="25000"/>
                                </a:schemeClr>
                              </a:solidFill>
                              <a:latin typeface="Cambria Math" panose="02040503050406030204" pitchFamily="18" charset="0"/>
                            </a:rPr>
                            <m:t>𝑁</m:t>
                          </m:r>
                        </m:sup>
                      </m:sSup>
                      <m:r>
                        <a:rPr lang="en-US" altLang="zh-CN" sz="2400" i="1">
                          <a:solidFill>
                            <a:schemeClr val="bg2">
                              <a:lumMod val="25000"/>
                            </a:schemeClr>
                          </a:solidFill>
                          <a:latin typeface="Cambria Math" panose="02040503050406030204" pitchFamily="18" charset="0"/>
                        </a:rPr>
                        <m:t>≤</m:t>
                      </m:r>
                      <m:f>
                        <m:fPr>
                          <m:ctrlPr>
                            <a:rPr lang="en-US" altLang="zh-CN" sz="2400" i="1">
                              <a:solidFill>
                                <a:schemeClr val="bg2">
                                  <a:lumMod val="25000"/>
                                </a:schemeClr>
                              </a:solidFill>
                              <a:latin typeface="Cambria Math" panose="02040503050406030204" pitchFamily="18" charset="0"/>
                            </a:rPr>
                          </m:ctrlPr>
                        </m:fPr>
                        <m:num>
                          <m:sSup>
                            <m:sSupPr>
                              <m:ctrlPr>
                                <a:rPr lang="en-US" altLang="zh-CN" sz="2400" i="1">
                                  <a:solidFill>
                                    <a:schemeClr val="bg2">
                                      <a:lumMod val="25000"/>
                                    </a:schemeClr>
                                  </a:solidFill>
                                  <a:latin typeface="Cambria Math" panose="02040503050406030204" pitchFamily="18" charset="0"/>
                                </a:rPr>
                              </m:ctrlPr>
                            </m:sSupPr>
                            <m:e>
                              <m:r>
                                <a:rPr lang="en-US" altLang="zh-CN" sz="2400" i="1">
                                  <a:solidFill>
                                    <a:schemeClr val="bg2">
                                      <a:lumMod val="25000"/>
                                    </a:schemeClr>
                                  </a:solidFill>
                                  <a:latin typeface="Cambria Math" panose="02040503050406030204" pitchFamily="18" charset="0"/>
                                </a:rPr>
                                <m:t> </m:t>
                              </m:r>
                              <m:r>
                                <a:rPr lang="en-US" altLang="zh-CN" sz="2400" i="1">
                                  <a:solidFill>
                                    <a:schemeClr val="bg2">
                                      <a:lumMod val="25000"/>
                                    </a:schemeClr>
                                  </a:solidFill>
                                  <a:latin typeface="Cambria Math" panose="02040503050406030204" pitchFamily="18" charset="0"/>
                                </a:rPr>
                                <m:t>𝑥</m:t>
                              </m:r>
                            </m:e>
                            <m:sup>
                              <m:r>
                                <a:rPr lang="en-US" altLang="zh-CN" sz="2400" i="1">
                                  <a:solidFill>
                                    <a:schemeClr val="bg2">
                                      <a:lumMod val="25000"/>
                                    </a:schemeClr>
                                  </a:solidFill>
                                  <a:latin typeface="Cambria Math" panose="02040503050406030204" pitchFamily="18" charset="0"/>
                                </a:rPr>
                                <m:t>𝑁</m:t>
                              </m:r>
                              <m:r>
                                <a:rPr lang="en-US" altLang="zh-CN" sz="2400" i="1">
                                  <a:solidFill>
                                    <a:schemeClr val="bg2">
                                      <a:lumMod val="25000"/>
                                    </a:schemeClr>
                                  </a:solidFill>
                                  <a:latin typeface="Cambria Math" panose="02040503050406030204" pitchFamily="18" charset="0"/>
                                </a:rPr>
                                <m:t>+1</m:t>
                              </m:r>
                            </m:sup>
                          </m:sSup>
                          <m:r>
                            <a:rPr lang="en-US" altLang="zh-CN" sz="2400" i="1">
                              <a:solidFill>
                                <a:schemeClr val="bg2">
                                  <a:lumMod val="25000"/>
                                </a:schemeClr>
                              </a:solidFill>
                              <a:latin typeface="Cambria Math" panose="02040503050406030204" pitchFamily="18" charset="0"/>
                            </a:rPr>
                            <m:t>−1</m:t>
                          </m:r>
                        </m:num>
                        <m:den>
                          <m:r>
                            <a:rPr lang="en-US" altLang="zh-CN" sz="2400" i="1">
                              <a:solidFill>
                                <a:schemeClr val="bg2">
                                  <a:lumMod val="25000"/>
                                </a:schemeClr>
                              </a:solidFill>
                              <a:latin typeface="Cambria Math" panose="02040503050406030204" pitchFamily="18" charset="0"/>
                            </a:rPr>
                            <m:t>𝑥</m:t>
                          </m:r>
                          <m:r>
                            <a:rPr lang="en-US" altLang="zh-CN" sz="2400" i="1">
                              <a:solidFill>
                                <a:schemeClr val="bg2">
                                  <a:lumMod val="25000"/>
                                </a:schemeClr>
                              </a:solidFill>
                              <a:latin typeface="Cambria Math" panose="02040503050406030204" pitchFamily="18" charset="0"/>
                            </a:rPr>
                            <m:t>−1</m:t>
                          </m:r>
                        </m:den>
                      </m:f>
                      <m:r>
                        <a:rPr lang="en-US" altLang="zh-CN" sz="2400" i="1">
                          <a:solidFill>
                            <a:schemeClr val="bg2">
                              <a:lumMod val="25000"/>
                            </a:schemeClr>
                          </a:solidFill>
                          <a:latin typeface="Cambria Math" panose="02040503050406030204" pitchFamily="18" charset="0"/>
                        </a:rPr>
                        <m:t>≤</m:t>
                      </m:r>
                      <m:sSup>
                        <m:sSupPr>
                          <m:ctrlPr>
                            <a:rPr lang="en-US" altLang="zh-CN" sz="2400" i="1">
                              <a:solidFill>
                                <a:schemeClr val="bg2">
                                  <a:lumMod val="25000"/>
                                </a:schemeClr>
                              </a:solidFill>
                              <a:latin typeface="Cambria Math" panose="02040503050406030204" pitchFamily="18" charset="0"/>
                            </a:rPr>
                          </m:ctrlPr>
                        </m:sSupPr>
                        <m:e>
                          <m:r>
                            <a:rPr lang="en-US" altLang="zh-CN" sz="2400" i="1">
                              <a:solidFill>
                                <a:schemeClr val="bg2">
                                  <a:lumMod val="25000"/>
                                </a:schemeClr>
                              </a:solidFill>
                              <a:latin typeface="Cambria Math" panose="02040503050406030204" pitchFamily="18" charset="0"/>
                            </a:rPr>
                            <m:t>𝑥</m:t>
                          </m:r>
                        </m:e>
                        <m:sup>
                          <m:r>
                            <a:rPr lang="en-US" altLang="zh-CN" sz="2400" i="1">
                              <a:solidFill>
                                <a:schemeClr val="bg2">
                                  <a:lumMod val="25000"/>
                                </a:schemeClr>
                              </a:solidFill>
                              <a:latin typeface="Cambria Math" panose="02040503050406030204" pitchFamily="18" charset="0"/>
                            </a:rPr>
                            <m:t>𝑁</m:t>
                          </m:r>
                        </m:sup>
                      </m:sSup>
                      <m:r>
                        <a:rPr lang="en-US" altLang="zh-CN" sz="2400" i="1">
                          <a:solidFill>
                            <a:schemeClr val="bg2">
                              <a:lumMod val="25000"/>
                            </a:schemeClr>
                          </a:solidFill>
                          <a:latin typeface="Cambria Math" panose="02040503050406030204" pitchFamily="18" charset="0"/>
                        </a:rPr>
                        <m:t>⋅</m:t>
                      </m:r>
                      <m:d>
                        <m:dPr>
                          <m:ctrlPr>
                            <a:rPr lang="en-US" altLang="zh-CN" sz="2400" i="1">
                              <a:solidFill>
                                <a:schemeClr val="bg2">
                                  <a:lumMod val="25000"/>
                                </a:schemeClr>
                              </a:solidFill>
                              <a:latin typeface="Cambria Math" panose="02040503050406030204" pitchFamily="18" charset="0"/>
                            </a:rPr>
                          </m:ctrlPr>
                        </m:dPr>
                        <m:e>
                          <m:f>
                            <m:fPr>
                              <m:ctrlPr>
                                <a:rPr lang="en-US" altLang="zh-CN" sz="2400" i="1">
                                  <a:solidFill>
                                    <a:schemeClr val="bg2">
                                      <a:lumMod val="25000"/>
                                    </a:schemeClr>
                                  </a:solidFill>
                                  <a:latin typeface="Cambria Math" panose="02040503050406030204" pitchFamily="18" charset="0"/>
                                </a:rPr>
                              </m:ctrlPr>
                            </m:fPr>
                            <m:num>
                              <m:r>
                                <a:rPr lang="en-US" altLang="zh-CN" sz="2400" i="1">
                                  <a:solidFill>
                                    <a:schemeClr val="bg2">
                                      <a:lumMod val="25000"/>
                                    </a:schemeClr>
                                  </a:solidFill>
                                  <a:latin typeface="Cambria Math" panose="02040503050406030204" pitchFamily="18" charset="0"/>
                                </a:rPr>
                                <m:t>𝑥</m:t>
                              </m:r>
                            </m:num>
                            <m:den>
                              <m:r>
                                <a:rPr lang="en-US" altLang="zh-CN" sz="2400" i="1">
                                  <a:solidFill>
                                    <a:schemeClr val="bg2">
                                      <a:lumMod val="25000"/>
                                    </a:schemeClr>
                                  </a:solidFill>
                                  <a:latin typeface="Cambria Math" panose="02040503050406030204" pitchFamily="18" charset="0"/>
                                </a:rPr>
                                <m:t>𝑥</m:t>
                              </m:r>
                              <m:r>
                                <a:rPr lang="en-US" altLang="zh-CN" sz="2400" i="1">
                                  <a:solidFill>
                                    <a:schemeClr val="bg2">
                                      <a:lumMod val="25000"/>
                                    </a:schemeClr>
                                  </a:solidFill>
                                  <a:latin typeface="Cambria Math" panose="02040503050406030204" pitchFamily="18" charset="0"/>
                                </a:rPr>
                                <m:t>−1</m:t>
                              </m:r>
                            </m:den>
                          </m:f>
                        </m:e>
                      </m:d>
                    </m:oMath>
                  </m:oMathPara>
                </a14:m>
                <a:endParaRPr lang="en-US" sz="2400" dirty="0"/>
              </a:p>
            </p:txBody>
          </p:sp>
        </mc:Choice>
        <mc:Fallback xmlns="">
          <p:sp>
            <p:nvSpPr>
              <p:cNvPr id="10" name="文本框 9">
                <a:extLst>
                  <a:ext uri="{FF2B5EF4-FFF2-40B4-BE49-F238E27FC236}">
                    <a16:creationId xmlns:a16="http://schemas.microsoft.com/office/drawing/2014/main" id="{17C44252-6D51-B847-82F7-DD34B3544447}"/>
                  </a:ext>
                </a:extLst>
              </p:cNvPr>
              <p:cNvSpPr txBox="1">
                <a:spLocks noRot="1" noChangeAspect="1" noMove="1" noResize="1" noEditPoints="1" noAdjustHandles="1" noChangeArrowheads="1" noChangeShapeType="1" noTextEdit="1"/>
              </p:cNvSpPr>
              <p:nvPr/>
            </p:nvSpPr>
            <p:spPr>
              <a:xfrm>
                <a:off x="120295" y="5848776"/>
                <a:ext cx="6718300" cy="833690"/>
              </a:xfrm>
              <a:prstGeom prst="rect">
                <a:avLst/>
              </a:prstGeom>
              <a:blipFill>
                <a:blip r:embed="rId6"/>
                <a:stretch>
                  <a:fillRect b="-5970"/>
                </a:stretch>
              </a:blipFill>
            </p:spPr>
            <p:txBody>
              <a:bodyPr/>
              <a:lstStyle/>
              <a:p>
                <a:r>
                  <a:rPr lang="en-US">
                    <a:noFill/>
                  </a:rPr>
                  <a:t> </a:t>
                </a:r>
              </a:p>
            </p:txBody>
          </p:sp>
        </mc:Fallback>
      </mc:AlternateContent>
      <p:sp>
        <p:nvSpPr>
          <p:cNvPr id="11" name="文本框 10">
            <a:extLst>
              <a:ext uri="{FF2B5EF4-FFF2-40B4-BE49-F238E27FC236}">
                <a16:creationId xmlns:a16="http://schemas.microsoft.com/office/drawing/2014/main" id="{A87175D9-9D06-AE44-9697-F7F0001A23DA}"/>
              </a:ext>
            </a:extLst>
          </p:cNvPr>
          <p:cNvSpPr txBox="1"/>
          <p:nvPr/>
        </p:nvSpPr>
        <p:spPr>
          <a:xfrm>
            <a:off x="980905" y="5423686"/>
            <a:ext cx="1553630" cy="461665"/>
          </a:xfrm>
          <a:prstGeom prst="rect">
            <a:avLst/>
          </a:prstGeom>
          <a:noFill/>
        </p:spPr>
        <p:txBody>
          <a:bodyPr wrap="none" rtlCol="0">
            <a:spAutoFit/>
          </a:bodyPr>
          <a:lstStyle/>
          <a:p>
            <a:r>
              <a:rPr lang="en-US" sz="2400" dirty="0" err="1">
                <a:solidFill>
                  <a:srgbClr val="C00000"/>
                </a:solidFill>
              </a:rPr>
              <a:t>当</a:t>
            </a:r>
            <a:r>
              <a:rPr lang="en-US" altLang="zh-CN" sz="2400" i="1" dirty="0" err="1">
                <a:solidFill>
                  <a:srgbClr val="C00000"/>
                </a:solidFill>
                <a:latin typeface="Times New Roman" panose="02020603050405020304" pitchFamily="18" charset="0"/>
                <a:cs typeface="Times New Roman" panose="02020603050405020304" pitchFamily="18" charset="0"/>
              </a:rPr>
              <a:t>x</a:t>
            </a:r>
            <a:r>
              <a:rPr lang="en-US" altLang="zh-CN" sz="2400" dirty="0">
                <a:solidFill>
                  <a:srgbClr val="C00000"/>
                </a:solidFill>
              </a:rPr>
              <a:t>&gt;1</a:t>
            </a:r>
            <a:r>
              <a:rPr lang="zh-CN" altLang="en-US" sz="2400" dirty="0">
                <a:solidFill>
                  <a:srgbClr val="C00000"/>
                </a:solidFill>
              </a:rPr>
              <a:t>时：</a:t>
            </a:r>
            <a:endParaRPr lang="en-US" sz="2400" dirty="0">
              <a:solidFill>
                <a:srgbClr val="C00000"/>
              </a:solidFill>
            </a:endParaRPr>
          </a:p>
        </p:txBody>
      </p:sp>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842EDDE6-F8FF-A544-8A29-F1ECA9F1D48E}"/>
                  </a:ext>
                </a:extLst>
              </p:cNvPr>
              <p:cNvSpPr txBox="1"/>
              <p:nvPr/>
            </p:nvSpPr>
            <p:spPr>
              <a:xfrm>
                <a:off x="628650" y="4356104"/>
                <a:ext cx="4902864" cy="83369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400" i="1" smtClean="0">
                          <a:solidFill>
                            <a:schemeClr val="bg2">
                              <a:lumMod val="25000"/>
                            </a:schemeClr>
                          </a:solidFill>
                          <a:latin typeface="Cambria Math" panose="02040503050406030204" pitchFamily="18" charset="0"/>
                        </a:rPr>
                        <m:t>1≤</m:t>
                      </m:r>
                      <m:f>
                        <m:fPr>
                          <m:ctrlPr>
                            <a:rPr lang="en-US" altLang="zh-CN" sz="2400" i="1">
                              <a:solidFill>
                                <a:schemeClr val="bg2">
                                  <a:lumMod val="25000"/>
                                </a:schemeClr>
                              </a:solidFill>
                              <a:latin typeface="Cambria Math" panose="02040503050406030204" pitchFamily="18" charset="0"/>
                            </a:rPr>
                          </m:ctrlPr>
                        </m:fPr>
                        <m:num>
                          <m:sSup>
                            <m:sSupPr>
                              <m:ctrlPr>
                                <a:rPr lang="en-US" altLang="zh-CN" sz="2400" i="1">
                                  <a:solidFill>
                                    <a:schemeClr val="bg2">
                                      <a:lumMod val="25000"/>
                                    </a:schemeClr>
                                  </a:solidFill>
                                  <a:latin typeface="Cambria Math" panose="02040503050406030204" pitchFamily="18" charset="0"/>
                                </a:rPr>
                              </m:ctrlPr>
                            </m:sSupPr>
                            <m:e>
                              <m:r>
                                <a:rPr lang="en-US" altLang="zh-CN" sz="2400" i="1">
                                  <a:solidFill>
                                    <a:schemeClr val="bg2">
                                      <a:lumMod val="25000"/>
                                    </a:schemeClr>
                                  </a:solidFill>
                                  <a:latin typeface="Cambria Math" panose="02040503050406030204" pitchFamily="18" charset="0"/>
                                </a:rPr>
                                <m:t> </m:t>
                              </m:r>
                              <m:r>
                                <a:rPr lang="en-US" altLang="zh-CN" sz="2400" i="1">
                                  <a:solidFill>
                                    <a:schemeClr val="bg2">
                                      <a:lumMod val="25000"/>
                                    </a:schemeClr>
                                  </a:solidFill>
                                  <a:latin typeface="Cambria Math" panose="02040503050406030204" pitchFamily="18" charset="0"/>
                                </a:rPr>
                                <m:t>𝑥</m:t>
                              </m:r>
                            </m:e>
                            <m:sup>
                              <m:r>
                                <a:rPr lang="en-US" altLang="zh-CN" sz="2400" i="1">
                                  <a:solidFill>
                                    <a:schemeClr val="bg2">
                                      <a:lumMod val="25000"/>
                                    </a:schemeClr>
                                  </a:solidFill>
                                  <a:latin typeface="Cambria Math" panose="02040503050406030204" pitchFamily="18" charset="0"/>
                                </a:rPr>
                                <m:t>𝑁</m:t>
                              </m:r>
                              <m:r>
                                <a:rPr lang="en-US" altLang="zh-CN" sz="2400" i="1">
                                  <a:solidFill>
                                    <a:schemeClr val="bg2">
                                      <a:lumMod val="25000"/>
                                    </a:schemeClr>
                                  </a:solidFill>
                                  <a:latin typeface="Cambria Math" panose="02040503050406030204" pitchFamily="18" charset="0"/>
                                </a:rPr>
                                <m:t>+1</m:t>
                              </m:r>
                            </m:sup>
                          </m:sSup>
                          <m:r>
                            <a:rPr lang="en-US" altLang="zh-CN" sz="2400" b="0" i="1" smtClean="0">
                              <a:solidFill>
                                <a:schemeClr val="bg2">
                                  <a:lumMod val="25000"/>
                                </a:schemeClr>
                              </a:solidFill>
                              <a:latin typeface="Cambria Math" panose="02040503050406030204" pitchFamily="18" charset="0"/>
                            </a:rPr>
                            <m:t>−1</m:t>
                          </m:r>
                        </m:num>
                        <m:den>
                          <m:r>
                            <a:rPr lang="en-US" altLang="zh-CN" sz="2400" b="0" i="1" smtClean="0">
                              <a:solidFill>
                                <a:schemeClr val="bg2">
                                  <a:lumMod val="25000"/>
                                </a:schemeClr>
                              </a:solidFill>
                              <a:latin typeface="Cambria Math" panose="02040503050406030204" pitchFamily="18" charset="0"/>
                            </a:rPr>
                            <m:t>𝑥</m:t>
                          </m:r>
                          <m:r>
                            <a:rPr lang="en-US" altLang="zh-CN" sz="2400" b="0" i="1" smtClean="0">
                              <a:solidFill>
                                <a:schemeClr val="bg2">
                                  <a:lumMod val="25000"/>
                                </a:schemeClr>
                              </a:solidFill>
                              <a:latin typeface="Cambria Math" panose="02040503050406030204" pitchFamily="18" charset="0"/>
                            </a:rPr>
                            <m:t>−1</m:t>
                          </m:r>
                        </m:den>
                      </m:f>
                      <m:r>
                        <a:rPr lang="en-US" altLang="zh-CN" sz="2400" i="1">
                          <a:solidFill>
                            <a:schemeClr val="bg2">
                              <a:lumMod val="25000"/>
                            </a:schemeClr>
                          </a:solidFill>
                          <a:latin typeface="Cambria Math" panose="02040503050406030204" pitchFamily="18" charset="0"/>
                        </a:rPr>
                        <m:t>≤</m:t>
                      </m:r>
                      <m:f>
                        <m:fPr>
                          <m:ctrlPr>
                            <a:rPr lang="en-US" altLang="zh-CN" sz="2400" i="1">
                              <a:solidFill>
                                <a:schemeClr val="bg2">
                                  <a:lumMod val="25000"/>
                                </a:schemeClr>
                              </a:solidFill>
                              <a:latin typeface="Cambria Math" panose="02040503050406030204" pitchFamily="18" charset="0"/>
                            </a:rPr>
                          </m:ctrlPr>
                        </m:fPr>
                        <m:num>
                          <m:r>
                            <a:rPr lang="en-US" altLang="zh-CN" sz="2400" i="1">
                              <a:solidFill>
                                <a:schemeClr val="bg2">
                                  <a:lumMod val="25000"/>
                                </a:schemeClr>
                              </a:solidFill>
                              <a:latin typeface="Cambria Math" panose="02040503050406030204" pitchFamily="18" charset="0"/>
                            </a:rPr>
                            <m:t>1</m:t>
                          </m:r>
                        </m:num>
                        <m:den>
                          <m:r>
                            <a:rPr lang="en-US" altLang="zh-CN" sz="2400" i="1">
                              <a:solidFill>
                                <a:schemeClr val="bg2">
                                  <a:lumMod val="25000"/>
                                </a:schemeClr>
                              </a:solidFill>
                              <a:latin typeface="Cambria Math" panose="02040503050406030204" pitchFamily="18" charset="0"/>
                            </a:rPr>
                            <m:t>1−</m:t>
                          </m:r>
                          <m:r>
                            <a:rPr lang="en-US" altLang="zh-CN" sz="2400" i="1">
                              <a:solidFill>
                                <a:schemeClr val="bg2">
                                  <a:lumMod val="25000"/>
                                </a:schemeClr>
                              </a:solidFill>
                              <a:latin typeface="Cambria Math" panose="02040503050406030204" pitchFamily="18" charset="0"/>
                            </a:rPr>
                            <m:t>𝑥</m:t>
                          </m:r>
                        </m:den>
                      </m:f>
                    </m:oMath>
                  </m:oMathPara>
                </a14:m>
                <a:endParaRPr lang="en-US" sz="2400" dirty="0"/>
              </a:p>
            </p:txBody>
          </p:sp>
        </mc:Choice>
        <mc:Fallback xmlns="">
          <p:sp>
            <p:nvSpPr>
              <p:cNvPr id="13" name="文本框 12">
                <a:extLst>
                  <a:ext uri="{FF2B5EF4-FFF2-40B4-BE49-F238E27FC236}">
                    <a16:creationId xmlns:a16="http://schemas.microsoft.com/office/drawing/2014/main" id="{842EDDE6-F8FF-A544-8A29-F1ECA9F1D48E}"/>
                  </a:ext>
                </a:extLst>
              </p:cNvPr>
              <p:cNvSpPr txBox="1">
                <a:spLocks noRot="1" noChangeAspect="1" noMove="1" noResize="1" noEditPoints="1" noAdjustHandles="1" noChangeArrowheads="1" noChangeShapeType="1" noTextEdit="1"/>
              </p:cNvSpPr>
              <p:nvPr/>
            </p:nvSpPr>
            <p:spPr>
              <a:xfrm>
                <a:off x="628650" y="4356104"/>
                <a:ext cx="4902864" cy="833690"/>
              </a:xfrm>
              <a:prstGeom prst="rect">
                <a:avLst/>
              </a:prstGeom>
              <a:blipFill>
                <a:blip r:embed="rId7"/>
                <a:stretch>
                  <a:fillRect b="-6061"/>
                </a:stretch>
              </a:blipFill>
            </p:spPr>
            <p:txBody>
              <a:bodyPr/>
              <a:lstStyle/>
              <a:p>
                <a:r>
                  <a:rPr lang="en-US">
                    <a:noFill/>
                  </a:rPr>
                  <a:t> </a:t>
                </a:r>
              </a:p>
            </p:txBody>
          </p:sp>
        </mc:Fallback>
      </mc:AlternateContent>
      <p:sp>
        <p:nvSpPr>
          <p:cNvPr id="14" name="文本框 13">
            <a:extLst>
              <a:ext uri="{FF2B5EF4-FFF2-40B4-BE49-F238E27FC236}">
                <a16:creationId xmlns:a16="http://schemas.microsoft.com/office/drawing/2014/main" id="{6FEE2379-0375-754C-99C0-8C20E9683874}"/>
              </a:ext>
            </a:extLst>
          </p:cNvPr>
          <p:cNvSpPr txBox="1"/>
          <p:nvPr/>
        </p:nvSpPr>
        <p:spPr>
          <a:xfrm>
            <a:off x="966310" y="3897565"/>
            <a:ext cx="1863011" cy="461665"/>
          </a:xfrm>
          <a:prstGeom prst="rect">
            <a:avLst/>
          </a:prstGeom>
          <a:noFill/>
        </p:spPr>
        <p:txBody>
          <a:bodyPr wrap="none" rtlCol="0">
            <a:spAutoFit/>
          </a:bodyPr>
          <a:lstStyle/>
          <a:p>
            <a:r>
              <a:rPr lang="en-US" sz="2400" dirty="0">
                <a:solidFill>
                  <a:srgbClr val="C00000"/>
                </a:solidFill>
              </a:rPr>
              <a:t>当</a:t>
            </a:r>
            <a:r>
              <a:rPr lang="en-US" altLang="zh-CN" sz="2400" dirty="0">
                <a:solidFill>
                  <a:srgbClr val="C00000"/>
                </a:solidFill>
              </a:rPr>
              <a:t>1&gt;</a:t>
            </a:r>
            <a:r>
              <a:rPr lang="en-US" altLang="zh-CN" sz="2400" i="1" dirty="0">
                <a:solidFill>
                  <a:srgbClr val="C00000"/>
                </a:solidFill>
                <a:latin typeface="Times New Roman" panose="02020603050405020304" pitchFamily="18" charset="0"/>
                <a:cs typeface="Times New Roman" panose="02020603050405020304" pitchFamily="18" charset="0"/>
              </a:rPr>
              <a:t>x</a:t>
            </a:r>
            <a:r>
              <a:rPr lang="en-US" altLang="zh-CN" sz="2400" dirty="0">
                <a:solidFill>
                  <a:srgbClr val="C00000"/>
                </a:solidFill>
              </a:rPr>
              <a:t>&gt;0</a:t>
            </a:r>
            <a:r>
              <a:rPr lang="zh-CN" altLang="en-US" sz="2400" dirty="0">
                <a:solidFill>
                  <a:srgbClr val="C00000"/>
                </a:solidFill>
              </a:rPr>
              <a:t>时：</a:t>
            </a:r>
            <a:endParaRPr lang="en-US" sz="2400" dirty="0">
              <a:solidFill>
                <a:srgbClr val="C00000"/>
              </a:solidFill>
            </a:endParaRPr>
          </a:p>
        </p:txBody>
      </p:sp>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B7DC6EA9-BE63-1946-9BE9-34827CF1B9AA}"/>
                  </a:ext>
                </a:extLst>
              </p:cNvPr>
              <p:cNvSpPr txBox="1"/>
              <p:nvPr/>
            </p:nvSpPr>
            <p:spPr>
              <a:xfrm>
                <a:off x="5572498" y="4510864"/>
                <a:ext cx="3908575" cy="707886"/>
              </a:xfrm>
              <a:prstGeom prst="rect">
                <a:avLst/>
              </a:prstGeom>
              <a:noFill/>
            </p:spPr>
            <p:txBody>
              <a:bodyPr wrap="square">
                <a:spAutoFit/>
              </a:bodyPr>
              <a:lstStyle/>
              <a:p>
                <a14:m>
                  <m:oMath xmlns:m="http://schemas.openxmlformats.org/officeDocument/2006/math">
                    <m:r>
                      <a:rPr lang="en-US" altLang="zh-CN" sz="2000" i="1" smtClean="0">
                        <a:solidFill>
                          <a:schemeClr val="accent4"/>
                        </a:solidFill>
                        <a:latin typeface="Cambria Math" panose="02040503050406030204" pitchFamily="18" charset="0"/>
                      </a:rPr>
                      <m:t>𝑇</m:t>
                    </m:r>
                    <m:d>
                      <m:dPr>
                        <m:ctrlPr>
                          <a:rPr lang="en-US" altLang="zh-CN" sz="2000" i="1">
                            <a:solidFill>
                              <a:schemeClr val="accent4"/>
                            </a:solidFill>
                            <a:latin typeface="Cambria Math" panose="02040503050406030204" pitchFamily="18" charset="0"/>
                          </a:rPr>
                        </m:ctrlPr>
                      </m:dPr>
                      <m:e>
                        <m:r>
                          <a:rPr lang="en-US" altLang="zh-CN" sz="2000" i="1">
                            <a:solidFill>
                              <a:schemeClr val="accent4"/>
                            </a:solidFill>
                            <a:latin typeface="Cambria Math" panose="02040503050406030204" pitchFamily="18" charset="0"/>
                          </a:rPr>
                          <m:t>𝑥</m:t>
                        </m:r>
                        <m:r>
                          <a:rPr lang="en-US" altLang="zh-CN" sz="2000" i="1">
                            <a:solidFill>
                              <a:schemeClr val="accent4"/>
                            </a:solidFill>
                            <a:latin typeface="Cambria Math" panose="02040503050406030204" pitchFamily="18" charset="0"/>
                          </a:rPr>
                          <m:t>,</m:t>
                        </m:r>
                        <m:r>
                          <a:rPr lang="en-US" altLang="zh-CN" sz="2000" i="1">
                            <a:solidFill>
                              <a:schemeClr val="accent4"/>
                            </a:solidFill>
                            <a:latin typeface="Cambria Math" panose="02040503050406030204" pitchFamily="18" charset="0"/>
                          </a:rPr>
                          <m:t>𝑁</m:t>
                        </m:r>
                      </m:e>
                    </m:d>
                    <m:r>
                      <a:rPr lang="en-US" altLang="zh-CN" sz="2000" b="0" i="0" smtClean="0">
                        <a:solidFill>
                          <a:schemeClr val="accent4"/>
                        </a:solidFill>
                        <a:latin typeface="Cambria Math" panose="02040503050406030204" pitchFamily="18" charset="0"/>
                      </a:rPr>
                      <m:t>=</m:t>
                    </m:r>
                    <m:r>
                      <m:rPr>
                        <m:sty m:val="p"/>
                      </m:rPr>
                      <a:rPr lang="en-US" altLang="zh-CN" sz="2000" smtClean="0">
                        <a:solidFill>
                          <a:schemeClr val="accent4"/>
                        </a:solidFill>
                        <a:latin typeface="Cambria Math" panose="02040503050406030204" pitchFamily="18" charset="0"/>
                      </a:rPr>
                      <m:t>Θ</m:t>
                    </m:r>
                    <m:d>
                      <m:dPr>
                        <m:ctrlPr>
                          <a:rPr lang="en-US" altLang="zh-CN" sz="2000" i="1">
                            <a:solidFill>
                              <a:schemeClr val="accent4"/>
                            </a:solidFill>
                            <a:latin typeface="Cambria Math" panose="02040503050406030204" pitchFamily="18" charset="0"/>
                          </a:rPr>
                        </m:ctrlPr>
                      </m:dPr>
                      <m:e>
                        <m:r>
                          <a:rPr lang="en-US" altLang="zh-CN" sz="2000" b="0" i="1" smtClean="0">
                            <a:solidFill>
                              <a:schemeClr val="accent4"/>
                            </a:solidFill>
                            <a:latin typeface="Cambria Math" panose="02040503050406030204" pitchFamily="18" charset="0"/>
                          </a:rPr>
                          <m:t>1</m:t>
                        </m:r>
                      </m:e>
                    </m:d>
                  </m:oMath>
                </a14:m>
                <a:r>
                  <a:rPr lang="zh-CN" altLang="en-US" sz="2000" dirty="0">
                    <a:solidFill>
                      <a:schemeClr val="accent4"/>
                    </a:solidFill>
                  </a:rPr>
                  <a:t> </a:t>
                </a:r>
                <a14:m>
                  <m:oMath xmlns:m="http://schemas.openxmlformats.org/officeDocument/2006/math">
                    <m:r>
                      <a:rPr lang="zh-CN" altLang="en-US" sz="2000" i="1" smtClean="0">
                        <a:solidFill>
                          <a:schemeClr val="accent4"/>
                        </a:solidFill>
                        <a:latin typeface="Cambria Math" panose="02040503050406030204" pitchFamily="18" charset="0"/>
                      </a:rPr>
                      <m:t>不随着</m:t>
                    </m:r>
                    <m:r>
                      <a:rPr lang="en-US" altLang="zh-CN" sz="2000" b="0" i="1" smtClean="0">
                        <a:solidFill>
                          <a:schemeClr val="accent4"/>
                        </a:solidFill>
                        <a:latin typeface="Cambria Math" panose="02040503050406030204" pitchFamily="18" charset="0"/>
                      </a:rPr>
                      <m:t>𝑁</m:t>
                    </m:r>
                    <m:r>
                      <a:rPr lang="zh-CN" altLang="en-US" sz="2000" i="1">
                        <a:solidFill>
                          <a:schemeClr val="accent4"/>
                        </a:solidFill>
                        <a:latin typeface="Cambria Math" panose="02040503050406030204" pitchFamily="18" charset="0"/>
                      </a:rPr>
                      <m:t>的</m:t>
                    </m:r>
                    <m:r>
                      <a:rPr lang="zh-CN" altLang="en-US" sz="2000" i="1" smtClean="0">
                        <a:solidFill>
                          <a:schemeClr val="accent4"/>
                        </a:solidFill>
                        <a:latin typeface="Cambria Math" panose="02040503050406030204" pitchFamily="18" charset="0"/>
                      </a:rPr>
                      <m:t>增大</m:t>
                    </m:r>
                    <m:r>
                      <a:rPr lang="zh-CN" altLang="en-US" sz="2000" i="1">
                        <a:solidFill>
                          <a:schemeClr val="accent4"/>
                        </a:solidFill>
                        <a:latin typeface="Cambria Math" panose="02040503050406030204" pitchFamily="18" charset="0"/>
                      </a:rPr>
                      <m:t>而</m:t>
                    </m:r>
                    <m:r>
                      <a:rPr lang="zh-CN" altLang="en-US" sz="2000" i="1" smtClean="0">
                        <a:solidFill>
                          <a:schemeClr val="accent4"/>
                        </a:solidFill>
                        <a:latin typeface="Cambria Math" panose="02040503050406030204" pitchFamily="18" charset="0"/>
                      </a:rPr>
                      <m:t>变</m:t>
                    </m:r>
                    <m:r>
                      <a:rPr lang="zh-CN" altLang="en-US" sz="2000" i="1">
                        <a:solidFill>
                          <a:schemeClr val="accent4"/>
                        </a:solidFill>
                        <a:latin typeface="Cambria Math" panose="02040503050406030204" pitchFamily="18" charset="0"/>
                      </a:rPr>
                      <m:t>化</m:t>
                    </m:r>
                  </m:oMath>
                </a14:m>
                <a:endParaRPr lang="en-US" sz="2000" dirty="0">
                  <a:solidFill>
                    <a:schemeClr val="accent4"/>
                  </a:solidFill>
                </a:endParaRPr>
              </a:p>
            </p:txBody>
          </p:sp>
        </mc:Choice>
        <mc:Fallback xmlns="">
          <p:sp>
            <p:nvSpPr>
              <p:cNvPr id="16" name="文本框 15">
                <a:extLst>
                  <a:ext uri="{FF2B5EF4-FFF2-40B4-BE49-F238E27FC236}">
                    <a16:creationId xmlns:a16="http://schemas.microsoft.com/office/drawing/2014/main" id="{B7DC6EA9-BE63-1946-9BE9-34827CF1B9AA}"/>
                  </a:ext>
                </a:extLst>
              </p:cNvPr>
              <p:cNvSpPr txBox="1">
                <a:spLocks noRot="1" noChangeAspect="1" noMove="1" noResize="1" noEditPoints="1" noAdjustHandles="1" noChangeArrowheads="1" noChangeShapeType="1" noTextEdit="1"/>
              </p:cNvSpPr>
              <p:nvPr/>
            </p:nvSpPr>
            <p:spPr>
              <a:xfrm>
                <a:off x="5572498" y="4510864"/>
                <a:ext cx="3908575" cy="707886"/>
              </a:xfrm>
              <a:prstGeom prst="rect">
                <a:avLst/>
              </a:prstGeom>
              <a:blipFill>
                <a:blip r:embed="rId8"/>
                <a:stretch>
                  <a:fillRect l="-324" b="-7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804432F7-A9E3-D14D-85FC-6479E60CAE3A}"/>
                  </a:ext>
                </a:extLst>
              </p:cNvPr>
              <p:cNvSpPr txBox="1"/>
              <p:nvPr/>
            </p:nvSpPr>
            <p:spPr>
              <a:xfrm>
                <a:off x="5531514" y="6065566"/>
                <a:ext cx="2446317"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400" i="1">
                          <a:solidFill>
                            <a:schemeClr val="accent4"/>
                          </a:solidFill>
                          <a:latin typeface="Cambria Math" panose="02040503050406030204" pitchFamily="18" charset="0"/>
                        </a:rPr>
                        <m:t>𝑇</m:t>
                      </m:r>
                      <m:d>
                        <m:dPr>
                          <m:ctrlPr>
                            <a:rPr lang="en-US" altLang="zh-CN" sz="2400" i="1">
                              <a:solidFill>
                                <a:schemeClr val="accent4"/>
                              </a:solidFill>
                              <a:latin typeface="Cambria Math" panose="02040503050406030204" pitchFamily="18" charset="0"/>
                            </a:rPr>
                          </m:ctrlPr>
                        </m:dPr>
                        <m:e>
                          <m:r>
                            <a:rPr lang="en-US" altLang="zh-CN" sz="2400" i="1">
                              <a:solidFill>
                                <a:schemeClr val="accent4"/>
                              </a:solidFill>
                              <a:latin typeface="Cambria Math" panose="02040503050406030204" pitchFamily="18" charset="0"/>
                            </a:rPr>
                            <m:t>𝑥</m:t>
                          </m:r>
                          <m:r>
                            <a:rPr lang="en-US" altLang="zh-CN" sz="2400" i="1">
                              <a:solidFill>
                                <a:schemeClr val="accent4"/>
                              </a:solidFill>
                              <a:latin typeface="Cambria Math" panose="02040503050406030204" pitchFamily="18" charset="0"/>
                            </a:rPr>
                            <m:t>,</m:t>
                          </m:r>
                          <m:r>
                            <a:rPr lang="en-US" altLang="zh-CN" sz="2400" i="1">
                              <a:solidFill>
                                <a:schemeClr val="accent4"/>
                              </a:solidFill>
                              <a:latin typeface="Cambria Math" panose="02040503050406030204" pitchFamily="18" charset="0"/>
                            </a:rPr>
                            <m:t>𝑁</m:t>
                          </m:r>
                        </m:e>
                      </m:d>
                      <m:r>
                        <a:rPr lang="en-US" altLang="zh-CN" sz="2400">
                          <a:solidFill>
                            <a:schemeClr val="accent4"/>
                          </a:solidFill>
                          <a:latin typeface="Cambria Math" panose="02040503050406030204" pitchFamily="18" charset="0"/>
                        </a:rPr>
                        <m:t>=</m:t>
                      </m:r>
                      <m:r>
                        <a:rPr lang="en-US" altLang="zh-CN" sz="2400" i="1">
                          <a:solidFill>
                            <a:schemeClr val="accent4"/>
                          </a:solidFill>
                          <a:latin typeface="Cambria Math" panose="02040503050406030204" pitchFamily="18" charset="0"/>
                        </a:rPr>
                        <m:t> </m:t>
                      </m:r>
                      <m:r>
                        <m:rPr>
                          <m:sty m:val="p"/>
                        </m:rPr>
                        <a:rPr lang="en-US" altLang="zh-CN" sz="2400" smtClean="0">
                          <a:solidFill>
                            <a:schemeClr val="accent4"/>
                          </a:solidFill>
                          <a:latin typeface="Cambria Math" panose="02040503050406030204" pitchFamily="18" charset="0"/>
                        </a:rPr>
                        <m:t>Θ</m:t>
                      </m:r>
                      <m:d>
                        <m:dPr>
                          <m:ctrlPr>
                            <a:rPr lang="en-US" altLang="zh-CN" sz="2400" i="1">
                              <a:solidFill>
                                <a:schemeClr val="accent4"/>
                              </a:solidFill>
                              <a:latin typeface="Cambria Math" panose="02040503050406030204" pitchFamily="18" charset="0"/>
                            </a:rPr>
                          </m:ctrlPr>
                        </m:dPr>
                        <m:e>
                          <m:sSup>
                            <m:sSupPr>
                              <m:ctrlPr>
                                <a:rPr lang="en-US" altLang="zh-CN" sz="2400" i="1">
                                  <a:solidFill>
                                    <a:schemeClr val="accent4"/>
                                  </a:solidFill>
                                  <a:latin typeface="Cambria Math" panose="02040503050406030204" pitchFamily="18" charset="0"/>
                                </a:rPr>
                              </m:ctrlPr>
                            </m:sSupPr>
                            <m:e>
                              <m:r>
                                <a:rPr lang="en-US" altLang="zh-CN" sz="2400" i="1">
                                  <a:solidFill>
                                    <a:schemeClr val="accent4"/>
                                  </a:solidFill>
                                  <a:latin typeface="Cambria Math" panose="02040503050406030204" pitchFamily="18" charset="0"/>
                                </a:rPr>
                                <m:t>𝑥</m:t>
                              </m:r>
                            </m:e>
                            <m:sup>
                              <m:r>
                                <a:rPr lang="en-US" altLang="zh-CN" sz="2400" i="1">
                                  <a:solidFill>
                                    <a:schemeClr val="accent4"/>
                                  </a:solidFill>
                                  <a:latin typeface="Cambria Math" panose="02040503050406030204" pitchFamily="18" charset="0"/>
                                </a:rPr>
                                <m:t>𝑁</m:t>
                              </m:r>
                            </m:sup>
                          </m:sSup>
                        </m:e>
                      </m:d>
                    </m:oMath>
                  </m:oMathPara>
                </a14:m>
                <a:endParaRPr lang="en-US" sz="2400" dirty="0">
                  <a:solidFill>
                    <a:schemeClr val="accent4"/>
                  </a:solidFill>
                </a:endParaRPr>
              </a:p>
            </p:txBody>
          </p:sp>
        </mc:Choice>
        <mc:Fallback xmlns="">
          <p:sp>
            <p:nvSpPr>
              <p:cNvPr id="17" name="文本框 16">
                <a:extLst>
                  <a:ext uri="{FF2B5EF4-FFF2-40B4-BE49-F238E27FC236}">
                    <a16:creationId xmlns:a16="http://schemas.microsoft.com/office/drawing/2014/main" id="{804432F7-A9E3-D14D-85FC-6479E60CAE3A}"/>
                  </a:ext>
                </a:extLst>
              </p:cNvPr>
              <p:cNvSpPr txBox="1">
                <a:spLocks noRot="1" noChangeAspect="1" noMove="1" noResize="1" noEditPoints="1" noAdjustHandles="1" noChangeArrowheads="1" noChangeShapeType="1" noTextEdit="1"/>
              </p:cNvSpPr>
              <p:nvPr/>
            </p:nvSpPr>
            <p:spPr>
              <a:xfrm>
                <a:off x="5531514" y="6065566"/>
                <a:ext cx="2446317" cy="461665"/>
              </a:xfrm>
              <a:prstGeom prst="rect">
                <a:avLst/>
              </a:prstGeom>
              <a:blipFill>
                <a:blip r:embed="rId9"/>
                <a:stretch>
                  <a:fillRect b="-18421"/>
                </a:stretch>
              </a:blipFill>
            </p:spPr>
            <p:txBody>
              <a:bodyPr/>
              <a:lstStyle/>
              <a:p>
                <a:r>
                  <a:rPr lang="en-US">
                    <a:noFill/>
                  </a:rPr>
                  <a:t> </a:t>
                </a:r>
              </a:p>
            </p:txBody>
          </p:sp>
        </mc:Fallback>
      </mc:AlternateContent>
    </p:spTree>
    <p:extLst>
      <p:ext uri="{BB962C8B-B14F-4D97-AF65-F5344CB8AC3E}">
        <p14:creationId xmlns:p14="http://schemas.microsoft.com/office/powerpoint/2010/main" val="28107080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61596300-7A9A-404B-BA47-FEBB64551C45}"/>
                  </a:ext>
                </a:extLst>
              </p:cNvPr>
              <p:cNvSpPr>
                <a:spLocks noGrp="1"/>
              </p:cNvSpPr>
              <p:nvPr>
                <p:ph type="title"/>
              </p:nvPr>
            </p:nvSpPr>
            <p:spPr/>
            <p:txBody>
              <a:bodyPr/>
              <a:lstStyle/>
              <a:p>
                <a:r>
                  <a:rPr lang="en-US" dirty="0"/>
                  <a:t>Case 2: </a:t>
                </a:r>
                <a14:m>
                  <m:oMath xmlns:m="http://schemas.openxmlformats.org/officeDocument/2006/math">
                    <m:r>
                      <a:rPr lang="en-US" b="0" i="1" smtClean="0">
                        <a:latin typeface="Cambria Math" panose="02040503050406030204" pitchFamily="18" charset="0"/>
                      </a:rPr>
                      <m:t>𝑎</m:t>
                    </m:r>
                    <m:r>
                      <a:rPr lang="en-US" b="0" i="1" smtClean="0">
                        <a:latin typeface="Cambria Math" panose="02040503050406030204" pitchFamily="18" charset="0"/>
                      </a:rPr>
                      <m:t>&lt;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𝑏</m:t>
                        </m:r>
                      </m:e>
                      <m:sup>
                        <m:r>
                          <a:rPr lang="en-US" b="0" i="1" smtClean="0">
                            <a:latin typeface="Cambria Math" panose="02040503050406030204" pitchFamily="18" charset="0"/>
                          </a:rPr>
                          <m:t>𝑑</m:t>
                        </m:r>
                      </m:sup>
                    </m:sSup>
                  </m:oMath>
                </a14:m>
                <a:endParaRPr lang="en-US" dirty="0"/>
              </a:p>
            </p:txBody>
          </p:sp>
        </mc:Choice>
        <mc:Fallback xmlns="">
          <p:sp>
            <p:nvSpPr>
              <p:cNvPr id="2" name="Title 1">
                <a:extLst>
                  <a:ext uri="{FF2B5EF4-FFF2-40B4-BE49-F238E27FC236}">
                    <a16:creationId xmlns:a16="http://schemas.microsoft.com/office/drawing/2014/main" id="{61596300-7A9A-404B-BA47-FEBB64551C45}"/>
                  </a:ext>
                </a:extLst>
              </p:cNvPr>
              <p:cNvSpPr>
                <a:spLocks noGrp="1" noRot="1" noChangeAspect="1" noMove="1" noResize="1" noEditPoints="1" noAdjustHandles="1" noChangeArrowheads="1" noChangeShapeType="1" noTextEdit="1"/>
              </p:cNvSpPr>
              <p:nvPr>
                <p:ph type="title"/>
              </p:nvPr>
            </p:nvSpPr>
            <p:spPr>
              <a:blipFill>
                <a:blip r:embed="rId2"/>
                <a:stretch>
                  <a:fillRect l="-32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D49F0DF-72BA-D041-8F14-A45675EA02F0}"/>
                  </a:ext>
                </a:extLst>
              </p:cNvPr>
              <p:cNvSpPr>
                <a:spLocks noGrp="1"/>
              </p:cNvSpPr>
              <p:nvPr>
                <p:ph idx="1"/>
              </p:nvPr>
            </p:nvSpPr>
            <p:spPr/>
            <p:txBody>
              <a:bodyPr/>
              <a:lstStyle/>
              <a:p>
                <a14:m>
                  <m:oMath xmlns:m="http://schemas.openxmlformats.org/officeDocument/2006/math">
                    <m:r>
                      <a:rPr lang="en-US" b="0" i="1" smtClean="0">
                        <a:latin typeface="Cambria Math" panose="02040503050406030204" pitchFamily="18" charset="0"/>
                      </a:rPr>
                      <m:t>𝑇</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e>
                    </m:d>
                    <m:r>
                      <a:rPr lang="en-US" b="0" i="1" smtClean="0">
                        <a:latin typeface="Cambria Math" panose="02040503050406030204" pitchFamily="18" charset="0"/>
                      </a:rPr>
                      <m:t>= </m:t>
                    </m:r>
                    <m:r>
                      <a:rPr lang="en-US" i="1" smtClean="0">
                        <a:latin typeface="Cambria Math" charset="0"/>
                      </a:rPr>
                      <m:t>𝑐</m:t>
                    </m:r>
                    <m:r>
                      <a:rPr lang="en-US" i="1" smtClean="0">
                        <a:latin typeface="Cambria Math" charset="0"/>
                      </a:rPr>
                      <m:t>⋅</m:t>
                    </m:r>
                    <m:sSup>
                      <m:sSupPr>
                        <m:ctrlPr>
                          <a:rPr lang="en-US" i="1">
                            <a:latin typeface="Cambria Math" panose="02040503050406030204" pitchFamily="18" charset="0"/>
                          </a:rPr>
                        </m:ctrlPr>
                      </m:sSupPr>
                      <m:e>
                        <m:r>
                          <a:rPr lang="en-US" i="1">
                            <a:latin typeface="Cambria Math" charset="0"/>
                          </a:rPr>
                          <m:t>𝑛</m:t>
                        </m:r>
                      </m:e>
                      <m:sup>
                        <m:r>
                          <a:rPr lang="en-US" i="1">
                            <a:latin typeface="Cambria Math" charset="0"/>
                          </a:rPr>
                          <m:t>𝑑</m:t>
                        </m:r>
                      </m:sup>
                    </m:sSup>
                    <m:r>
                      <a:rPr lang="en-US" i="1">
                        <a:latin typeface="Cambria Math" charset="0"/>
                      </a:rPr>
                      <m:t>⋅</m:t>
                    </m:r>
                    <m:nary>
                      <m:naryPr>
                        <m:chr m:val="∑"/>
                        <m:ctrlPr>
                          <a:rPr lang="is-IS" i="1">
                            <a:latin typeface="Cambria Math" panose="02040503050406030204" pitchFamily="18" charset="0"/>
                          </a:rPr>
                        </m:ctrlPr>
                      </m:naryPr>
                      <m:sub>
                        <m:r>
                          <m:rPr>
                            <m:brk m:alnAt="23"/>
                          </m:rPr>
                          <a:rPr lang="en-US" i="1">
                            <a:latin typeface="Cambria Math" charset="0"/>
                          </a:rPr>
                          <m:t>𝑡</m:t>
                        </m:r>
                        <m:r>
                          <a:rPr lang="en-US" i="1">
                            <a:latin typeface="Cambria Math" charset="0"/>
                          </a:rPr>
                          <m:t>=0</m:t>
                        </m:r>
                      </m:sub>
                      <m:sup>
                        <m:func>
                          <m:funcPr>
                            <m:ctrlPr>
                              <a:rPr lang="en-US" i="1">
                                <a:latin typeface="Cambria Math" panose="02040503050406030204" pitchFamily="18" charset="0"/>
                              </a:rPr>
                            </m:ctrlPr>
                          </m:funcPr>
                          <m:fName>
                            <m:sSub>
                              <m:sSubPr>
                                <m:ctrlPr>
                                  <a:rPr lang="en-US" i="1">
                                    <a:latin typeface="Cambria Math" panose="02040503050406030204" pitchFamily="18" charset="0"/>
                                  </a:rPr>
                                </m:ctrlPr>
                              </m:sSubPr>
                              <m:e>
                                <m:r>
                                  <m:rPr>
                                    <m:sty m:val="p"/>
                                  </m:rPr>
                                  <a:rPr lang="en-US">
                                    <a:latin typeface="Cambria Math" panose="02040503050406030204" pitchFamily="18" charset="0"/>
                                  </a:rPr>
                                  <m:t>log</m:t>
                                </m:r>
                              </m:e>
                              <m:sub>
                                <m:r>
                                  <a:rPr lang="en-US" i="1">
                                    <a:latin typeface="Cambria Math" panose="02040503050406030204" pitchFamily="18" charset="0"/>
                                  </a:rPr>
                                  <m:t>𝑏</m:t>
                                </m:r>
                              </m:sub>
                            </m:sSub>
                          </m:fName>
                          <m:e>
                            <m:r>
                              <a:rPr lang="en-US" i="1">
                                <a:latin typeface="Cambria Math" panose="02040503050406030204" pitchFamily="18" charset="0"/>
                              </a:rPr>
                              <m:t>(</m:t>
                            </m:r>
                            <m:r>
                              <a:rPr lang="en-US" i="1">
                                <a:latin typeface="Cambria Math" panose="02040503050406030204" pitchFamily="18" charset="0"/>
                              </a:rPr>
                              <m:t>𝑛</m:t>
                            </m:r>
                            <m:r>
                              <a:rPr lang="en-US" i="1">
                                <a:latin typeface="Cambria Math" panose="02040503050406030204" pitchFamily="18" charset="0"/>
                              </a:rPr>
                              <m:t>)</m:t>
                            </m:r>
                          </m:e>
                        </m:func>
                      </m:sup>
                      <m:e>
                        <m:sSup>
                          <m:sSupPr>
                            <m:ctrlPr>
                              <a:rPr lang="mr-IN" i="1">
                                <a:latin typeface="Cambria Math" panose="02040503050406030204" pitchFamily="18" charset="0"/>
                              </a:rPr>
                            </m:ctrlPr>
                          </m:sSupPr>
                          <m:e>
                            <m:d>
                              <m:dPr>
                                <m:ctrlPr>
                                  <a:rPr lang="mr-IN" i="1" smtClean="0">
                                    <a:solidFill>
                                      <a:srgbClr val="DE6769"/>
                                    </a:solidFill>
                                    <a:latin typeface="Cambria Math" panose="02040503050406030204" pitchFamily="18" charset="0"/>
                                  </a:rPr>
                                </m:ctrlPr>
                              </m:dPr>
                              <m:e>
                                <m:f>
                                  <m:fPr>
                                    <m:ctrlPr>
                                      <a:rPr lang="mr-IN" i="1">
                                        <a:solidFill>
                                          <a:srgbClr val="DE6769"/>
                                        </a:solidFill>
                                        <a:latin typeface="Cambria Math" panose="02040503050406030204" pitchFamily="18" charset="0"/>
                                      </a:rPr>
                                    </m:ctrlPr>
                                  </m:fPr>
                                  <m:num>
                                    <m:r>
                                      <a:rPr lang="en-US" i="1">
                                        <a:solidFill>
                                          <a:srgbClr val="DE6769"/>
                                        </a:solidFill>
                                        <a:latin typeface="Cambria Math" charset="0"/>
                                      </a:rPr>
                                      <m:t>𝑎</m:t>
                                    </m:r>
                                  </m:num>
                                  <m:den>
                                    <m:sSup>
                                      <m:sSupPr>
                                        <m:ctrlPr>
                                          <a:rPr lang="mr-IN" i="1">
                                            <a:solidFill>
                                              <a:srgbClr val="DE6769"/>
                                            </a:solidFill>
                                            <a:latin typeface="Cambria Math" panose="02040503050406030204" pitchFamily="18" charset="0"/>
                                          </a:rPr>
                                        </m:ctrlPr>
                                      </m:sSupPr>
                                      <m:e>
                                        <m:r>
                                          <a:rPr lang="en-US" i="1">
                                            <a:solidFill>
                                              <a:srgbClr val="DE6769"/>
                                            </a:solidFill>
                                            <a:latin typeface="Cambria Math" charset="0"/>
                                          </a:rPr>
                                          <m:t>𝑏</m:t>
                                        </m:r>
                                      </m:e>
                                      <m:sup>
                                        <m:r>
                                          <a:rPr lang="en-US" i="1">
                                            <a:solidFill>
                                              <a:srgbClr val="DE6769"/>
                                            </a:solidFill>
                                            <a:latin typeface="Cambria Math" charset="0"/>
                                          </a:rPr>
                                          <m:t>𝑑</m:t>
                                        </m:r>
                                      </m:sup>
                                    </m:sSup>
                                  </m:den>
                                </m:f>
                              </m:e>
                            </m:d>
                          </m:e>
                          <m:sup>
                            <m:r>
                              <a:rPr lang="en-US" i="1">
                                <a:latin typeface="Cambria Math" charset="0"/>
                              </a:rPr>
                              <m:t>𝑡</m:t>
                            </m:r>
                          </m:sup>
                        </m:sSup>
                      </m:e>
                    </m:nary>
                  </m:oMath>
                </a14:m>
                <a:endParaRPr lang="en-US" dirty="0"/>
              </a:p>
              <a:p>
                <a:pPr marL="0" indent="0">
                  <a:buNone/>
                </a:pPr>
                <a:r>
                  <a:rPr lang="en-US" dirty="0"/>
                  <a:t>              = </a:t>
                </a:r>
                <a14:m>
                  <m:oMath xmlns:m="http://schemas.openxmlformats.org/officeDocument/2006/math">
                    <m:r>
                      <a:rPr lang="en-US" i="1">
                        <a:latin typeface="Cambria Math" charset="0"/>
                      </a:rPr>
                      <m:t>𝑐</m:t>
                    </m:r>
                    <m:r>
                      <a:rPr lang="en-US" i="1">
                        <a:latin typeface="Cambria Math" charset="0"/>
                      </a:rPr>
                      <m:t>⋅</m:t>
                    </m:r>
                    <m:sSup>
                      <m:sSupPr>
                        <m:ctrlPr>
                          <a:rPr lang="en-US" i="1">
                            <a:latin typeface="Cambria Math" panose="02040503050406030204" pitchFamily="18" charset="0"/>
                          </a:rPr>
                        </m:ctrlPr>
                      </m:sSupPr>
                      <m:e>
                        <m:r>
                          <a:rPr lang="en-US" i="1">
                            <a:latin typeface="Cambria Math" charset="0"/>
                          </a:rPr>
                          <m:t>𝑛</m:t>
                        </m:r>
                      </m:e>
                      <m:sup>
                        <m:r>
                          <a:rPr lang="en-US" i="1">
                            <a:latin typeface="Cambria Math" charset="0"/>
                          </a:rPr>
                          <m:t>𝑑</m:t>
                        </m:r>
                      </m:sup>
                    </m:sSup>
                    <m:r>
                      <a:rPr lang="en-US" i="1">
                        <a:latin typeface="Cambria Math" charset="0"/>
                      </a:rPr>
                      <m:t>⋅</m:t>
                    </m:r>
                    <m:r>
                      <a:rPr lang="en-US" b="0" i="1" smtClean="0">
                        <a:latin typeface="Cambria Math" panose="02040503050406030204" pitchFamily="18" charset="0"/>
                      </a:rPr>
                      <m:t>[</m:t>
                    </m:r>
                    <m:r>
                      <m:rPr>
                        <m:sty m:val="p"/>
                      </m:rPr>
                      <a:rPr lang="en-US" b="0" i="0" smtClean="0">
                        <a:latin typeface="Cambria Math" panose="02040503050406030204" pitchFamily="18" charset="0"/>
                      </a:rPr>
                      <m:t>some</m:t>
                    </m:r>
                    <m:r>
                      <a:rPr lang="en-US" b="0" i="0" smtClean="0">
                        <a:latin typeface="Cambria Math" panose="02040503050406030204" pitchFamily="18" charset="0"/>
                      </a:rPr>
                      <m:t> </m:t>
                    </m:r>
                    <m:r>
                      <m:rPr>
                        <m:sty m:val="p"/>
                      </m:rPr>
                      <a:rPr lang="en-US" b="0" i="0" smtClean="0">
                        <a:latin typeface="Cambria Math" panose="02040503050406030204" pitchFamily="18" charset="0"/>
                      </a:rPr>
                      <m:t>constant</m:t>
                    </m:r>
                    <m:r>
                      <a:rPr lang="en-US" b="0" i="1" smtClean="0">
                        <a:latin typeface="Cambria Math" panose="02040503050406030204" pitchFamily="18" charset="0"/>
                      </a:rPr>
                      <m:t>]</m:t>
                    </m:r>
                  </m:oMath>
                </a14:m>
                <a:endParaRPr lang="en-US" b="0" dirty="0"/>
              </a:p>
              <a:p>
                <a:pPr marL="0" indent="0">
                  <a:buNone/>
                </a:pPr>
                <a:r>
                  <a:rPr lang="en-US" dirty="0"/>
                  <a:t>              = </a:t>
                </a:r>
                <a14:m>
                  <m:oMath xmlns:m="http://schemas.openxmlformats.org/officeDocument/2006/math">
                    <m:r>
                      <m:rPr>
                        <m:sty m:val="p"/>
                      </m:rPr>
                      <a:rPr lang="en-US" i="0" dirty="0" smtClean="0">
                        <a:latin typeface="Cambria Math" panose="02040503050406030204" pitchFamily="18" charset="0"/>
                      </a:rPr>
                      <m:t>Θ</m:t>
                    </m:r>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𝑛</m:t>
                            </m:r>
                          </m:e>
                          <m:sup>
                            <m:r>
                              <a:rPr lang="en-US" b="0" i="1" smtClean="0">
                                <a:latin typeface="Cambria Math" panose="02040503050406030204" pitchFamily="18" charset="0"/>
                              </a:rPr>
                              <m:t>𝑑</m:t>
                            </m:r>
                          </m:sup>
                        </m:sSup>
                      </m:e>
                    </m:d>
                  </m:oMath>
                </a14:m>
                <a:endParaRPr lang="en-US" b="0" dirty="0"/>
              </a:p>
              <a:p>
                <a:pPr marL="0" indent="0">
                  <a:buNone/>
                </a:pPr>
                <a:endParaRPr lang="en-US" dirty="0"/>
              </a:p>
              <a:p>
                <a:endParaRPr lang="en-US" dirty="0"/>
              </a:p>
            </p:txBody>
          </p:sp>
        </mc:Choice>
        <mc:Fallback xmlns="">
          <p:sp>
            <p:nvSpPr>
              <p:cNvPr id="3" name="Content Placeholder 2">
                <a:extLst>
                  <a:ext uri="{FF2B5EF4-FFF2-40B4-BE49-F238E27FC236}">
                    <a16:creationId xmlns:a16="http://schemas.microsoft.com/office/drawing/2014/main" id="{BD49F0DF-72BA-D041-8F14-A45675EA02F0}"/>
                  </a:ext>
                </a:extLst>
              </p:cNvPr>
              <p:cNvSpPr>
                <a:spLocks noGrp="1" noRot="1" noChangeAspect="1" noMove="1" noResize="1" noEditPoints="1" noAdjustHandles="1" noChangeArrowheads="1" noChangeShapeType="1" noTextEdit="1"/>
              </p:cNvSpPr>
              <p:nvPr>
                <p:ph idx="1"/>
              </p:nvPr>
            </p:nvSpPr>
            <p:spPr>
              <a:blipFill>
                <a:blip r:embed="rId3"/>
                <a:stretch>
                  <a:fillRect l="-1447" t="-12500"/>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693595A6-A47F-0540-907D-068091D960F7}"/>
              </a:ext>
            </a:extLst>
          </p:cNvPr>
          <p:cNvSpPr txBox="1"/>
          <p:nvPr/>
        </p:nvSpPr>
        <p:spPr>
          <a:xfrm>
            <a:off x="6808573" y="2137720"/>
            <a:ext cx="2446638" cy="369332"/>
          </a:xfrm>
          <a:prstGeom prst="rect">
            <a:avLst/>
          </a:prstGeom>
          <a:noFill/>
        </p:spPr>
        <p:txBody>
          <a:bodyPr wrap="square" rtlCol="0">
            <a:spAutoFit/>
          </a:bodyPr>
          <a:lstStyle/>
          <a:p>
            <a:r>
              <a:rPr lang="en-US" dirty="0">
                <a:solidFill>
                  <a:srgbClr val="DE6769"/>
                </a:solidFill>
              </a:rPr>
              <a:t>Less than 1!</a:t>
            </a:r>
          </a:p>
        </p:txBody>
      </p:sp>
      <p:cxnSp>
        <p:nvCxnSpPr>
          <p:cNvPr id="7" name="Straight Arrow Connector 6">
            <a:extLst>
              <a:ext uri="{FF2B5EF4-FFF2-40B4-BE49-F238E27FC236}">
                <a16:creationId xmlns:a16="http://schemas.microsoft.com/office/drawing/2014/main" id="{FAE8B83D-FDC5-9043-B1E6-B6C54FC24FBF}"/>
              </a:ext>
            </a:extLst>
          </p:cNvPr>
          <p:cNvCxnSpPr>
            <a:stCxn id="5" idx="1"/>
          </p:cNvCxnSpPr>
          <p:nvPr/>
        </p:nvCxnSpPr>
        <p:spPr>
          <a:xfrm flipH="1" flipV="1">
            <a:off x="5486400" y="2273643"/>
            <a:ext cx="1322173" cy="48743"/>
          </a:xfrm>
          <a:prstGeom prst="straightConnector1">
            <a:avLst/>
          </a:prstGeom>
          <a:ln>
            <a:solidFill>
              <a:srgbClr val="DE6769"/>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A8740CDE-9C8F-C744-9017-BC352326BC05}"/>
                  </a:ext>
                </a:extLst>
              </p:cNvPr>
              <p:cNvSpPr txBox="1"/>
              <p:nvPr/>
            </p:nvSpPr>
            <p:spPr>
              <a:xfrm>
                <a:off x="5269791" y="135924"/>
                <a:ext cx="3656770" cy="124854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𝑇</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e>
                      </m:d>
                      <m:r>
                        <a:rPr lang="en-US" b="0" i="1" smtClean="0">
                          <a:latin typeface="Cambria Math" panose="02040503050406030204" pitchFamily="18" charset="0"/>
                        </a:rPr>
                        <m:t>= </m:t>
                      </m:r>
                      <m:d>
                        <m:dPr>
                          <m:begChr m:val="{"/>
                          <m:endChr m:val=""/>
                          <m:ctrlPr>
                            <a:rPr lang="en-US" b="0" i="1" smtClean="0">
                              <a:latin typeface="Cambria Math" panose="02040503050406030204" pitchFamily="18" charset="0"/>
                            </a:rPr>
                          </m:ctrlPr>
                        </m:dPr>
                        <m:e>
                          <m:eqArr>
                            <m:eqArrPr>
                              <m:ctrlPr>
                                <a:rPr lang="en-US" b="0" i="1" smtClean="0">
                                  <a:latin typeface="Cambria Math" panose="02040503050406030204" pitchFamily="18" charset="0"/>
                                </a:rPr>
                              </m:ctrlPr>
                            </m:eqArrPr>
                            <m:e>
                              <m:r>
                                <m:rPr>
                                  <m:sty m:val="p"/>
                                </m:rPr>
                                <a:rPr lang="en-US" b="0" i="0" smtClean="0">
                                  <a:latin typeface="Cambria Math" panose="02040503050406030204" pitchFamily="18" charset="0"/>
                                </a:rPr>
                                <m:t>O</m:t>
                              </m:r>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𝑛</m:t>
                                      </m:r>
                                    </m:e>
                                    <m:sup>
                                      <m:r>
                                        <a:rPr lang="en-US" b="0" i="1" smtClean="0">
                                          <a:latin typeface="Cambria Math" panose="02040503050406030204" pitchFamily="18" charset="0"/>
                                        </a:rPr>
                                        <m:t>𝑑</m:t>
                                      </m:r>
                                    </m:sup>
                                  </m:sSup>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d>
                                        <m:dPr>
                                          <m:ctrlPr>
                                            <a:rPr lang="en-US" b="0" i="1" smtClean="0">
                                              <a:latin typeface="Cambria Math" panose="02040503050406030204" pitchFamily="18" charset="0"/>
                                            </a:rPr>
                                          </m:ctrlPr>
                                        </m:dPr>
                                        <m:e>
                                          <m:r>
                                            <a:rPr lang="en-US" b="0" i="1" smtClean="0">
                                              <a:latin typeface="Cambria Math" panose="02040503050406030204" pitchFamily="18" charset="0"/>
                                            </a:rPr>
                                            <m:t>𝑛</m:t>
                                          </m:r>
                                        </m:e>
                                      </m:d>
                                    </m:e>
                                  </m:func>
                                </m:e>
                              </m:d>
                              <m:r>
                                <a:rPr lang="en-US" b="0" i="1" smtClean="0">
                                  <a:latin typeface="Cambria Math" panose="02040503050406030204" pitchFamily="18" charset="0"/>
                                </a:rPr>
                                <m:t>         </m:t>
                              </m:r>
                              <m:r>
                                <m:rPr>
                                  <m:sty m:val="p"/>
                                </m:rPr>
                                <a:rPr lang="en-US" b="0" i="0" smtClean="0">
                                  <a:latin typeface="Cambria Math" panose="02040503050406030204" pitchFamily="18" charset="0"/>
                                </a:rPr>
                                <m:t>if</m:t>
                              </m:r>
                              <m:r>
                                <a:rPr lang="en-US" b="0" i="1" smtClean="0">
                                  <a:latin typeface="Cambria Math" panose="02040503050406030204" pitchFamily="18" charset="0"/>
                                </a:rPr>
                                <m:t> </m:t>
                              </m:r>
                              <m:r>
                                <a:rPr lang="en-US" b="0" i="1" smtClean="0">
                                  <a:latin typeface="Cambria Math" panose="02040503050406030204" pitchFamily="18" charset="0"/>
                                </a:rPr>
                                <m:t>𝑎</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𝑏</m:t>
                                  </m:r>
                                </m:e>
                                <m:sup>
                                  <m:r>
                                    <a:rPr lang="en-US" b="0" i="1" smtClean="0">
                                      <a:latin typeface="Cambria Math" panose="02040503050406030204" pitchFamily="18" charset="0"/>
                                    </a:rPr>
                                    <m:t>𝑑</m:t>
                                  </m:r>
                                </m:sup>
                              </m:sSup>
                            </m:e>
                            <m:e>
                              <m:r>
                                <m:rPr>
                                  <m:sty m:val="p"/>
                                </m:rPr>
                                <a:rPr lang="en-US" b="0" i="0" smtClean="0">
                                  <a:latin typeface="Cambria Math" panose="02040503050406030204" pitchFamily="18" charset="0"/>
                                </a:rPr>
                                <m:t>O</m:t>
                              </m:r>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𝑛</m:t>
                                      </m:r>
                                    </m:e>
                                    <m:sup>
                                      <m:r>
                                        <a:rPr lang="en-US" b="0" i="1" smtClean="0">
                                          <a:latin typeface="Cambria Math" panose="02040503050406030204" pitchFamily="18" charset="0"/>
                                        </a:rPr>
                                        <m:t>𝑑</m:t>
                                      </m:r>
                                    </m:sup>
                                  </m:sSup>
                                </m:e>
                              </m:d>
                              <m:r>
                                <a:rPr lang="en-US" b="0" i="1" smtClean="0">
                                  <a:latin typeface="Cambria Math" panose="02040503050406030204" pitchFamily="18" charset="0"/>
                                </a:rPr>
                                <m:t>                      </m:t>
                              </m:r>
                              <m:r>
                                <m:rPr>
                                  <m:sty m:val="p"/>
                                </m:rPr>
                                <a:rPr lang="en-US" b="0" i="0" smtClean="0">
                                  <a:latin typeface="Cambria Math" panose="02040503050406030204" pitchFamily="18" charset="0"/>
                                </a:rPr>
                                <m:t>if</m:t>
                              </m:r>
                              <m:r>
                                <a:rPr lang="en-US" b="0" i="1" smtClean="0">
                                  <a:latin typeface="Cambria Math" panose="02040503050406030204" pitchFamily="18" charset="0"/>
                                </a:rPr>
                                <m:t> </m:t>
                              </m:r>
                              <m:r>
                                <a:rPr lang="en-US" b="0" i="1" smtClean="0">
                                  <a:latin typeface="Cambria Math" panose="02040503050406030204" pitchFamily="18" charset="0"/>
                                </a:rPr>
                                <m:t>𝑎</m:t>
                              </m:r>
                              <m:r>
                                <a:rPr lang="en-US" b="0" i="1" smtClean="0">
                                  <a:latin typeface="Cambria Math" panose="02040503050406030204" pitchFamily="18" charset="0"/>
                                </a:rPr>
                                <m:t>&lt;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𝑏</m:t>
                                  </m:r>
                                </m:e>
                                <m:sup>
                                  <m:r>
                                    <a:rPr lang="en-US" b="0" i="1" smtClean="0">
                                      <a:latin typeface="Cambria Math" panose="02040503050406030204" pitchFamily="18" charset="0"/>
                                    </a:rPr>
                                    <m:t>𝑑</m:t>
                                  </m:r>
                                </m:sup>
                              </m:sSup>
                            </m:e>
                            <m:e>
                              <m:r>
                                <m:rPr>
                                  <m:sty m:val="p"/>
                                </m:rPr>
                                <a:rPr lang="en-US" b="0" i="0" smtClean="0">
                                  <a:latin typeface="Cambria Math" panose="02040503050406030204" pitchFamily="18" charset="0"/>
                                </a:rPr>
                                <m:t>O</m:t>
                              </m:r>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𝑛</m:t>
                                      </m:r>
                                    </m:e>
                                    <m:sup>
                                      <m:func>
                                        <m:funcPr>
                                          <m:ctrlPr>
                                            <a:rPr lang="en-US" b="0" i="1" smtClean="0">
                                              <a:latin typeface="Cambria Math" panose="02040503050406030204" pitchFamily="18" charset="0"/>
                                            </a:rPr>
                                          </m:ctrlPr>
                                        </m:funcPr>
                                        <m:fName>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log</m:t>
                                              </m:r>
                                            </m:e>
                                            <m:sub>
                                              <m:r>
                                                <a:rPr lang="en-US" b="0" i="1" smtClean="0">
                                                  <a:latin typeface="Cambria Math" panose="02040503050406030204" pitchFamily="18" charset="0"/>
                                                </a:rPr>
                                                <m:t>𝑏</m:t>
                                              </m:r>
                                            </m:sub>
                                          </m:sSub>
                                        </m:fName>
                                        <m:e>
                                          <m:d>
                                            <m:dPr>
                                              <m:ctrlPr>
                                                <a:rPr lang="en-US" b="0" i="1" smtClean="0">
                                                  <a:latin typeface="Cambria Math" panose="02040503050406030204" pitchFamily="18" charset="0"/>
                                                </a:rPr>
                                              </m:ctrlPr>
                                            </m:dPr>
                                            <m:e>
                                              <m:r>
                                                <a:rPr lang="en-US" b="0" i="1" smtClean="0">
                                                  <a:latin typeface="Cambria Math" panose="02040503050406030204" pitchFamily="18" charset="0"/>
                                                </a:rPr>
                                                <m:t>𝑎</m:t>
                                              </m:r>
                                            </m:e>
                                          </m:d>
                                        </m:e>
                                      </m:func>
                                    </m:sup>
                                  </m:sSup>
                                </m:e>
                              </m:d>
                              <m:r>
                                <a:rPr lang="en-US" b="0" i="1" smtClean="0">
                                  <a:latin typeface="Cambria Math" panose="02040503050406030204" pitchFamily="18" charset="0"/>
                                </a:rPr>
                                <m:t> </m:t>
                              </m:r>
                              <m:r>
                                <a:rPr lang="en-US" b="0" i="0" smtClean="0">
                                  <a:latin typeface="Cambria Math" panose="02040503050406030204" pitchFamily="18" charset="0"/>
                                </a:rPr>
                                <m:t>           </m:t>
                              </m:r>
                              <m:r>
                                <m:rPr>
                                  <m:sty m:val="p"/>
                                </m:rPr>
                                <a:rPr lang="en-US" b="0" i="0" smtClean="0">
                                  <a:latin typeface="Cambria Math" panose="02040503050406030204" pitchFamily="18" charset="0"/>
                                </a:rPr>
                                <m:t>if</m:t>
                              </m:r>
                              <m:r>
                                <a:rPr lang="en-US" b="0" i="1" smtClean="0">
                                  <a:latin typeface="Cambria Math" panose="02040503050406030204" pitchFamily="18" charset="0"/>
                                </a:rPr>
                                <m:t> </m:t>
                              </m:r>
                              <m:r>
                                <a:rPr lang="en-US" b="0" i="1" smtClean="0">
                                  <a:latin typeface="Cambria Math" panose="02040503050406030204" pitchFamily="18" charset="0"/>
                                </a:rPr>
                                <m:t>𝑎</m:t>
                              </m:r>
                              <m:r>
                                <a:rPr lang="en-US" b="0" i="1" smtClean="0">
                                  <a:latin typeface="Cambria Math" panose="02040503050406030204" pitchFamily="18" charset="0"/>
                                </a:rPr>
                                <m:t>&gt;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𝑏</m:t>
                                  </m:r>
                                </m:e>
                                <m:sup>
                                  <m:r>
                                    <a:rPr lang="en-US" b="0" i="1" smtClean="0">
                                      <a:latin typeface="Cambria Math" panose="02040503050406030204" pitchFamily="18" charset="0"/>
                                    </a:rPr>
                                    <m:t>𝑑</m:t>
                                  </m:r>
                                </m:sup>
                              </m:sSup>
                            </m:e>
                          </m:eqArr>
                        </m:e>
                      </m:d>
                    </m:oMath>
                  </m:oMathPara>
                </a14:m>
                <a:endParaRPr lang="en-US" dirty="0"/>
              </a:p>
            </p:txBody>
          </p:sp>
        </mc:Choice>
        <mc:Fallback xmlns="">
          <p:sp>
            <p:nvSpPr>
              <p:cNvPr id="9" name="TextBox 8">
                <a:extLst>
                  <a:ext uri="{FF2B5EF4-FFF2-40B4-BE49-F238E27FC236}">
                    <a16:creationId xmlns:a16="http://schemas.microsoft.com/office/drawing/2014/main" id="{A8740CDE-9C8F-C744-9017-BC352326BC05}"/>
                  </a:ext>
                </a:extLst>
              </p:cNvPr>
              <p:cNvSpPr txBox="1">
                <a:spLocks noRot="1" noChangeAspect="1" noMove="1" noResize="1" noEditPoints="1" noAdjustHandles="1" noChangeArrowheads="1" noChangeShapeType="1" noTextEdit="1"/>
              </p:cNvSpPr>
              <p:nvPr/>
            </p:nvSpPr>
            <p:spPr>
              <a:xfrm>
                <a:off x="5269791" y="135924"/>
                <a:ext cx="3656770" cy="1248547"/>
              </a:xfrm>
              <a:prstGeom prst="rect">
                <a:avLst/>
              </a:prstGeom>
              <a:blipFill>
                <a:blip r:embed="rId4"/>
                <a:stretch>
                  <a:fillRect l="-692"/>
                </a:stretch>
              </a:blipFill>
            </p:spPr>
            <p:txBody>
              <a:bodyPr/>
              <a:lstStyle/>
              <a:p>
                <a:r>
                  <a:rPr lang="en-US">
                    <a:noFill/>
                  </a:rPr>
                  <a:t> </a:t>
                </a:r>
              </a:p>
            </p:txBody>
          </p:sp>
        </mc:Fallback>
      </mc:AlternateContent>
    </p:spTree>
    <p:extLst>
      <p:ext uri="{BB962C8B-B14F-4D97-AF65-F5344CB8AC3E}">
        <p14:creationId xmlns:p14="http://schemas.microsoft.com/office/powerpoint/2010/main" val="36155984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61596300-7A9A-404B-BA47-FEBB64551C45}"/>
                  </a:ext>
                </a:extLst>
              </p:cNvPr>
              <p:cNvSpPr>
                <a:spLocks noGrp="1"/>
              </p:cNvSpPr>
              <p:nvPr>
                <p:ph type="title"/>
              </p:nvPr>
            </p:nvSpPr>
            <p:spPr/>
            <p:txBody>
              <a:bodyPr/>
              <a:lstStyle/>
              <a:p>
                <a:r>
                  <a:rPr lang="en-US" dirty="0"/>
                  <a:t>Case 3: </a:t>
                </a:r>
                <a14:m>
                  <m:oMath xmlns:m="http://schemas.openxmlformats.org/officeDocument/2006/math">
                    <m:r>
                      <a:rPr lang="en-US" b="0" i="1" smtClean="0">
                        <a:latin typeface="Cambria Math" panose="02040503050406030204" pitchFamily="18" charset="0"/>
                      </a:rPr>
                      <m:t>𝑎</m:t>
                    </m:r>
                    <m:r>
                      <a:rPr lang="en-US" b="0" i="1" smtClean="0">
                        <a:latin typeface="Cambria Math" panose="02040503050406030204" pitchFamily="18" charset="0"/>
                      </a:rPr>
                      <m:t>&gt;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𝑏</m:t>
                        </m:r>
                      </m:e>
                      <m:sup>
                        <m:r>
                          <a:rPr lang="en-US" b="0" i="1" smtClean="0">
                            <a:latin typeface="Cambria Math" panose="02040503050406030204" pitchFamily="18" charset="0"/>
                          </a:rPr>
                          <m:t>𝑑</m:t>
                        </m:r>
                      </m:sup>
                    </m:sSup>
                  </m:oMath>
                </a14:m>
                <a:endParaRPr lang="en-US" dirty="0"/>
              </a:p>
            </p:txBody>
          </p:sp>
        </mc:Choice>
        <mc:Fallback xmlns="">
          <p:sp>
            <p:nvSpPr>
              <p:cNvPr id="2" name="Title 1">
                <a:extLst>
                  <a:ext uri="{FF2B5EF4-FFF2-40B4-BE49-F238E27FC236}">
                    <a16:creationId xmlns:a16="http://schemas.microsoft.com/office/drawing/2014/main" id="{61596300-7A9A-404B-BA47-FEBB64551C45}"/>
                  </a:ext>
                </a:extLst>
              </p:cNvPr>
              <p:cNvSpPr>
                <a:spLocks noGrp="1" noRot="1" noChangeAspect="1" noMove="1" noResize="1" noEditPoints="1" noAdjustHandles="1" noChangeArrowheads="1" noChangeShapeType="1" noTextEdit="1"/>
              </p:cNvSpPr>
              <p:nvPr>
                <p:ph type="title"/>
              </p:nvPr>
            </p:nvSpPr>
            <p:spPr>
              <a:blipFill>
                <a:blip r:embed="rId2"/>
                <a:stretch>
                  <a:fillRect l="-32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D49F0DF-72BA-D041-8F14-A45675EA02F0}"/>
                  </a:ext>
                </a:extLst>
              </p:cNvPr>
              <p:cNvSpPr>
                <a:spLocks noGrp="1"/>
              </p:cNvSpPr>
              <p:nvPr>
                <p:ph idx="1"/>
              </p:nvPr>
            </p:nvSpPr>
            <p:spPr/>
            <p:txBody>
              <a:bodyPr/>
              <a:lstStyle/>
              <a:p>
                <a14:m>
                  <m:oMath xmlns:m="http://schemas.openxmlformats.org/officeDocument/2006/math">
                    <m:r>
                      <a:rPr lang="en-US" b="0" i="1" smtClean="0">
                        <a:latin typeface="Cambria Math" panose="02040503050406030204" pitchFamily="18" charset="0"/>
                      </a:rPr>
                      <m:t>𝑇</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e>
                    </m:d>
                    <m:r>
                      <a:rPr lang="en-US" b="0" i="1" smtClean="0">
                        <a:latin typeface="Cambria Math" panose="02040503050406030204" pitchFamily="18" charset="0"/>
                      </a:rPr>
                      <m:t>= </m:t>
                    </m:r>
                    <m:r>
                      <a:rPr lang="en-US" i="1" smtClean="0">
                        <a:latin typeface="Cambria Math" charset="0"/>
                      </a:rPr>
                      <m:t>𝑐</m:t>
                    </m:r>
                    <m:r>
                      <a:rPr lang="en-US" i="1" smtClean="0">
                        <a:latin typeface="Cambria Math" charset="0"/>
                      </a:rPr>
                      <m:t>⋅</m:t>
                    </m:r>
                    <m:sSup>
                      <m:sSupPr>
                        <m:ctrlPr>
                          <a:rPr lang="en-US" i="1">
                            <a:latin typeface="Cambria Math" panose="02040503050406030204" pitchFamily="18" charset="0"/>
                          </a:rPr>
                        </m:ctrlPr>
                      </m:sSupPr>
                      <m:e>
                        <m:r>
                          <a:rPr lang="en-US" i="1">
                            <a:latin typeface="Cambria Math" charset="0"/>
                          </a:rPr>
                          <m:t>𝑛</m:t>
                        </m:r>
                      </m:e>
                      <m:sup>
                        <m:r>
                          <a:rPr lang="en-US" i="1">
                            <a:latin typeface="Cambria Math" charset="0"/>
                          </a:rPr>
                          <m:t>𝑑</m:t>
                        </m:r>
                      </m:sup>
                    </m:sSup>
                    <m:r>
                      <a:rPr lang="en-US" i="1">
                        <a:latin typeface="Cambria Math" charset="0"/>
                      </a:rPr>
                      <m:t>⋅</m:t>
                    </m:r>
                    <m:nary>
                      <m:naryPr>
                        <m:chr m:val="∑"/>
                        <m:ctrlPr>
                          <a:rPr lang="is-IS" i="1">
                            <a:latin typeface="Cambria Math" panose="02040503050406030204" pitchFamily="18" charset="0"/>
                          </a:rPr>
                        </m:ctrlPr>
                      </m:naryPr>
                      <m:sub>
                        <m:r>
                          <m:rPr>
                            <m:brk m:alnAt="23"/>
                          </m:rPr>
                          <a:rPr lang="en-US" i="1">
                            <a:latin typeface="Cambria Math" charset="0"/>
                          </a:rPr>
                          <m:t>𝑡</m:t>
                        </m:r>
                        <m:r>
                          <a:rPr lang="en-US" i="1">
                            <a:latin typeface="Cambria Math" charset="0"/>
                          </a:rPr>
                          <m:t>=0</m:t>
                        </m:r>
                      </m:sub>
                      <m:sup>
                        <m:func>
                          <m:funcPr>
                            <m:ctrlPr>
                              <a:rPr lang="en-US" b="0" i="1" smtClean="0">
                                <a:latin typeface="Cambria Math" panose="02040503050406030204" pitchFamily="18" charset="0"/>
                              </a:rPr>
                            </m:ctrlPr>
                          </m:funcPr>
                          <m:fName>
                            <m:sSub>
                              <m:sSubPr>
                                <m:ctrlPr>
                                  <a:rPr lang="en-US" b="0" i="1" smtClean="0">
                                    <a:latin typeface="Cambria Math" panose="02040503050406030204" pitchFamily="18" charset="0"/>
                                  </a:rPr>
                                </m:ctrlPr>
                              </m:sSubPr>
                              <m:e>
                                <m:r>
                                  <m:rPr>
                                    <m:sty m:val="p"/>
                                  </m:rPr>
                                  <a:rPr lang="en-US" i="0" smtClean="0">
                                    <a:latin typeface="Cambria Math" panose="02040503050406030204" pitchFamily="18" charset="0"/>
                                  </a:rPr>
                                  <m:t>log</m:t>
                                </m:r>
                              </m:e>
                              <m:sub>
                                <m:r>
                                  <a:rPr lang="en-US" b="0" i="1" smtClean="0">
                                    <a:latin typeface="Cambria Math" panose="02040503050406030204" pitchFamily="18" charset="0"/>
                                  </a:rPr>
                                  <m:t>𝑏</m:t>
                                </m:r>
                              </m:sub>
                            </m:sSub>
                          </m:fName>
                          <m:e>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m:t>
                            </m:r>
                          </m:e>
                        </m:func>
                      </m:sup>
                      <m:e>
                        <m:sSup>
                          <m:sSupPr>
                            <m:ctrlPr>
                              <a:rPr lang="mr-IN" i="1">
                                <a:latin typeface="Cambria Math" panose="02040503050406030204" pitchFamily="18" charset="0"/>
                              </a:rPr>
                            </m:ctrlPr>
                          </m:sSupPr>
                          <m:e>
                            <m:d>
                              <m:dPr>
                                <m:ctrlPr>
                                  <a:rPr lang="mr-IN" i="1" smtClean="0">
                                    <a:solidFill>
                                      <a:srgbClr val="DE6769"/>
                                    </a:solidFill>
                                    <a:latin typeface="Cambria Math" panose="02040503050406030204" pitchFamily="18" charset="0"/>
                                  </a:rPr>
                                </m:ctrlPr>
                              </m:dPr>
                              <m:e>
                                <m:f>
                                  <m:fPr>
                                    <m:ctrlPr>
                                      <a:rPr lang="mr-IN" i="1">
                                        <a:solidFill>
                                          <a:srgbClr val="DE6769"/>
                                        </a:solidFill>
                                        <a:latin typeface="Cambria Math" panose="02040503050406030204" pitchFamily="18" charset="0"/>
                                      </a:rPr>
                                    </m:ctrlPr>
                                  </m:fPr>
                                  <m:num>
                                    <m:r>
                                      <a:rPr lang="en-US" i="1">
                                        <a:solidFill>
                                          <a:srgbClr val="DE6769"/>
                                        </a:solidFill>
                                        <a:latin typeface="Cambria Math" charset="0"/>
                                      </a:rPr>
                                      <m:t>𝑎</m:t>
                                    </m:r>
                                  </m:num>
                                  <m:den>
                                    <m:sSup>
                                      <m:sSupPr>
                                        <m:ctrlPr>
                                          <a:rPr lang="mr-IN" i="1">
                                            <a:solidFill>
                                              <a:srgbClr val="DE6769"/>
                                            </a:solidFill>
                                            <a:latin typeface="Cambria Math" panose="02040503050406030204" pitchFamily="18" charset="0"/>
                                          </a:rPr>
                                        </m:ctrlPr>
                                      </m:sSupPr>
                                      <m:e>
                                        <m:r>
                                          <a:rPr lang="en-US" i="1">
                                            <a:solidFill>
                                              <a:srgbClr val="DE6769"/>
                                            </a:solidFill>
                                            <a:latin typeface="Cambria Math" charset="0"/>
                                          </a:rPr>
                                          <m:t>𝑏</m:t>
                                        </m:r>
                                      </m:e>
                                      <m:sup>
                                        <m:r>
                                          <a:rPr lang="en-US" i="1">
                                            <a:solidFill>
                                              <a:srgbClr val="DE6769"/>
                                            </a:solidFill>
                                            <a:latin typeface="Cambria Math" charset="0"/>
                                          </a:rPr>
                                          <m:t>𝑑</m:t>
                                        </m:r>
                                      </m:sup>
                                    </m:sSup>
                                  </m:den>
                                </m:f>
                              </m:e>
                            </m:d>
                          </m:e>
                          <m:sup>
                            <m:r>
                              <a:rPr lang="en-US" i="1">
                                <a:latin typeface="Cambria Math" charset="0"/>
                              </a:rPr>
                              <m:t>𝑡</m:t>
                            </m:r>
                          </m:sup>
                        </m:sSup>
                      </m:e>
                    </m:nary>
                  </m:oMath>
                </a14:m>
                <a:endParaRPr lang="en-US" dirty="0"/>
              </a:p>
              <a:p>
                <a:pPr marL="0" indent="0">
                  <a:buNone/>
                </a:pPr>
                <a:r>
                  <a:rPr lang="en-US" dirty="0"/>
                  <a:t>                   = </a:t>
                </a:r>
                <a14:m>
                  <m:oMath xmlns:m="http://schemas.openxmlformats.org/officeDocument/2006/math">
                    <m:r>
                      <m:rPr>
                        <m:sty m:val="p"/>
                      </m:rPr>
                      <a:rPr lang="en-US" i="0" dirty="0" smtClean="0">
                        <a:latin typeface="Cambria Math" panose="02040503050406030204" pitchFamily="18" charset="0"/>
                      </a:rPr>
                      <m:t>Θ</m:t>
                    </m:r>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𝑛</m:t>
                            </m:r>
                          </m:e>
                          <m:sup>
                            <m:r>
                              <a:rPr lang="en-US" b="0" i="1" smtClean="0">
                                <a:latin typeface="Cambria Math" panose="02040503050406030204" pitchFamily="18" charset="0"/>
                              </a:rPr>
                              <m:t>𝑑</m:t>
                            </m:r>
                          </m:sup>
                        </m:sSup>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𝑎</m:t>
                                    </m:r>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𝑏</m:t>
                                        </m:r>
                                      </m:e>
                                      <m:sup>
                                        <m:r>
                                          <a:rPr lang="en-US" b="0" i="1" smtClean="0">
                                            <a:latin typeface="Cambria Math" panose="02040503050406030204" pitchFamily="18" charset="0"/>
                                          </a:rPr>
                                          <m:t>𝑑</m:t>
                                        </m:r>
                                      </m:sup>
                                    </m:sSup>
                                  </m:den>
                                </m:f>
                              </m:e>
                            </m:d>
                          </m:e>
                          <m:sup>
                            <m:func>
                              <m:funcPr>
                                <m:ctrlPr>
                                  <a:rPr lang="en-US" b="0" i="1" smtClean="0">
                                    <a:latin typeface="Cambria Math" panose="02040503050406030204" pitchFamily="18" charset="0"/>
                                  </a:rPr>
                                </m:ctrlPr>
                              </m:funcPr>
                              <m:fName>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log</m:t>
                                    </m:r>
                                  </m:e>
                                  <m:sub>
                                    <m:r>
                                      <a:rPr lang="en-US" b="0" i="1" smtClean="0">
                                        <a:latin typeface="Cambria Math" panose="02040503050406030204" pitchFamily="18" charset="0"/>
                                      </a:rPr>
                                      <m:t>𝑏</m:t>
                                    </m:r>
                                  </m:sub>
                                </m:sSub>
                              </m:fName>
                              <m:e>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m:t>
                                </m:r>
                              </m:e>
                            </m:func>
                          </m:sup>
                        </m:sSup>
                      </m:e>
                    </m:d>
                  </m:oMath>
                </a14:m>
                <a:endParaRPr lang="en-US" b="0" i="1" dirty="0">
                  <a:latin typeface="Cambria Math" panose="02040503050406030204" pitchFamily="18" charset="0"/>
                </a:endParaRPr>
              </a:p>
              <a:p>
                <a:pPr marL="0" indent="0">
                  <a:buNone/>
                </a:pPr>
                <a:r>
                  <a:rPr lang="en-US" b="0" dirty="0"/>
                  <a:t>                    =</a:t>
                </a:r>
                <a14:m>
                  <m:oMath xmlns:m="http://schemas.openxmlformats.org/officeDocument/2006/math">
                    <m:r>
                      <a:rPr lang="en-US" dirty="0" smtClean="0">
                        <a:latin typeface="Cambria Math" panose="02040503050406030204" pitchFamily="18" charset="0"/>
                      </a:rPr>
                      <m:t> </m:t>
                    </m:r>
                    <m:r>
                      <m:rPr>
                        <m:sty m:val="p"/>
                      </m:rPr>
                      <a:rPr lang="en-US" dirty="0">
                        <a:latin typeface="Cambria Math" panose="02040503050406030204" pitchFamily="18" charset="0"/>
                      </a:rPr>
                      <m:t>Θ</m:t>
                    </m:r>
                    <m:d>
                      <m:dPr>
                        <m:ctrlPr>
                          <a:rPr lang="en-US" i="1">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𝑛</m:t>
                            </m:r>
                          </m:e>
                          <m:sup>
                            <m:func>
                              <m:funcPr>
                                <m:ctrlPr>
                                  <a:rPr lang="en-US" b="0" i="1" smtClean="0">
                                    <a:latin typeface="Cambria Math" panose="02040503050406030204" pitchFamily="18" charset="0"/>
                                  </a:rPr>
                                </m:ctrlPr>
                              </m:funcPr>
                              <m:fName>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log</m:t>
                                    </m:r>
                                  </m:e>
                                  <m:sub>
                                    <m:r>
                                      <a:rPr lang="en-US" b="0" i="1" smtClean="0">
                                        <a:latin typeface="Cambria Math" panose="02040503050406030204" pitchFamily="18" charset="0"/>
                                      </a:rPr>
                                      <m:t>𝑏</m:t>
                                    </m:r>
                                  </m:sub>
                                </m:sSub>
                              </m:fName>
                              <m:e>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e>
                            </m:func>
                          </m:sup>
                        </m:sSup>
                      </m:e>
                    </m:d>
                  </m:oMath>
                </a14:m>
                <a:endParaRPr lang="en-US" b="0" dirty="0"/>
              </a:p>
              <a:p>
                <a:pPr marL="0" indent="0">
                  <a:buNone/>
                </a:pPr>
                <a:endParaRPr lang="en-US" dirty="0"/>
              </a:p>
              <a:p>
                <a:endParaRPr lang="en-US" dirty="0"/>
              </a:p>
            </p:txBody>
          </p:sp>
        </mc:Choice>
        <mc:Fallback xmlns="">
          <p:sp>
            <p:nvSpPr>
              <p:cNvPr id="3" name="Content Placeholder 2">
                <a:extLst>
                  <a:ext uri="{FF2B5EF4-FFF2-40B4-BE49-F238E27FC236}">
                    <a16:creationId xmlns:a16="http://schemas.microsoft.com/office/drawing/2014/main" id="{BD49F0DF-72BA-D041-8F14-A45675EA02F0}"/>
                  </a:ext>
                </a:extLst>
              </p:cNvPr>
              <p:cNvSpPr>
                <a:spLocks noGrp="1" noRot="1" noChangeAspect="1" noMove="1" noResize="1" noEditPoints="1" noAdjustHandles="1" noChangeArrowheads="1" noChangeShapeType="1" noTextEdit="1"/>
              </p:cNvSpPr>
              <p:nvPr>
                <p:ph idx="1"/>
              </p:nvPr>
            </p:nvSpPr>
            <p:spPr>
              <a:blipFill>
                <a:blip r:embed="rId3"/>
                <a:stretch>
                  <a:fillRect l="-1447" t="-12865"/>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693595A6-A47F-0540-907D-068091D960F7}"/>
              </a:ext>
            </a:extLst>
          </p:cNvPr>
          <p:cNvSpPr txBox="1"/>
          <p:nvPr/>
        </p:nvSpPr>
        <p:spPr>
          <a:xfrm>
            <a:off x="6697362" y="2071099"/>
            <a:ext cx="2446638" cy="369332"/>
          </a:xfrm>
          <a:prstGeom prst="rect">
            <a:avLst/>
          </a:prstGeom>
          <a:noFill/>
        </p:spPr>
        <p:txBody>
          <a:bodyPr wrap="square" rtlCol="0">
            <a:spAutoFit/>
          </a:bodyPr>
          <a:lstStyle/>
          <a:p>
            <a:r>
              <a:rPr lang="en-US" dirty="0">
                <a:solidFill>
                  <a:srgbClr val="DE6769"/>
                </a:solidFill>
              </a:rPr>
              <a:t>Larger than 1!</a:t>
            </a:r>
          </a:p>
        </p:txBody>
      </p:sp>
      <p:cxnSp>
        <p:nvCxnSpPr>
          <p:cNvPr id="7" name="Straight Arrow Connector 6">
            <a:extLst>
              <a:ext uri="{FF2B5EF4-FFF2-40B4-BE49-F238E27FC236}">
                <a16:creationId xmlns:a16="http://schemas.microsoft.com/office/drawing/2014/main" id="{FAE8B83D-FDC5-9043-B1E6-B6C54FC24FBF}"/>
              </a:ext>
            </a:extLst>
          </p:cNvPr>
          <p:cNvCxnSpPr>
            <a:stCxn id="5" idx="1"/>
          </p:cNvCxnSpPr>
          <p:nvPr/>
        </p:nvCxnSpPr>
        <p:spPr>
          <a:xfrm flipH="1" flipV="1">
            <a:off x="5375189" y="2207022"/>
            <a:ext cx="1322173" cy="48743"/>
          </a:xfrm>
          <a:prstGeom prst="straightConnector1">
            <a:avLst/>
          </a:prstGeom>
          <a:ln>
            <a:solidFill>
              <a:srgbClr val="DE6769"/>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A8740CDE-9C8F-C744-9017-BC352326BC05}"/>
                  </a:ext>
                </a:extLst>
              </p:cNvPr>
              <p:cNvSpPr txBox="1"/>
              <p:nvPr/>
            </p:nvSpPr>
            <p:spPr>
              <a:xfrm>
                <a:off x="5269791" y="135924"/>
                <a:ext cx="3656770" cy="124854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𝑇</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e>
                      </m:d>
                      <m:r>
                        <a:rPr lang="en-US" b="0" i="1" smtClean="0">
                          <a:latin typeface="Cambria Math" panose="02040503050406030204" pitchFamily="18" charset="0"/>
                        </a:rPr>
                        <m:t>= </m:t>
                      </m:r>
                      <m:d>
                        <m:dPr>
                          <m:begChr m:val="{"/>
                          <m:endChr m:val=""/>
                          <m:ctrlPr>
                            <a:rPr lang="en-US" b="0" i="1" smtClean="0">
                              <a:latin typeface="Cambria Math" panose="02040503050406030204" pitchFamily="18" charset="0"/>
                            </a:rPr>
                          </m:ctrlPr>
                        </m:dPr>
                        <m:e>
                          <m:eqArr>
                            <m:eqArrPr>
                              <m:ctrlPr>
                                <a:rPr lang="en-US" b="0" i="1" smtClean="0">
                                  <a:latin typeface="Cambria Math" panose="02040503050406030204" pitchFamily="18" charset="0"/>
                                </a:rPr>
                              </m:ctrlPr>
                            </m:eqArrPr>
                            <m:e>
                              <m:r>
                                <m:rPr>
                                  <m:sty m:val="p"/>
                                </m:rPr>
                                <a:rPr lang="en-US" b="0" i="0" smtClean="0">
                                  <a:latin typeface="Cambria Math" panose="02040503050406030204" pitchFamily="18" charset="0"/>
                                </a:rPr>
                                <m:t>O</m:t>
                              </m:r>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𝑛</m:t>
                                      </m:r>
                                    </m:e>
                                    <m:sup>
                                      <m:r>
                                        <a:rPr lang="en-US" b="0" i="1" smtClean="0">
                                          <a:latin typeface="Cambria Math" panose="02040503050406030204" pitchFamily="18" charset="0"/>
                                        </a:rPr>
                                        <m:t>𝑑</m:t>
                                      </m:r>
                                    </m:sup>
                                  </m:sSup>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d>
                                        <m:dPr>
                                          <m:ctrlPr>
                                            <a:rPr lang="en-US" b="0" i="1" smtClean="0">
                                              <a:latin typeface="Cambria Math" panose="02040503050406030204" pitchFamily="18" charset="0"/>
                                            </a:rPr>
                                          </m:ctrlPr>
                                        </m:dPr>
                                        <m:e>
                                          <m:r>
                                            <a:rPr lang="en-US" b="0" i="1" smtClean="0">
                                              <a:latin typeface="Cambria Math" panose="02040503050406030204" pitchFamily="18" charset="0"/>
                                            </a:rPr>
                                            <m:t>𝑛</m:t>
                                          </m:r>
                                        </m:e>
                                      </m:d>
                                    </m:e>
                                  </m:func>
                                </m:e>
                              </m:d>
                              <m:r>
                                <a:rPr lang="en-US" b="0" i="1" smtClean="0">
                                  <a:latin typeface="Cambria Math" panose="02040503050406030204" pitchFamily="18" charset="0"/>
                                </a:rPr>
                                <m:t>         </m:t>
                              </m:r>
                              <m:r>
                                <m:rPr>
                                  <m:sty m:val="p"/>
                                </m:rPr>
                                <a:rPr lang="en-US" b="0" i="0" smtClean="0">
                                  <a:latin typeface="Cambria Math" panose="02040503050406030204" pitchFamily="18" charset="0"/>
                                </a:rPr>
                                <m:t>if</m:t>
                              </m:r>
                              <m:r>
                                <a:rPr lang="en-US" b="0" i="1" smtClean="0">
                                  <a:latin typeface="Cambria Math" panose="02040503050406030204" pitchFamily="18" charset="0"/>
                                </a:rPr>
                                <m:t> </m:t>
                              </m:r>
                              <m:r>
                                <a:rPr lang="en-US" b="0" i="1" smtClean="0">
                                  <a:latin typeface="Cambria Math" panose="02040503050406030204" pitchFamily="18" charset="0"/>
                                </a:rPr>
                                <m:t>𝑎</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𝑏</m:t>
                                  </m:r>
                                </m:e>
                                <m:sup>
                                  <m:r>
                                    <a:rPr lang="en-US" b="0" i="1" smtClean="0">
                                      <a:latin typeface="Cambria Math" panose="02040503050406030204" pitchFamily="18" charset="0"/>
                                    </a:rPr>
                                    <m:t>𝑑</m:t>
                                  </m:r>
                                </m:sup>
                              </m:sSup>
                            </m:e>
                            <m:e>
                              <m:r>
                                <m:rPr>
                                  <m:sty m:val="p"/>
                                </m:rPr>
                                <a:rPr lang="en-US" b="0" i="0" smtClean="0">
                                  <a:latin typeface="Cambria Math" panose="02040503050406030204" pitchFamily="18" charset="0"/>
                                </a:rPr>
                                <m:t>O</m:t>
                              </m:r>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𝑛</m:t>
                                      </m:r>
                                    </m:e>
                                    <m:sup>
                                      <m:r>
                                        <a:rPr lang="en-US" b="0" i="1" smtClean="0">
                                          <a:latin typeface="Cambria Math" panose="02040503050406030204" pitchFamily="18" charset="0"/>
                                        </a:rPr>
                                        <m:t>𝑑</m:t>
                                      </m:r>
                                    </m:sup>
                                  </m:sSup>
                                </m:e>
                              </m:d>
                              <m:r>
                                <a:rPr lang="en-US" b="0" i="1" smtClean="0">
                                  <a:latin typeface="Cambria Math" panose="02040503050406030204" pitchFamily="18" charset="0"/>
                                </a:rPr>
                                <m:t>                      </m:t>
                              </m:r>
                              <m:r>
                                <m:rPr>
                                  <m:sty m:val="p"/>
                                </m:rPr>
                                <a:rPr lang="en-US" b="0" i="0" smtClean="0">
                                  <a:latin typeface="Cambria Math" panose="02040503050406030204" pitchFamily="18" charset="0"/>
                                </a:rPr>
                                <m:t>if</m:t>
                              </m:r>
                              <m:r>
                                <a:rPr lang="en-US" b="0" i="1" smtClean="0">
                                  <a:latin typeface="Cambria Math" panose="02040503050406030204" pitchFamily="18" charset="0"/>
                                </a:rPr>
                                <m:t> </m:t>
                              </m:r>
                              <m:r>
                                <a:rPr lang="en-US" b="0" i="1" smtClean="0">
                                  <a:latin typeface="Cambria Math" panose="02040503050406030204" pitchFamily="18" charset="0"/>
                                </a:rPr>
                                <m:t>𝑎</m:t>
                              </m:r>
                              <m:r>
                                <a:rPr lang="en-US" b="0" i="1" smtClean="0">
                                  <a:latin typeface="Cambria Math" panose="02040503050406030204" pitchFamily="18" charset="0"/>
                                </a:rPr>
                                <m:t>&lt;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𝑏</m:t>
                                  </m:r>
                                </m:e>
                                <m:sup>
                                  <m:r>
                                    <a:rPr lang="en-US" b="0" i="1" smtClean="0">
                                      <a:latin typeface="Cambria Math" panose="02040503050406030204" pitchFamily="18" charset="0"/>
                                    </a:rPr>
                                    <m:t>𝑑</m:t>
                                  </m:r>
                                </m:sup>
                              </m:sSup>
                            </m:e>
                            <m:e>
                              <m:r>
                                <m:rPr>
                                  <m:sty m:val="p"/>
                                </m:rPr>
                                <a:rPr lang="en-US" b="0" i="0" smtClean="0">
                                  <a:latin typeface="Cambria Math" panose="02040503050406030204" pitchFamily="18" charset="0"/>
                                </a:rPr>
                                <m:t>O</m:t>
                              </m:r>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𝑛</m:t>
                                      </m:r>
                                    </m:e>
                                    <m:sup>
                                      <m:func>
                                        <m:funcPr>
                                          <m:ctrlPr>
                                            <a:rPr lang="en-US" b="0" i="1" smtClean="0">
                                              <a:latin typeface="Cambria Math" panose="02040503050406030204" pitchFamily="18" charset="0"/>
                                            </a:rPr>
                                          </m:ctrlPr>
                                        </m:funcPr>
                                        <m:fName>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log</m:t>
                                              </m:r>
                                            </m:e>
                                            <m:sub>
                                              <m:r>
                                                <a:rPr lang="en-US" b="0" i="1" smtClean="0">
                                                  <a:latin typeface="Cambria Math" panose="02040503050406030204" pitchFamily="18" charset="0"/>
                                                </a:rPr>
                                                <m:t>𝑏</m:t>
                                              </m:r>
                                            </m:sub>
                                          </m:sSub>
                                        </m:fName>
                                        <m:e>
                                          <m:d>
                                            <m:dPr>
                                              <m:ctrlPr>
                                                <a:rPr lang="en-US" b="0" i="1" smtClean="0">
                                                  <a:latin typeface="Cambria Math" panose="02040503050406030204" pitchFamily="18" charset="0"/>
                                                </a:rPr>
                                              </m:ctrlPr>
                                            </m:dPr>
                                            <m:e>
                                              <m:r>
                                                <a:rPr lang="en-US" b="0" i="1" smtClean="0">
                                                  <a:latin typeface="Cambria Math" panose="02040503050406030204" pitchFamily="18" charset="0"/>
                                                </a:rPr>
                                                <m:t>𝑎</m:t>
                                              </m:r>
                                            </m:e>
                                          </m:d>
                                        </m:e>
                                      </m:func>
                                    </m:sup>
                                  </m:sSup>
                                </m:e>
                              </m:d>
                              <m:r>
                                <a:rPr lang="en-US" b="0" i="1" smtClean="0">
                                  <a:latin typeface="Cambria Math" panose="02040503050406030204" pitchFamily="18" charset="0"/>
                                </a:rPr>
                                <m:t> </m:t>
                              </m:r>
                              <m:r>
                                <a:rPr lang="en-US" b="0" i="0" smtClean="0">
                                  <a:latin typeface="Cambria Math" panose="02040503050406030204" pitchFamily="18" charset="0"/>
                                </a:rPr>
                                <m:t>           </m:t>
                              </m:r>
                              <m:r>
                                <m:rPr>
                                  <m:sty m:val="p"/>
                                </m:rPr>
                                <a:rPr lang="en-US" b="0" i="0" smtClean="0">
                                  <a:latin typeface="Cambria Math" panose="02040503050406030204" pitchFamily="18" charset="0"/>
                                </a:rPr>
                                <m:t>if</m:t>
                              </m:r>
                              <m:r>
                                <a:rPr lang="en-US" b="0" i="1" smtClean="0">
                                  <a:latin typeface="Cambria Math" panose="02040503050406030204" pitchFamily="18" charset="0"/>
                                </a:rPr>
                                <m:t> </m:t>
                              </m:r>
                              <m:r>
                                <a:rPr lang="en-US" b="0" i="1" smtClean="0">
                                  <a:latin typeface="Cambria Math" panose="02040503050406030204" pitchFamily="18" charset="0"/>
                                </a:rPr>
                                <m:t>𝑎</m:t>
                              </m:r>
                              <m:r>
                                <a:rPr lang="en-US" b="0" i="1" smtClean="0">
                                  <a:latin typeface="Cambria Math" panose="02040503050406030204" pitchFamily="18" charset="0"/>
                                </a:rPr>
                                <m:t>&gt;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𝑏</m:t>
                                  </m:r>
                                </m:e>
                                <m:sup>
                                  <m:r>
                                    <a:rPr lang="en-US" b="0" i="1" smtClean="0">
                                      <a:latin typeface="Cambria Math" panose="02040503050406030204" pitchFamily="18" charset="0"/>
                                    </a:rPr>
                                    <m:t>𝑑</m:t>
                                  </m:r>
                                </m:sup>
                              </m:sSup>
                            </m:e>
                          </m:eqArr>
                        </m:e>
                      </m:d>
                    </m:oMath>
                  </m:oMathPara>
                </a14:m>
                <a:endParaRPr lang="en-US" dirty="0"/>
              </a:p>
            </p:txBody>
          </p:sp>
        </mc:Choice>
        <mc:Fallback xmlns="">
          <p:sp>
            <p:nvSpPr>
              <p:cNvPr id="9" name="TextBox 8">
                <a:extLst>
                  <a:ext uri="{FF2B5EF4-FFF2-40B4-BE49-F238E27FC236}">
                    <a16:creationId xmlns:a16="http://schemas.microsoft.com/office/drawing/2014/main" id="{A8740CDE-9C8F-C744-9017-BC352326BC05}"/>
                  </a:ext>
                </a:extLst>
              </p:cNvPr>
              <p:cNvSpPr txBox="1">
                <a:spLocks noRot="1" noChangeAspect="1" noMove="1" noResize="1" noEditPoints="1" noAdjustHandles="1" noChangeArrowheads="1" noChangeShapeType="1" noTextEdit="1"/>
              </p:cNvSpPr>
              <p:nvPr/>
            </p:nvSpPr>
            <p:spPr>
              <a:xfrm>
                <a:off x="5269791" y="135924"/>
                <a:ext cx="3656770" cy="1248547"/>
              </a:xfrm>
              <a:prstGeom prst="rect">
                <a:avLst/>
              </a:prstGeom>
              <a:blipFill>
                <a:blip r:embed="rId4"/>
                <a:stretch>
                  <a:fillRect l="-692"/>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CE1CED94-6CC4-A844-8FC7-7C02F19452BF}"/>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336024" y="3819072"/>
            <a:ext cx="1590537" cy="1534051"/>
          </a:xfrm>
          <a:prstGeom prst="rect">
            <a:avLst/>
          </a:prstGeom>
        </p:spPr>
      </p:pic>
      <p:sp>
        <p:nvSpPr>
          <p:cNvPr id="6" name="TextBox 5">
            <a:extLst>
              <a:ext uri="{FF2B5EF4-FFF2-40B4-BE49-F238E27FC236}">
                <a16:creationId xmlns:a16="http://schemas.microsoft.com/office/drawing/2014/main" id="{EF2851A5-EC6B-6E47-AB4C-D9732D309F71}"/>
              </a:ext>
            </a:extLst>
          </p:cNvPr>
          <p:cNvSpPr txBox="1"/>
          <p:nvPr/>
        </p:nvSpPr>
        <p:spPr>
          <a:xfrm>
            <a:off x="6853017" y="3235789"/>
            <a:ext cx="2290983" cy="646331"/>
          </a:xfrm>
          <a:prstGeom prst="rect">
            <a:avLst/>
          </a:prstGeom>
          <a:noFill/>
        </p:spPr>
        <p:txBody>
          <a:bodyPr wrap="square" rtlCol="0">
            <a:spAutoFit/>
          </a:bodyPr>
          <a:lstStyle/>
          <a:p>
            <a:r>
              <a:rPr lang="en-US" dirty="0">
                <a:solidFill>
                  <a:srgbClr val="7030A0"/>
                </a:solidFill>
              </a:rPr>
              <a:t>Convince yourself that this step is legit!</a:t>
            </a:r>
          </a:p>
        </p:txBody>
      </p:sp>
      <p:cxnSp>
        <p:nvCxnSpPr>
          <p:cNvPr id="10" name="Straight Arrow Connector 9">
            <a:extLst>
              <a:ext uri="{FF2B5EF4-FFF2-40B4-BE49-F238E27FC236}">
                <a16:creationId xmlns:a16="http://schemas.microsoft.com/office/drawing/2014/main" id="{D6BDD766-51A9-8E49-B593-4481E56BC005}"/>
              </a:ext>
            </a:extLst>
          </p:cNvPr>
          <p:cNvCxnSpPr>
            <a:cxnSpLocks/>
            <a:stCxn id="6" idx="1"/>
          </p:cNvCxnSpPr>
          <p:nvPr/>
        </p:nvCxnSpPr>
        <p:spPr>
          <a:xfrm flipH="1" flipV="1">
            <a:off x="5269793" y="2820841"/>
            <a:ext cx="1583224" cy="738114"/>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46138ADC-F4EE-3D48-9CC9-A19308DB282E}"/>
                  </a:ext>
                </a:extLst>
              </p:cNvPr>
              <p:cNvSpPr txBox="1"/>
              <p:nvPr/>
            </p:nvSpPr>
            <p:spPr>
              <a:xfrm>
                <a:off x="745511" y="5154568"/>
                <a:ext cx="3910622" cy="43839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CN" sz="2400" b="0" i="1" smtClean="0">
                              <a:latin typeface="Cambria Math" panose="02040503050406030204" pitchFamily="18" charset="0"/>
                            </a:rPr>
                          </m:ctrlPr>
                        </m:sSupPr>
                        <m:e>
                          <m:r>
                            <a:rPr lang="en-US" altLang="zh-CN" sz="2400" i="1">
                              <a:latin typeface="Cambria Math" panose="02040503050406030204" pitchFamily="18" charset="0"/>
                            </a:rPr>
                            <m:t>(</m:t>
                          </m:r>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𝑏</m:t>
                              </m:r>
                            </m:e>
                            <m:sup>
                              <m:r>
                                <a:rPr lang="en-US" altLang="zh-CN" sz="2400" i="1">
                                  <a:latin typeface="Cambria Math" panose="02040503050406030204" pitchFamily="18" charset="0"/>
                                </a:rPr>
                                <m:t>−</m:t>
                              </m:r>
                              <m:r>
                                <a:rPr lang="en-US" altLang="zh-CN" sz="2400" i="1">
                                  <a:latin typeface="Cambria Math" panose="02040503050406030204" pitchFamily="18" charset="0"/>
                                </a:rPr>
                                <m:t>𝑑</m:t>
                              </m:r>
                            </m:sup>
                          </m:sSup>
                          <m:r>
                            <a:rPr lang="en-US" altLang="zh-CN" sz="2400" i="1">
                              <a:latin typeface="Cambria Math" panose="02040503050406030204" pitchFamily="18" charset="0"/>
                            </a:rPr>
                            <m:t>)</m:t>
                          </m:r>
                        </m:e>
                        <m:sup>
                          <m:func>
                            <m:funcPr>
                              <m:ctrlPr>
                                <a:rPr lang="en-US" altLang="zh-CN" sz="2400" b="0" i="1" smtClean="0">
                                  <a:latin typeface="Cambria Math" panose="02040503050406030204" pitchFamily="18" charset="0"/>
                                </a:rPr>
                              </m:ctrlPr>
                            </m:funcPr>
                            <m:fName>
                              <m:sSub>
                                <m:sSubPr>
                                  <m:ctrlPr>
                                    <a:rPr lang="en-US" altLang="zh-CN" sz="2400" b="0" i="1" smtClean="0">
                                      <a:latin typeface="Cambria Math" panose="02040503050406030204" pitchFamily="18" charset="0"/>
                                    </a:rPr>
                                  </m:ctrlPr>
                                </m:sSubPr>
                                <m:e>
                                  <m:r>
                                    <m:rPr>
                                      <m:sty m:val="p"/>
                                    </m:rPr>
                                    <a:rPr lang="en-US" altLang="zh-CN" sz="2400" b="0" i="0" smtClean="0">
                                      <a:latin typeface="Cambria Math" panose="02040503050406030204" pitchFamily="18" charset="0"/>
                                    </a:rPr>
                                    <m:t>log</m:t>
                                  </m:r>
                                </m:e>
                                <m:sub>
                                  <m:r>
                                    <a:rPr lang="en-US" altLang="zh-CN" sz="2400" b="0" i="1" smtClean="0">
                                      <a:latin typeface="Cambria Math" panose="02040503050406030204" pitchFamily="18" charset="0"/>
                                    </a:rPr>
                                    <m:t>𝑏</m:t>
                                  </m:r>
                                </m:sub>
                              </m:sSub>
                            </m:fName>
                            <m:e>
                              <m:r>
                                <a:rPr lang="en-US" altLang="zh-CN" sz="2400" b="0" i="1" smtClean="0">
                                  <a:latin typeface="Cambria Math" panose="02040503050406030204" pitchFamily="18" charset="0"/>
                                </a:rPr>
                                <m:t>𝑛</m:t>
                              </m:r>
                            </m:e>
                          </m:func>
                        </m:sup>
                      </m:sSup>
                      <m:r>
                        <a:rPr lang="en-US" altLang="zh-CN" sz="2400" b="0" i="1" smtClean="0">
                          <a:latin typeface="Cambria Math" panose="02040503050406030204" pitchFamily="18" charset="0"/>
                        </a:rPr>
                        <m:t>=</m:t>
                      </m:r>
                      <m:sSup>
                        <m:sSupPr>
                          <m:ctrlPr>
                            <a:rPr lang="en-US" altLang="zh-CN" sz="2400" i="1">
                              <a:latin typeface="Cambria Math" panose="02040503050406030204" pitchFamily="18" charset="0"/>
                            </a:rPr>
                          </m:ctrlPr>
                        </m:sSupPr>
                        <m:e>
                          <m:r>
                            <a:rPr lang="en-US" altLang="zh-CN" sz="2400" b="0" i="1" smtClean="0">
                              <a:latin typeface="Cambria Math" panose="02040503050406030204" pitchFamily="18" charset="0"/>
                            </a:rPr>
                            <m:t>𝑛</m:t>
                          </m:r>
                        </m:e>
                        <m:sup>
                          <m:func>
                            <m:funcPr>
                              <m:ctrlPr>
                                <a:rPr lang="en-US" altLang="zh-CN" sz="2400" i="1">
                                  <a:latin typeface="Cambria Math" panose="02040503050406030204" pitchFamily="18" charset="0"/>
                                </a:rPr>
                              </m:ctrlPr>
                            </m:funcPr>
                            <m:fName>
                              <m:sSub>
                                <m:sSubPr>
                                  <m:ctrlPr>
                                    <a:rPr lang="en-US" altLang="zh-CN" sz="2400" i="1">
                                      <a:latin typeface="Cambria Math" panose="02040503050406030204" pitchFamily="18" charset="0"/>
                                    </a:rPr>
                                  </m:ctrlPr>
                                </m:sSubPr>
                                <m:e>
                                  <m:r>
                                    <m:rPr>
                                      <m:sty m:val="p"/>
                                    </m:rPr>
                                    <a:rPr lang="en-US" altLang="zh-CN" sz="2400">
                                      <a:latin typeface="Cambria Math" panose="02040503050406030204" pitchFamily="18" charset="0"/>
                                    </a:rPr>
                                    <m:t>log</m:t>
                                  </m:r>
                                </m:e>
                                <m:sub>
                                  <m:r>
                                    <a:rPr lang="en-US" altLang="zh-CN" sz="2400" i="1">
                                      <a:latin typeface="Cambria Math" panose="02040503050406030204" pitchFamily="18" charset="0"/>
                                    </a:rPr>
                                    <m:t>𝑏</m:t>
                                  </m:r>
                                </m:sub>
                              </m:sSub>
                            </m:fName>
                            <m:e>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𝑏</m:t>
                                  </m:r>
                                </m:e>
                                <m:sup>
                                  <m:r>
                                    <a:rPr lang="en-US" altLang="zh-CN" sz="2400" i="1">
                                      <a:latin typeface="Cambria Math" panose="02040503050406030204" pitchFamily="18" charset="0"/>
                                    </a:rPr>
                                    <m:t>−</m:t>
                                  </m:r>
                                  <m:r>
                                    <a:rPr lang="en-US" altLang="zh-CN" sz="2400" i="1">
                                      <a:latin typeface="Cambria Math" panose="02040503050406030204" pitchFamily="18" charset="0"/>
                                    </a:rPr>
                                    <m:t>𝑑</m:t>
                                  </m:r>
                                </m:sup>
                              </m:sSup>
                            </m:e>
                          </m:func>
                        </m:sup>
                      </m:sSup>
                      <m:r>
                        <a:rPr lang="en-US" altLang="zh-CN" sz="2400" b="0" i="1" smtClean="0">
                          <a:latin typeface="Cambria Math" panose="02040503050406030204" pitchFamily="18" charset="0"/>
                        </a:rPr>
                        <m:t>=</m:t>
                      </m:r>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𝑛</m:t>
                          </m:r>
                        </m:e>
                        <m:sup>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𝑑</m:t>
                          </m:r>
                        </m:sup>
                      </m:sSup>
                    </m:oMath>
                  </m:oMathPara>
                </a14:m>
                <a:endParaRPr lang="en-US" sz="2400" dirty="0"/>
              </a:p>
            </p:txBody>
          </p:sp>
        </mc:Choice>
        <mc:Fallback xmlns="">
          <p:sp>
            <p:nvSpPr>
              <p:cNvPr id="8" name="文本框 7">
                <a:extLst>
                  <a:ext uri="{FF2B5EF4-FFF2-40B4-BE49-F238E27FC236}">
                    <a16:creationId xmlns:a16="http://schemas.microsoft.com/office/drawing/2014/main" id="{46138ADC-F4EE-3D48-9CC9-A19308DB282E}"/>
                  </a:ext>
                </a:extLst>
              </p:cNvPr>
              <p:cNvSpPr txBox="1">
                <a:spLocks noRot="1" noChangeAspect="1" noMove="1" noResize="1" noEditPoints="1" noAdjustHandles="1" noChangeArrowheads="1" noChangeShapeType="1" noTextEdit="1"/>
              </p:cNvSpPr>
              <p:nvPr/>
            </p:nvSpPr>
            <p:spPr>
              <a:xfrm>
                <a:off x="745511" y="5154568"/>
                <a:ext cx="3910622" cy="438390"/>
              </a:xfrm>
              <a:prstGeom prst="rect">
                <a:avLst/>
              </a:prstGeom>
              <a:blipFill>
                <a:blip r:embed="rId6"/>
                <a:stretch>
                  <a:fillRect l="-1294" b="-28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41264217-2F4C-F04D-90C8-317C778A2E09}"/>
                  </a:ext>
                </a:extLst>
              </p:cNvPr>
              <p:cNvSpPr txBox="1"/>
              <p:nvPr/>
            </p:nvSpPr>
            <p:spPr>
              <a:xfrm>
                <a:off x="745510" y="5926152"/>
                <a:ext cx="2341346" cy="38574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CN" sz="2400" b="0" i="1" smtClean="0">
                              <a:latin typeface="Cambria Math" panose="02040503050406030204" pitchFamily="18" charset="0"/>
                            </a:rPr>
                          </m:ctrlPr>
                        </m:sSupPr>
                        <m:e>
                          <m:r>
                            <a:rPr lang="en-US" altLang="zh-CN" sz="2400" i="1">
                              <a:latin typeface="Cambria Math" panose="02040503050406030204" pitchFamily="18" charset="0"/>
                            </a:rPr>
                            <m:t>(</m:t>
                          </m:r>
                          <m:r>
                            <a:rPr lang="en-US" altLang="zh-CN" sz="2400" b="0" i="1" smtClean="0">
                              <a:latin typeface="Cambria Math" panose="02040503050406030204" pitchFamily="18" charset="0"/>
                            </a:rPr>
                            <m:t>𝑎</m:t>
                          </m:r>
                          <m:r>
                            <a:rPr lang="en-US" altLang="zh-CN" sz="2400" i="1">
                              <a:latin typeface="Cambria Math" panose="02040503050406030204" pitchFamily="18" charset="0"/>
                            </a:rPr>
                            <m:t>)</m:t>
                          </m:r>
                        </m:e>
                        <m:sup>
                          <m:func>
                            <m:funcPr>
                              <m:ctrlPr>
                                <a:rPr lang="en-US" altLang="zh-CN" sz="2400" b="0" i="1" smtClean="0">
                                  <a:latin typeface="Cambria Math" panose="02040503050406030204" pitchFamily="18" charset="0"/>
                                </a:rPr>
                              </m:ctrlPr>
                            </m:funcPr>
                            <m:fName>
                              <m:sSub>
                                <m:sSubPr>
                                  <m:ctrlPr>
                                    <a:rPr lang="en-US" altLang="zh-CN" sz="2400" b="0" i="1" smtClean="0">
                                      <a:latin typeface="Cambria Math" panose="02040503050406030204" pitchFamily="18" charset="0"/>
                                    </a:rPr>
                                  </m:ctrlPr>
                                </m:sSubPr>
                                <m:e>
                                  <m:r>
                                    <m:rPr>
                                      <m:sty m:val="p"/>
                                    </m:rPr>
                                    <a:rPr lang="en-US" altLang="zh-CN" sz="2400" b="0" i="0" smtClean="0">
                                      <a:latin typeface="Cambria Math" panose="02040503050406030204" pitchFamily="18" charset="0"/>
                                    </a:rPr>
                                    <m:t>log</m:t>
                                  </m:r>
                                </m:e>
                                <m:sub>
                                  <m:r>
                                    <a:rPr lang="en-US" altLang="zh-CN" sz="2400" b="0" i="1" smtClean="0">
                                      <a:latin typeface="Cambria Math" panose="02040503050406030204" pitchFamily="18" charset="0"/>
                                    </a:rPr>
                                    <m:t>𝑏</m:t>
                                  </m:r>
                                </m:sub>
                              </m:sSub>
                            </m:fName>
                            <m:e>
                              <m:r>
                                <a:rPr lang="en-US" altLang="zh-CN" sz="2400" b="0" i="1" smtClean="0">
                                  <a:latin typeface="Cambria Math" panose="02040503050406030204" pitchFamily="18" charset="0"/>
                                </a:rPr>
                                <m:t>𝑛</m:t>
                              </m:r>
                            </m:e>
                          </m:func>
                        </m:sup>
                      </m:sSup>
                      <m:r>
                        <a:rPr lang="en-US" altLang="zh-CN" sz="2400" b="0" i="1" smtClean="0">
                          <a:latin typeface="Cambria Math" panose="02040503050406030204" pitchFamily="18" charset="0"/>
                        </a:rPr>
                        <m:t>=</m:t>
                      </m:r>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𝑛</m:t>
                          </m:r>
                        </m:e>
                        <m:sup>
                          <m:func>
                            <m:funcPr>
                              <m:ctrlPr>
                                <a:rPr lang="en-US" altLang="zh-CN" sz="2400" i="1">
                                  <a:latin typeface="Cambria Math" panose="02040503050406030204" pitchFamily="18" charset="0"/>
                                </a:rPr>
                              </m:ctrlPr>
                            </m:funcPr>
                            <m:fName>
                              <m:sSub>
                                <m:sSubPr>
                                  <m:ctrlPr>
                                    <a:rPr lang="en-US" altLang="zh-CN" sz="2400" i="1">
                                      <a:latin typeface="Cambria Math" panose="02040503050406030204" pitchFamily="18" charset="0"/>
                                    </a:rPr>
                                  </m:ctrlPr>
                                </m:sSubPr>
                                <m:e>
                                  <m:r>
                                    <m:rPr>
                                      <m:sty m:val="p"/>
                                    </m:rPr>
                                    <a:rPr lang="en-US" altLang="zh-CN" sz="2400">
                                      <a:latin typeface="Cambria Math" panose="02040503050406030204" pitchFamily="18" charset="0"/>
                                    </a:rPr>
                                    <m:t>log</m:t>
                                  </m:r>
                                </m:e>
                                <m:sub>
                                  <m:r>
                                    <a:rPr lang="en-US" altLang="zh-CN" sz="2400" i="1">
                                      <a:latin typeface="Cambria Math" panose="02040503050406030204" pitchFamily="18" charset="0"/>
                                    </a:rPr>
                                    <m:t>𝑏</m:t>
                                  </m:r>
                                </m:sub>
                              </m:sSub>
                            </m:fName>
                            <m:e>
                              <m:r>
                                <a:rPr lang="en-US" altLang="zh-CN" sz="2400" i="1">
                                  <a:latin typeface="Cambria Math" panose="02040503050406030204" pitchFamily="18" charset="0"/>
                                </a:rPr>
                                <m:t>𝑎</m:t>
                              </m:r>
                            </m:e>
                          </m:func>
                        </m:sup>
                      </m:sSup>
                    </m:oMath>
                  </m:oMathPara>
                </a14:m>
                <a:endParaRPr lang="en-US" sz="2400" dirty="0"/>
              </a:p>
            </p:txBody>
          </p:sp>
        </mc:Choice>
        <mc:Fallback xmlns="">
          <p:sp>
            <p:nvSpPr>
              <p:cNvPr id="13" name="文本框 12">
                <a:extLst>
                  <a:ext uri="{FF2B5EF4-FFF2-40B4-BE49-F238E27FC236}">
                    <a16:creationId xmlns:a16="http://schemas.microsoft.com/office/drawing/2014/main" id="{41264217-2F4C-F04D-90C8-317C778A2E09}"/>
                  </a:ext>
                </a:extLst>
              </p:cNvPr>
              <p:cNvSpPr txBox="1">
                <a:spLocks noRot="1" noChangeAspect="1" noMove="1" noResize="1" noEditPoints="1" noAdjustHandles="1" noChangeArrowheads="1" noChangeShapeType="1" noTextEdit="1"/>
              </p:cNvSpPr>
              <p:nvPr/>
            </p:nvSpPr>
            <p:spPr>
              <a:xfrm>
                <a:off x="745510" y="5926152"/>
                <a:ext cx="2341346" cy="385747"/>
              </a:xfrm>
              <a:prstGeom prst="rect">
                <a:avLst/>
              </a:prstGeom>
              <a:blipFill>
                <a:blip r:embed="rId7"/>
                <a:stretch>
                  <a:fillRect l="-4324" t="-6452" b="-32258"/>
                </a:stretch>
              </a:blipFill>
            </p:spPr>
            <p:txBody>
              <a:bodyPr/>
              <a:lstStyle/>
              <a:p>
                <a:r>
                  <a:rPr lang="en-US">
                    <a:noFill/>
                  </a:rPr>
                  <a:t> </a:t>
                </a:r>
              </a:p>
            </p:txBody>
          </p:sp>
        </mc:Fallback>
      </mc:AlternateContent>
      <p:sp>
        <p:nvSpPr>
          <p:cNvPr id="11" name="文本框 10">
            <a:extLst>
              <a:ext uri="{FF2B5EF4-FFF2-40B4-BE49-F238E27FC236}">
                <a16:creationId xmlns:a16="http://schemas.microsoft.com/office/drawing/2014/main" id="{43EEB4C6-5426-6142-8002-DB46854BAAF1}"/>
              </a:ext>
            </a:extLst>
          </p:cNvPr>
          <p:cNvSpPr txBox="1"/>
          <p:nvPr/>
        </p:nvSpPr>
        <p:spPr>
          <a:xfrm>
            <a:off x="745510" y="4528401"/>
            <a:ext cx="1569660" cy="369332"/>
          </a:xfrm>
          <a:prstGeom prst="rect">
            <a:avLst/>
          </a:prstGeom>
          <a:noFill/>
        </p:spPr>
        <p:txBody>
          <a:bodyPr wrap="none" rtlCol="0">
            <a:spAutoFit/>
          </a:bodyPr>
          <a:lstStyle/>
          <a:p>
            <a:r>
              <a:rPr lang="en-US" dirty="0" err="1"/>
              <a:t>应用换底公式</a:t>
            </a:r>
            <a:endParaRPr lang="en-US" dirty="0"/>
          </a:p>
        </p:txBody>
      </p:sp>
    </p:spTree>
    <p:extLst>
      <p:ext uri="{BB962C8B-B14F-4D97-AF65-F5344CB8AC3E}">
        <p14:creationId xmlns:p14="http://schemas.microsoft.com/office/powerpoint/2010/main" val="4260655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6" grpId="0"/>
      <p:bldP spid="8" grpId="0"/>
      <p:bldP spid="13" grpId="0"/>
      <p:bldP spid="11"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Now let’s check all the cases </a:t>
            </a:r>
            <a:endParaRPr lang="en-US" sz="3200" dirty="0">
              <a:solidFill>
                <a:srgbClr val="7030A0"/>
              </a:solidFill>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0A1346E-3FE1-FF42-A13A-DC2F292049FF}"/>
                  </a:ext>
                </a:extLst>
              </p:cNvPr>
              <p:cNvSpPr txBox="1"/>
              <p:nvPr/>
            </p:nvSpPr>
            <p:spPr>
              <a:xfrm>
                <a:off x="969639" y="1690689"/>
                <a:ext cx="6458627" cy="221977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𝑇</m:t>
                      </m:r>
                      <m:d>
                        <m:dPr>
                          <m:ctrlPr>
                            <a:rPr lang="en-US" sz="3200" b="0" i="1" smtClean="0">
                              <a:latin typeface="Cambria Math" panose="02040503050406030204" pitchFamily="18" charset="0"/>
                            </a:rPr>
                          </m:ctrlPr>
                        </m:dPr>
                        <m:e>
                          <m:r>
                            <a:rPr lang="en-US" sz="3200" b="0" i="1" smtClean="0">
                              <a:latin typeface="Cambria Math" panose="02040503050406030204" pitchFamily="18" charset="0"/>
                            </a:rPr>
                            <m:t>𝑛</m:t>
                          </m:r>
                        </m:e>
                      </m:d>
                      <m:r>
                        <a:rPr lang="en-US" sz="3200" b="0" i="1" smtClean="0">
                          <a:latin typeface="Cambria Math" panose="02040503050406030204" pitchFamily="18" charset="0"/>
                        </a:rPr>
                        <m:t>= </m:t>
                      </m:r>
                      <m:d>
                        <m:dPr>
                          <m:begChr m:val="{"/>
                          <m:endChr m:val=""/>
                          <m:ctrlPr>
                            <a:rPr lang="en-US" sz="3200" b="0" i="1" smtClean="0">
                              <a:latin typeface="Cambria Math" panose="02040503050406030204" pitchFamily="18" charset="0"/>
                            </a:rPr>
                          </m:ctrlPr>
                        </m:dPr>
                        <m:e>
                          <m:eqArr>
                            <m:eqArrPr>
                              <m:ctrlPr>
                                <a:rPr lang="en-US" sz="3200" b="0" i="1" smtClean="0">
                                  <a:latin typeface="Cambria Math" panose="02040503050406030204" pitchFamily="18" charset="0"/>
                                </a:rPr>
                              </m:ctrlPr>
                            </m:eqArrPr>
                            <m:e>
                              <m:r>
                                <m:rPr>
                                  <m:sty m:val="p"/>
                                </m:rPr>
                                <a:rPr lang="en-US" sz="3200" b="0" i="0" smtClean="0">
                                  <a:latin typeface="Cambria Math" panose="02040503050406030204" pitchFamily="18" charset="0"/>
                                </a:rPr>
                                <m:t>O</m:t>
                              </m:r>
                              <m:d>
                                <m:dPr>
                                  <m:ctrlPr>
                                    <a:rPr lang="en-US" sz="3200" b="0" i="1" smtClean="0">
                                      <a:latin typeface="Cambria Math" panose="02040503050406030204" pitchFamily="18" charset="0"/>
                                    </a:rPr>
                                  </m:ctrlPr>
                                </m:dPr>
                                <m:e>
                                  <m:sSup>
                                    <m:sSupPr>
                                      <m:ctrlPr>
                                        <a:rPr lang="en-US" sz="3200" b="0" i="1" smtClean="0">
                                          <a:latin typeface="Cambria Math" panose="02040503050406030204" pitchFamily="18" charset="0"/>
                                        </a:rPr>
                                      </m:ctrlPr>
                                    </m:sSupPr>
                                    <m:e>
                                      <m:r>
                                        <a:rPr lang="en-US" sz="3200" b="0" i="1" smtClean="0">
                                          <a:latin typeface="Cambria Math" panose="02040503050406030204" pitchFamily="18" charset="0"/>
                                        </a:rPr>
                                        <m:t>𝑛</m:t>
                                      </m:r>
                                    </m:e>
                                    <m:sup>
                                      <m:r>
                                        <a:rPr lang="en-US" sz="3200" b="0" i="1" smtClean="0">
                                          <a:latin typeface="Cambria Math" panose="02040503050406030204" pitchFamily="18" charset="0"/>
                                        </a:rPr>
                                        <m:t>𝑑</m:t>
                                      </m:r>
                                    </m:sup>
                                  </m:sSup>
                                  <m:func>
                                    <m:funcPr>
                                      <m:ctrlPr>
                                        <a:rPr lang="en-US" sz="3200" b="0" i="1" smtClean="0">
                                          <a:latin typeface="Cambria Math" panose="02040503050406030204" pitchFamily="18" charset="0"/>
                                        </a:rPr>
                                      </m:ctrlPr>
                                    </m:funcPr>
                                    <m:fName>
                                      <m:r>
                                        <m:rPr>
                                          <m:sty m:val="p"/>
                                        </m:rPr>
                                        <a:rPr lang="en-US" sz="3200" b="0" i="0" smtClean="0">
                                          <a:latin typeface="Cambria Math" panose="02040503050406030204" pitchFamily="18" charset="0"/>
                                        </a:rPr>
                                        <m:t>log</m:t>
                                      </m:r>
                                    </m:fName>
                                    <m:e>
                                      <m:d>
                                        <m:dPr>
                                          <m:ctrlPr>
                                            <a:rPr lang="en-US" sz="3200" b="0" i="1" smtClean="0">
                                              <a:latin typeface="Cambria Math" panose="02040503050406030204" pitchFamily="18" charset="0"/>
                                            </a:rPr>
                                          </m:ctrlPr>
                                        </m:dPr>
                                        <m:e>
                                          <m:r>
                                            <a:rPr lang="en-US" sz="3200" b="0" i="1" smtClean="0">
                                              <a:latin typeface="Cambria Math" panose="02040503050406030204" pitchFamily="18" charset="0"/>
                                            </a:rPr>
                                            <m:t>𝑛</m:t>
                                          </m:r>
                                        </m:e>
                                      </m:d>
                                    </m:e>
                                  </m:func>
                                </m:e>
                              </m:d>
                              <m:r>
                                <a:rPr lang="en-US" sz="3200" b="0" i="1" smtClean="0">
                                  <a:latin typeface="Cambria Math" panose="02040503050406030204" pitchFamily="18" charset="0"/>
                                </a:rPr>
                                <m:t>         </m:t>
                              </m:r>
                              <m:r>
                                <m:rPr>
                                  <m:sty m:val="p"/>
                                </m:rPr>
                                <a:rPr lang="en-US" sz="3200" b="0" i="0" smtClean="0">
                                  <a:latin typeface="Cambria Math" panose="02040503050406030204" pitchFamily="18" charset="0"/>
                                </a:rPr>
                                <m:t>if</m:t>
                              </m:r>
                              <m:r>
                                <a:rPr lang="en-US" sz="3200" b="0" i="1" smtClean="0">
                                  <a:latin typeface="Cambria Math" panose="02040503050406030204" pitchFamily="18" charset="0"/>
                                </a:rPr>
                                <m:t> </m:t>
                              </m:r>
                              <m:r>
                                <a:rPr lang="en-US" sz="3200" b="0" i="1" smtClean="0">
                                  <a:latin typeface="Cambria Math" panose="02040503050406030204" pitchFamily="18" charset="0"/>
                                </a:rPr>
                                <m:t>𝑎</m:t>
                              </m:r>
                              <m:r>
                                <a:rPr lang="en-US" sz="3200" b="0" i="1" smtClean="0">
                                  <a:latin typeface="Cambria Math" panose="02040503050406030204" pitchFamily="18" charset="0"/>
                                </a:rPr>
                                <m:t>=</m:t>
                              </m:r>
                              <m:sSup>
                                <m:sSupPr>
                                  <m:ctrlPr>
                                    <a:rPr lang="en-US" sz="3200" b="0" i="1" smtClean="0">
                                      <a:latin typeface="Cambria Math" panose="02040503050406030204" pitchFamily="18" charset="0"/>
                                    </a:rPr>
                                  </m:ctrlPr>
                                </m:sSupPr>
                                <m:e>
                                  <m:r>
                                    <a:rPr lang="en-US" sz="3200" b="0" i="1" smtClean="0">
                                      <a:latin typeface="Cambria Math" panose="02040503050406030204" pitchFamily="18" charset="0"/>
                                    </a:rPr>
                                    <m:t>𝑏</m:t>
                                  </m:r>
                                </m:e>
                                <m:sup>
                                  <m:r>
                                    <a:rPr lang="en-US" sz="3200" b="0" i="1" smtClean="0">
                                      <a:latin typeface="Cambria Math" panose="02040503050406030204" pitchFamily="18" charset="0"/>
                                    </a:rPr>
                                    <m:t>𝑑</m:t>
                                  </m:r>
                                </m:sup>
                              </m:sSup>
                            </m:e>
                            <m:e>
                              <m:r>
                                <m:rPr>
                                  <m:sty m:val="p"/>
                                </m:rPr>
                                <a:rPr lang="en-US" sz="3200" b="0" i="0" smtClean="0">
                                  <a:latin typeface="Cambria Math" panose="02040503050406030204" pitchFamily="18" charset="0"/>
                                </a:rPr>
                                <m:t>O</m:t>
                              </m:r>
                              <m:d>
                                <m:dPr>
                                  <m:ctrlPr>
                                    <a:rPr lang="en-US" sz="3200" b="0" i="1" smtClean="0">
                                      <a:latin typeface="Cambria Math" panose="02040503050406030204" pitchFamily="18" charset="0"/>
                                    </a:rPr>
                                  </m:ctrlPr>
                                </m:dPr>
                                <m:e>
                                  <m:sSup>
                                    <m:sSupPr>
                                      <m:ctrlPr>
                                        <a:rPr lang="en-US" sz="3200" b="0" i="1" smtClean="0">
                                          <a:latin typeface="Cambria Math" panose="02040503050406030204" pitchFamily="18" charset="0"/>
                                        </a:rPr>
                                      </m:ctrlPr>
                                    </m:sSupPr>
                                    <m:e>
                                      <m:r>
                                        <a:rPr lang="en-US" sz="3200" b="0" i="1" smtClean="0">
                                          <a:latin typeface="Cambria Math" panose="02040503050406030204" pitchFamily="18" charset="0"/>
                                        </a:rPr>
                                        <m:t>𝑛</m:t>
                                      </m:r>
                                    </m:e>
                                    <m:sup>
                                      <m:r>
                                        <a:rPr lang="en-US" sz="3200" b="0" i="1" smtClean="0">
                                          <a:latin typeface="Cambria Math" panose="02040503050406030204" pitchFamily="18" charset="0"/>
                                        </a:rPr>
                                        <m:t>𝑑</m:t>
                                      </m:r>
                                    </m:sup>
                                  </m:sSup>
                                </m:e>
                              </m:d>
                              <m:r>
                                <a:rPr lang="en-US" sz="3200" b="0" i="1" smtClean="0">
                                  <a:latin typeface="Cambria Math" panose="02040503050406030204" pitchFamily="18" charset="0"/>
                                </a:rPr>
                                <m:t>                      </m:t>
                              </m:r>
                              <m:r>
                                <m:rPr>
                                  <m:sty m:val="p"/>
                                </m:rPr>
                                <a:rPr lang="en-US" sz="3200" b="0" i="0" smtClean="0">
                                  <a:latin typeface="Cambria Math" panose="02040503050406030204" pitchFamily="18" charset="0"/>
                                </a:rPr>
                                <m:t>if</m:t>
                              </m:r>
                              <m:r>
                                <a:rPr lang="en-US" sz="3200" b="0" i="1" smtClean="0">
                                  <a:latin typeface="Cambria Math" panose="02040503050406030204" pitchFamily="18" charset="0"/>
                                </a:rPr>
                                <m:t> </m:t>
                              </m:r>
                              <m:r>
                                <a:rPr lang="en-US" sz="3200" b="0" i="1" smtClean="0">
                                  <a:latin typeface="Cambria Math" panose="02040503050406030204" pitchFamily="18" charset="0"/>
                                </a:rPr>
                                <m:t>𝑎</m:t>
                              </m:r>
                              <m:r>
                                <a:rPr lang="en-US" sz="3200" b="0" i="1" smtClean="0">
                                  <a:latin typeface="Cambria Math" panose="02040503050406030204" pitchFamily="18" charset="0"/>
                                </a:rPr>
                                <m:t>&lt;</m:t>
                              </m:r>
                              <m:sSup>
                                <m:sSupPr>
                                  <m:ctrlPr>
                                    <a:rPr lang="en-US" sz="3200" b="0" i="1" smtClean="0">
                                      <a:latin typeface="Cambria Math" panose="02040503050406030204" pitchFamily="18" charset="0"/>
                                    </a:rPr>
                                  </m:ctrlPr>
                                </m:sSupPr>
                                <m:e>
                                  <m:r>
                                    <a:rPr lang="en-US" sz="3200" b="0" i="1" smtClean="0">
                                      <a:latin typeface="Cambria Math" panose="02040503050406030204" pitchFamily="18" charset="0"/>
                                    </a:rPr>
                                    <m:t>𝑏</m:t>
                                  </m:r>
                                </m:e>
                                <m:sup>
                                  <m:r>
                                    <a:rPr lang="en-US" sz="3200" b="0" i="1" smtClean="0">
                                      <a:latin typeface="Cambria Math" panose="02040503050406030204" pitchFamily="18" charset="0"/>
                                    </a:rPr>
                                    <m:t>𝑑</m:t>
                                  </m:r>
                                </m:sup>
                              </m:sSup>
                            </m:e>
                            <m:e>
                              <m:r>
                                <m:rPr>
                                  <m:sty m:val="p"/>
                                </m:rPr>
                                <a:rPr lang="en-US" sz="3200" b="0" i="0" smtClean="0">
                                  <a:latin typeface="Cambria Math" panose="02040503050406030204" pitchFamily="18" charset="0"/>
                                </a:rPr>
                                <m:t>O</m:t>
                              </m:r>
                              <m:d>
                                <m:dPr>
                                  <m:ctrlPr>
                                    <a:rPr lang="en-US" sz="3200" b="0" i="1" smtClean="0">
                                      <a:latin typeface="Cambria Math" panose="02040503050406030204" pitchFamily="18" charset="0"/>
                                    </a:rPr>
                                  </m:ctrlPr>
                                </m:dPr>
                                <m:e>
                                  <m:sSup>
                                    <m:sSupPr>
                                      <m:ctrlPr>
                                        <a:rPr lang="en-US" sz="3200" b="0" i="1" smtClean="0">
                                          <a:latin typeface="Cambria Math" panose="02040503050406030204" pitchFamily="18" charset="0"/>
                                        </a:rPr>
                                      </m:ctrlPr>
                                    </m:sSupPr>
                                    <m:e>
                                      <m:r>
                                        <a:rPr lang="en-US" sz="3200" b="0" i="1" smtClean="0">
                                          <a:latin typeface="Cambria Math" panose="02040503050406030204" pitchFamily="18" charset="0"/>
                                        </a:rPr>
                                        <m:t>𝑛</m:t>
                                      </m:r>
                                    </m:e>
                                    <m:sup>
                                      <m:func>
                                        <m:funcPr>
                                          <m:ctrlPr>
                                            <a:rPr lang="en-US" sz="3200" b="0" i="1" smtClean="0">
                                              <a:latin typeface="Cambria Math" panose="02040503050406030204" pitchFamily="18" charset="0"/>
                                            </a:rPr>
                                          </m:ctrlPr>
                                        </m:funcPr>
                                        <m:fName>
                                          <m:sSub>
                                            <m:sSubPr>
                                              <m:ctrlPr>
                                                <a:rPr lang="en-US" sz="3200" b="0" i="1" smtClean="0">
                                                  <a:latin typeface="Cambria Math" panose="02040503050406030204" pitchFamily="18" charset="0"/>
                                                </a:rPr>
                                              </m:ctrlPr>
                                            </m:sSubPr>
                                            <m:e>
                                              <m:r>
                                                <m:rPr>
                                                  <m:sty m:val="p"/>
                                                </m:rPr>
                                                <a:rPr lang="en-US" sz="3200" b="0" i="0" smtClean="0">
                                                  <a:latin typeface="Cambria Math" panose="02040503050406030204" pitchFamily="18" charset="0"/>
                                                </a:rPr>
                                                <m:t>log</m:t>
                                              </m:r>
                                            </m:e>
                                            <m:sub>
                                              <m:r>
                                                <a:rPr lang="en-US" sz="3200" b="0" i="1" smtClean="0">
                                                  <a:latin typeface="Cambria Math" panose="02040503050406030204" pitchFamily="18" charset="0"/>
                                                </a:rPr>
                                                <m:t>𝑏</m:t>
                                              </m:r>
                                            </m:sub>
                                          </m:sSub>
                                        </m:fName>
                                        <m:e>
                                          <m:d>
                                            <m:dPr>
                                              <m:ctrlPr>
                                                <a:rPr lang="en-US" sz="3200" b="0" i="1" smtClean="0">
                                                  <a:latin typeface="Cambria Math" panose="02040503050406030204" pitchFamily="18" charset="0"/>
                                                </a:rPr>
                                              </m:ctrlPr>
                                            </m:dPr>
                                            <m:e>
                                              <m:r>
                                                <a:rPr lang="en-US" sz="3200" b="0" i="1" smtClean="0">
                                                  <a:latin typeface="Cambria Math" panose="02040503050406030204" pitchFamily="18" charset="0"/>
                                                </a:rPr>
                                                <m:t>𝑎</m:t>
                                              </m:r>
                                            </m:e>
                                          </m:d>
                                        </m:e>
                                      </m:func>
                                    </m:sup>
                                  </m:sSup>
                                </m:e>
                              </m:d>
                              <m:r>
                                <a:rPr lang="en-US" sz="3200" b="0" i="1" smtClean="0">
                                  <a:latin typeface="Cambria Math" panose="02040503050406030204" pitchFamily="18" charset="0"/>
                                </a:rPr>
                                <m:t> </m:t>
                              </m:r>
                              <m:r>
                                <a:rPr lang="en-US" sz="3200" b="0" i="0" smtClean="0">
                                  <a:latin typeface="Cambria Math" panose="02040503050406030204" pitchFamily="18" charset="0"/>
                                </a:rPr>
                                <m:t>           </m:t>
                              </m:r>
                              <m:r>
                                <m:rPr>
                                  <m:sty m:val="p"/>
                                </m:rPr>
                                <a:rPr lang="en-US" sz="3200" b="0" i="0" smtClean="0">
                                  <a:latin typeface="Cambria Math" panose="02040503050406030204" pitchFamily="18" charset="0"/>
                                </a:rPr>
                                <m:t>if</m:t>
                              </m:r>
                              <m:r>
                                <a:rPr lang="en-US" sz="3200" b="0" i="1" smtClean="0">
                                  <a:latin typeface="Cambria Math" panose="02040503050406030204" pitchFamily="18" charset="0"/>
                                </a:rPr>
                                <m:t> </m:t>
                              </m:r>
                              <m:r>
                                <a:rPr lang="en-US" sz="3200" b="0" i="1" smtClean="0">
                                  <a:latin typeface="Cambria Math" panose="02040503050406030204" pitchFamily="18" charset="0"/>
                                </a:rPr>
                                <m:t>𝑎</m:t>
                              </m:r>
                              <m:r>
                                <a:rPr lang="en-US" sz="3200" b="0" i="1" smtClean="0">
                                  <a:latin typeface="Cambria Math" panose="02040503050406030204" pitchFamily="18" charset="0"/>
                                </a:rPr>
                                <m:t>&gt;</m:t>
                              </m:r>
                              <m:sSup>
                                <m:sSupPr>
                                  <m:ctrlPr>
                                    <a:rPr lang="en-US" sz="3200" b="0" i="1" smtClean="0">
                                      <a:latin typeface="Cambria Math" panose="02040503050406030204" pitchFamily="18" charset="0"/>
                                    </a:rPr>
                                  </m:ctrlPr>
                                </m:sSupPr>
                                <m:e>
                                  <m:r>
                                    <a:rPr lang="en-US" sz="3200" b="0" i="1" smtClean="0">
                                      <a:latin typeface="Cambria Math" panose="02040503050406030204" pitchFamily="18" charset="0"/>
                                    </a:rPr>
                                    <m:t>𝑏</m:t>
                                  </m:r>
                                </m:e>
                                <m:sup>
                                  <m:r>
                                    <a:rPr lang="en-US" sz="3200" b="0" i="1" smtClean="0">
                                      <a:latin typeface="Cambria Math" panose="02040503050406030204" pitchFamily="18" charset="0"/>
                                    </a:rPr>
                                    <m:t>𝑑</m:t>
                                  </m:r>
                                </m:sup>
                              </m:sSup>
                            </m:e>
                          </m:eqArr>
                        </m:e>
                      </m:d>
                    </m:oMath>
                  </m:oMathPara>
                </a14:m>
                <a:endParaRPr lang="en-US" sz="3200" dirty="0"/>
              </a:p>
            </p:txBody>
          </p:sp>
        </mc:Choice>
        <mc:Fallback xmlns="">
          <p:sp>
            <p:nvSpPr>
              <p:cNvPr id="6" name="TextBox 5">
                <a:extLst>
                  <a:ext uri="{FF2B5EF4-FFF2-40B4-BE49-F238E27FC236}">
                    <a16:creationId xmlns:a16="http://schemas.microsoft.com/office/drawing/2014/main" id="{60A1346E-3FE1-FF42-A13A-DC2F292049FF}"/>
                  </a:ext>
                </a:extLst>
              </p:cNvPr>
              <p:cNvSpPr txBox="1">
                <a:spLocks noRot="1" noChangeAspect="1" noMove="1" noResize="1" noEditPoints="1" noAdjustHandles="1" noChangeArrowheads="1" noChangeShapeType="1" noTextEdit="1"/>
              </p:cNvSpPr>
              <p:nvPr/>
            </p:nvSpPr>
            <p:spPr>
              <a:xfrm>
                <a:off x="969639" y="1690689"/>
                <a:ext cx="6458627" cy="2219775"/>
              </a:xfrm>
              <a:prstGeom prst="rect">
                <a:avLst/>
              </a:prstGeom>
              <a:blipFill>
                <a:blip r:embed="rId2"/>
                <a:stretch>
                  <a:fillRect l="-784"/>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F785E294-626C-BC45-AF62-983DBD1B2615}"/>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496745" y="3119172"/>
            <a:ext cx="3018605" cy="3145704"/>
          </a:xfrm>
          <a:prstGeom prst="rect">
            <a:avLst/>
          </a:prstGeom>
        </p:spPr>
      </p:pic>
    </p:spTree>
    <p:extLst>
      <p:ext uri="{BB962C8B-B14F-4D97-AF65-F5344CB8AC3E}">
        <p14:creationId xmlns:p14="http://schemas.microsoft.com/office/powerpoint/2010/main" val="138915549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Even more generally, </a:t>
            </a:r>
            <a:br>
              <a:rPr lang="en-US" dirty="0"/>
            </a:br>
            <a:r>
              <a:rPr lang="en-US" dirty="0"/>
              <a:t>for T(n) = </a:t>
            </a:r>
            <a:r>
              <a:rPr lang="en-US" dirty="0" err="1"/>
              <a:t>aT</a:t>
            </a:r>
            <a:r>
              <a:rPr lang="en-US" dirty="0"/>
              <a:t>(n/b) + f(n)</a:t>
            </a:r>
            <a:r>
              <a:rPr lang="mr-IN" dirty="0"/>
              <a:t>…</a:t>
            </a:r>
            <a:endParaRPr lang="en-US" dirty="0"/>
          </a:p>
        </p:txBody>
      </p:sp>
      <p:pic>
        <p:nvPicPr>
          <p:cNvPr id="4" name="Content Placeholder 3"/>
          <p:cNvPicPr>
            <a:picLocks noGrp="1" noChangeAspect="1"/>
          </p:cNvPicPr>
          <p:nvPr>
            <p:ph idx="1"/>
          </p:nvPr>
        </p:nvPicPr>
        <p:blipFill>
          <a:blip r:embed="rId2" cstate="email">
            <a:extLst>
              <a:ext uri="{28A0092B-C50C-407E-A947-70E740481C1C}">
                <a14:useLocalDpi xmlns:a14="http://schemas.microsoft.com/office/drawing/2010/main"/>
              </a:ext>
            </a:extLst>
          </a:blip>
          <a:stretch>
            <a:fillRect/>
          </a:stretch>
        </p:blipFill>
        <p:spPr>
          <a:xfrm>
            <a:off x="0" y="2326032"/>
            <a:ext cx="8946546" cy="1771116"/>
          </a:xfrm>
          <a:prstGeom prst="rect">
            <a:avLst/>
          </a:prstGeom>
        </p:spPr>
      </p:pic>
      <p:sp>
        <p:nvSpPr>
          <p:cNvPr id="3" name="TextBox 2"/>
          <p:cNvSpPr txBox="1"/>
          <p:nvPr/>
        </p:nvSpPr>
        <p:spPr>
          <a:xfrm>
            <a:off x="5708822" y="3809161"/>
            <a:ext cx="3086757" cy="923330"/>
          </a:xfrm>
          <a:prstGeom prst="rect">
            <a:avLst/>
          </a:prstGeom>
          <a:noFill/>
        </p:spPr>
        <p:txBody>
          <a:bodyPr wrap="square" rtlCol="0">
            <a:spAutoFit/>
          </a:bodyPr>
          <a:lstStyle/>
          <a:p>
            <a:pPr algn="r"/>
            <a:r>
              <a:rPr lang="en-US" dirty="0">
                <a:solidFill>
                  <a:schemeClr val="accent4"/>
                </a:solidFill>
              </a:rPr>
              <a:t>[From CLRS – you won’t need to know this fancier version for this class unless you want to.]</a:t>
            </a:r>
          </a:p>
        </p:txBody>
      </p:sp>
      <p:pic>
        <p:nvPicPr>
          <p:cNvPr id="5" name="Picture 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flipH="1">
            <a:off x="392473" y="4097148"/>
            <a:ext cx="1636436" cy="2244017"/>
          </a:xfrm>
          <a:prstGeom prst="rect">
            <a:avLst/>
          </a:prstGeom>
        </p:spPr>
      </p:pic>
      <p:sp>
        <p:nvSpPr>
          <p:cNvPr id="6" name="TextBox 5"/>
          <p:cNvSpPr txBox="1"/>
          <p:nvPr/>
        </p:nvSpPr>
        <p:spPr>
          <a:xfrm>
            <a:off x="0" y="6341165"/>
            <a:ext cx="3220278" cy="369332"/>
          </a:xfrm>
          <a:prstGeom prst="rect">
            <a:avLst/>
          </a:prstGeom>
          <a:noFill/>
        </p:spPr>
        <p:txBody>
          <a:bodyPr wrap="square" rtlCol="0">
            <a:spAutoFit/>
          </a:bodyPr>
          <a:lstStyle/>
          <a:p>
            <a:r>
              <a:rPr lang="en-US" dirty="0">
                <a:solidFill>
                  <a:srgbClr val="7030A0"/>
                </a:solidFill>
              </a:rPr>
              <a:t>Ollie the Over-Achieving Ostrich</a:t>
            </a:r>
          </a:p>
        </p:txBody>
      </p:sp>
      <p:sp>
        <p:nvSpPr>
          <p:cNvPr id="7" name="TextBox 6"/>
          <p:cNvSpPr txBox="1"/>
          <p:nvPr/>
        </p:nvSpPr>
        <p:spPr>
          <a:xfrm>
            <a:off x="1990479" y="4097148"/>
            <a:ext cx="2702117" cy="923330"/>
          </a:xfrm>
          <a:prstGeom prst="rect">
            <a:avLst/>
          </a:prstGeom>
          <a:noFill/>
        </p:spPr>
        <p:txBody>
          <a:bodyPr wrap="square" rtlCol="0">
            <a:spAutoFit/>
          </a:bodyPr>
          <a:lstStyle/>
          <a:p>
            <a:r>
              <a:rPr lang="en-US" dirty="0">
                <a:solidFill>
                  <a:srgbClr val="7030A0"/>
                </a:solidFill>
              </a:rPr>
              <a:t>Figure out how to adapt the proof we gave to prove this more general version!</a:t>
            </a:r>
          </a:p>
        </p:txBody>
      </p:sp>
      <p:sp>
        <p:nvSpPr>
          <p:cNvPr id="8" name="TextBox 7">
            <a:extLst>
              <a:ext uri="{FF2B5EF4-FFF2-40B4-BE49-F238E27FC236}">
                <a16:creationId xmlns:a16="http://schemas.microsoft.com/office/drawing/2014/main" id="{95D9046B-0189-CC4A-A635-023B7DC10952}"/>
              </a:ext>
            </a:extLst>
          </p:cNvPr>
          <p:cNvSpPr txBox="1"/>
          <p:nvPr/>
        </p:nvSpPr>
        <p:spPr>
          <a:xfrm>
            <a:off x="6425514" y="82015"/>
            <a:ext cx="2521032" cy="369332"/>
          </a:xfrm>
          <a:prstGeom prst="rect">
            <a:avLst/>
          </a:prstGeom>
          <a:noFill/>
          <a:ln>
            <a:solidFill>
              <a:schemeClr val="tx1"/>
            </a:solidFill>
          </a:ln>
        </p:spPr>
        <p:txBody>
          <a:bodyPr wrap="square" rtlCol="0">
            <a:spAutoFit/>
          </a:bodyPr>
          <a:lstStyle/>
          <a:p>
            <a:pPr algn="ctr"/>
            <a:r>
              <a:rPr lang="en-US" dirty="0"/>
              <a:t>SLIDE SKIPPED IN CLASS</a:t>
            </a:r>
          </a:p>
        </p:txBody>
      </p:sp>
    </p:spTree>
    <p:extLst>
      <p:ext uri="{BB962C8B-B14F-4D97-AF65-F5344CB8AC3E}">
        <p14:creationId xmlns:p14="http://schemas.microsoft.com/office/powerpoint/2010/main" val="190932828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3777" y="206100"/>
            <a:ext cx="8336446" cy="1325563"/>
          </a:xfrm>
        </p:spPr>
        <p:txBody>
          <a:bodyPr/>
          <a:lstStyle/>
          <a:p>
            <a:r>
              <a:rPr lang="en-US"/>
              <a:t>Understanding the Master </a:t>
            </a:r>
            <a:r>
              <a:rPr lang="en-US" dirty="0"/>
              <a:t>Theorem</a:t>
            </a:r>
          </a:p>
        </p:txBody>
      </p:sp>
      <p:sp>
        <p:nvSpPr>
          <p:cNvPr id="3" name="Content Placeholder 2"/>
          <p:cNvSpPr>
            <a:spLocks noGrp="1"/>
          </p:cNvSpPr>
          <p:nvPr>
            <p:ph idx="1"/>
          </p:nvPr>
        </p:nvSpPr>
        <p:spPr>
          <a:xfrm>
            <a:off x="403777" y="5368691"/>
            <a:ext cx="7886700" cy="1035201"/>
          </a:xfrm>
        </p:spPr>
        <p:txBody>
          <a:bodyPr/>
          <a:lstStyle/>
          <a:p>
            <a:r>
              <a:rPr lang="en-US" dirty="0">
                <a:solidFill>
                  <a:schemeClr val="accent4"/>
                </a:solidFill>
              </a:rPr>
              <a:t>What do these three cases mean?</a:t>
            </a:r>
          </a:p>
        </p:txBody>
      </p:sp>
      <mc:AlternateContent xmlns:mc="http://schemas.openxmlformats.org/markup-compatibility/2006" xmlns:a14="http://schemas.microsoft.com/office/drawing/2010/main">
        <mc:Choice Requires="a14">
          <p:sp>
            <p:nvSpPr>
              <p:cNvPr id="4" name="Content Placeholder 2"/>
              <p:cNvSpPr txBox="1">
                <a:spLocks/>
              </p:cNvSpPr>
              <p:nvPr/>
            </p:nvSpPr>
            <p:spPr>
              <a:xfrm>
                <a:off x="628650" y="1825625"/>
                <a:ext cx="78867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Let </a:t>
                </a:r>
                <a14:m>
                  <m:oMath xmlns:m="http://schemas.openxmlformats.org/officeDocument/2006/math">
                    <m:r>
                      <a:rPr lang="en-US" i="1">
                        <a:latin typeface="Cambria Math" panose="02040503050406030204" pitchFamily="18" charset="0"/>
                      </a:rPr>
                      <m:t>𝑎</m:t>
                    </m:r>
                    <m:r>
                      <a:rPr lang="en-US" i="1">
                        <a:latin typeface="Cambria Math" panose="02040503050406030204" pitchFamily="18" charset="0"/>
                      </a:rPr>
                      <m:t>≥1,</m:t>
                    </m:r>
                    <m:r>
                      <a:rPr lang="en-US" i="1">
                        <a:latin typeface="Cambria Math" panose="02040503050406030204" pitchFamily="18" charset="0"/>
                      </a:rPr>
                      <m:t>𝑏</m:t>
                    </m:r>
                    <m:r>
                      <a:rPr lang="en-US" i="1">
                        <a:latin typeface="Cambria Math" panose="02040503050406030204" pitchFamily="18" charset="0"/>
                      </a:rPr>
                      <m:t>&gt;1,</m:t>
                    </m:r>
                    <m:r>
                      <m:rPr>
                        <m:sty m:val="p"/>
                      </m:rPr>
                      <a:rPr lang="en-US">
                        <a:latin typeface="Cambria Math" panose="02040503050406030204" pitchFamily="18" charset="0"/>
                      </a:rPr>
                      <m:t>and</m:t>
                    </m:r>
                    <m:r>
                      <a:rPr lang="en-US" i="1">
                        <a:latin typeface="Cambria Math" panose="02040503050406030204" pitchFamily="18" charset="0"/>
                      </a:rPr>
                      <m:t> </m:t>
                    </m:r>
                    <m:r>
                      <a:rPr lang="en-US" i="1">
                        <a:latin typeface="Cambria Math" panose="02040503050406030204" pitchFamily="18" charset="0"/>
                      </a:rPr>
                      <m:t>𝑑</m:t>
                    </m:r>
                  </m:oMath>
                </a14:m>
                <a:r>
                  <a:rPr lang="en-US" dirty="0"/>
                  <a:t> be constants. </a:t>
                </a:r>
              </a:p>
              <a:p>
                <a:r>
                  <a:rPr lang="en-US" dirty="0"/>
                  <a:t>Suppose </a:t>
                </a:r>
                <a14:m>
                  <m:oMath xmlns:m="http://schemas.openxmlformats.org/officeDocument/2006/math">
                    <m:r>
                      <a:rPr lang="en-US" i="1" smtClean="0">
                        <a:latin typeface="Cambria Math" charset="0"/>
                      </a:rPr>
                      <m:t>𝑇</m:t>
                    </m:r>
                    <m:d>
                      <m:dPr>
                        <m:ctrlPr>
                          <a:rPr lang="en-US" i="1" smtClean="0">
                            <a:latin typeface="Cambria Math" panose="02040503050406030204" pitchFamily="18" charset="0"/>
                          </a:rPr>
                        </m:ctrlPr>
                      </m:dPr>
                      <m:e>
                        <m:r>
                          <a:rPr lang="en-US" i="1" smtClean="0">
                            <a:latin typeface="Cambria Math" charset="0"/>
                          </a:rPr>
                          <m:t>𝑛</m:t>
                        </m:r>
                      </m:e>
                    </m:d>
                    <m:r>
                      <a:rPr lang="en-US" i="1" smtClean="0">
                        <a:latin typeface="Cambria Math" charset="0"/>
                      </a:rPr>
                      <m:t>=</m:t>
                    </m:r>
                    <m:r>
                      <a:rPr lang="en-US" i="1" smtClean="0">
                        <a:latin typeface="Cambria Math" charset="0"/>
                      </a:rPr>
                      <m:t>𝑎</m:t>
                    </m:r>
                    <m:r>
                      <a:rPr lang="en-US" i="1" smtClean="0">
                        <a:latin typeface="Cambria Math" charset="0"/>
                      </a:rPr>
                      <m:t>⋅</m:t>
                    </m:r>
                    <m:r>
                      <a:rPr lang="en-US" i="1" smtClean="0">
                        <a:latin typeface="Cambria Math" charset="0"/>
                      </a:rPr>
                      <m:t>𝑇</m:t>
                    </m:r>
                    <m:d>
                      <m:dPr>
                        <m:ctrlPr>
                          <a:rPr lang="en-US" i="1" smtClean="0">
                            <a:latin typeface="Cambria Math" panose="02040503050406030204" pitchFamily="18" charset="0"/>
                          </a:rPr>
                        </m:ctrlPr>
                      </m:dPr>
                      <m:e>
                        <m:f>
                          <m:fPr>
                            <m:ctrlPr>
                              <a:rPr lang="en-US" i="1" smtClean="0">
                                <a:latin typeface="Cambria Math" panose="02040503050406030204" pitchFamily="18" charset="0"/>
                              </a:rPr>
                            </m:ctrlPr>
                          </m:fPr>
                          <m:num>
                            <m:r>
                              <a:rPr lang="en-US" i="1" smtClean="0">
                                <a:latin typeface="Cambria Math" charset="0"/>
                              </a:rPr>
                              <m:t>𝑛</m:t>
                            </m:r>
                          </m:num>
                          <m:den>
                            <m:r>
                              <a:rPr lang="en-US" i="1" smtClean="0">
                                <a:latin typeface="Cambria Math" charset="0"/>
                              </a:rPr>
                              <m:t>𝑏</m:t>
                            </m:r>
                          </m:den>
                        </m:f>
                      </m:e>
                    </m:d>
                    <m:r>
                      <a:rPr lang="en-US" i="1" smtClean="0">
                        <a:latin typeface="Cambria Math" charset="0"/>
                      </a:rPr>
                      <m:t>+</m:t>
                    </m:r>
                    <m:r>
                      <a:rPr lang="en-US" i="1" smtClean="0">
                        <a:latin typeface="Cambria Math" charset="0"/>
                      </a:rPr>
                      <m:t>𝑂</m:t>
                    </m:r>
                    <m:d>
                      <m:dPr>
                        <m:ctrlPr>
                          <a:rPr lang="en-US" i="1" smtClean="0">
                            <a:latin typeface="Cambria Math" panose="02040503050406030204" pitchFamily="18" charset="0"/>
                          </a:rPr>
                        </m:ctrlPr>
                      </m:dPr>
                      <m:e>
                        <m:sSup>
                          <m:sSupPr>
                            <m:ctrlPr>
                              <a:rPr lang="en-US" i="1" smtClean="0">
                                <a:latin typeface="Cambria Math" panose="02040503050406030204" pitchFamily="18" charset="0"/>
                              </a:rPr>
                            </m:ctrlPr>
                          </m:sSupPr>
                          <m:e>
                            <m:r>
                              <a:rPr lang="en-US" i="1" smtClean="0">
                                <a:latin typeface="Cambria Math" charset="0"/>
                              </a:rPr>
                              <m:t>𝑛</m:t>
                            </m:r>
                          </m:e>
                          <m:sup>
                            <m:r>
                              <a:rPr lang="en-US" i="1" smtClean="0">
                                <a:latin typeface="Cambria Math" charset="0"/>
                              </a:rPr>
                              <m:t>𝑑</m:t>
                            </m:r>
                          </m:sup>
                        </m:sSup>
                      </m:e>
                    </m:d>
                  </m:oMath>
                </a14:m>
                <a:r>
                  <a:rPr lang="en-US" dirty="0"/>
                  <a:t>.  Then</a:t>
                </a:r>
              </a:p>
            </p:txBody>
          </p:sp>
        </mc:Choice>
        <mc:Fallback xmlns="">
          <p:sp>
            <p:nvSpPr>
              <p:cNvPr id="4" name="Content Placeholder 2"/>
              <p:cNvSpPr txBox="1">
                <a:spLocks noRot="1" noChangeAspect="1" noMove="1" noResize="1" noEditPoints="1" noAdjustHandles="1" noChangeArrowheads="1" noChangeShapeType="1" noTextEdit="1"/>
              </p:cNvSpPr>
              <p:nvPr/>
            </p:nvSpPr>
            <p:spPr>
              <a:xfrm>
                <a:off x="628650" y="1825625"/>
                <a:ext cx="7886700" cy="4351338"/>
              </a:xfrm>
              <a:prstGeom prst="rect">
                <a:avLst/>
              </a:prstGeom>
              <a:blipFill>
                <a:blip r:embed="rId2"/>
                <a:stretch>
                  <a:fillRect l="-1447" t="-26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E111F42F-46C0-364D-98BB-D0B6043724EC}"/>
                  </a:ext>
                </a:extLst>
              </p:cNvPr>
              <p:cNvSpPr txBox="1"/>
              <p:nvPr/>
            </p:nvSpPr>
            <p:spPr>
              <a:xfrm>
                <a:off x="956596" y="2921987"/>
                <a:ext cx="6458627" cy="221977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𝑇</m:t>
                      </m:r>
                      <m:d>
                        <m:dPr>
                          <m:ctrlPr>
                            <a:rPr lang="en-US" sz="3200" b="0" i="1" smtClean="0">
                              <a:latin typeface="Cambria Math" panose="02040503050406030204" pitchFamily="18" charset="0"/>
                            </a:rPr>
                          </m:ctrlPr>
                        </m:dPr>
                        <m:e>
                          <m:r>
                            <a:rPr lang="en-US" sz="3200" b="0" i="1" smtClean="0">
                              <a:latin typeface="Cambria Math" panose="02040503050406030204" pitchFamily="18" charset="0"/>
                            </a:rPr>
                            <m:t>𝑛</m:t>
                          </m:r>
                        </m:e>
                      </m:d>
                      <m:r>
                        <a:rPr lang="en-US" sz="3200" b="0" i="1" smtClean="0">
                          <a:latin typeface="Cambria Math" panose="02040503050406030204" pitchFamily="18" charset="0"/>
                        </a:rPr>
                        <m:t>= </m:t>
                      </m:r>
                      <m:d>
                        <m:dPr>
                          <m:begChr m:val="{"/>
                          <m:endChr m:val=""/>
                          <m:ctrlPr>
                            <a:rPr lang="en-US" sz="3200" b="0" i="1" smtClean="0">
                              <a:latin typeface="Cambria Math" panose="02040503050406030204" pitchFamily="18" charset="0"/>
                            </a:rPr>
                          </m:ctrlPr>
                        </m:dPr>
                        <m:e>
                          <m:eqArr>
                            <m:eqArrPr>
                              <m:ctrlPr>
                                <a:rPr lang="en-US" sz="3200" b="0" i="1" smtClean="0">
                                  <a:latin typeface="Cambria Math" panose="02040503050406030204" pitchFamily="18" charset="0"/>
                                </a:rPr>
                              </m:ctrlPr>
                            </m:eqArrPr>
                            <m:e>
                              <m:r>
                                <m:rPr>
                                  <m:sty m:val="p"/>
                                </m:rPr>
                                <a:rPr lang="en-US" sz="3200" b="0" i="0" smtClean="0">
                                  <a:latin typeface="Cambria Math" panose="02040503050406030204" pitchFamily="18" charset="0"/>
                                </a:rPr>
                                <m:t>O</m:t>
                              </m:r>
                              <m:d>
                                <m:dPr>
                                  <m:ctrlPr>
                                    <a:rPr lang="en-US" sz="3200" b="0" i="1" smtClean="0">
                                      <a:latin typeface="Cambria Math" panose="02040503050406030204" pitchFamily="18" charset="0"/>
                                    </a:rPr>
                                  </m:ctrlPr>
                                </m:dPr>
                                <m:e>
                                  <m:sSup>
                                    <m:sSupPr>
                                      <m:ctrlPr>
                                        <a:rPr lang="en-US" sz="3200" b="0" i="1" smtClean="0">
                                          <a:latin typeface="Cambria Math" panose="02040503050406030204" pitchFamily="18" charset="0"/>
                                        </a:rPr>
                                      </m:ctrlPr>
                                    </m:sSupPr>
                                    <m:e>
                                      <m:r>
                                        <a:rPr lang="en-US" sz="3200" b="0" i="1" smtClean="0">
                                          <a:latin typeface="Cambria Math" panose="02040503050406030204" pitchFamily="18" charset="0"/>
                                        </a:rPr>
                                        <m:t>𝑛</m:t>
                                      </m:r>
                                    </m:e>
                                    <m:sup>
                                      <m:r>
                                        <a:rPr lang="en-US" sz="3200" b="0" i="1" smtClean="0">
                                          <a:latin typeface="Cambria Math" panose="02040503050406030204" pitchFamily="18" charset="0"/>
                                        </a:rPr>
                                        <m:t>𝑑</m:t>
                                      </m:r>
                                    </m:sup>
                                  </m:sSup>
                                  <m:func>
                                    <m:funcPr>
                                      <m:ctrlPr>
                                        <a:rPr lang="en-US" sz="3200" b="0" i="1" smtClean="0">
                                          <a:latin typeface="Cambria Math" panose="02040503050406030204" pitchFamily="18" charset="0"/>
                                        </a:rPr>
                                      </m:ctrlPr>
                                    </m:funcPr>
                                    <m:fName>
                                      <m:r>
                                        <m:rPr>
                                          <m:sty m:val="p"/>
                                        </m:rPr>
                                        <a:rPr lang="en-US" sz="3200" b="0" i="0" smtClean="0">
                                          <a:latin typeface="Cambria Math" panose="02040503050406030204" pitchFamily="18" charset="0"/>
                                        </a:rPr>
                                        <m:t>log</m:t>
                                      </m:r>
                                    </m:fName>
                                    <m:e>
                                      <m:d>
                                        <m:dPr>
                                          <m:ctrlPr>
                                            <a:rPr lang="en-US" sz="3200" b="0" i="1" smtClean="0">
                                              <a:latin typeface="Cambria Math" panose="02040503050406030204" pitchFamily="18" charset="0"/>
                                            </a:rPr>
                                          </m:ctrlPr>
                                        </m:dPr>
                                        <m:e>
                                          <m:r>
                                            <a:rPr lang="en-US" sz="3200" b="0" i="1" smtClean="0">
                                              <a:latin typeface="Cambria Math" panose="02040503050406030204" pitchFamily="18" charset="0"/>
                                            </a:rPr>
                                            <m:t>𝑛</m:t>
                                          </m:r>
                                        </m:e>
                                      </m:d>
                                    </m:e>
                                  </m:func>
                                </m:e>
                              </m:d>
                              <m:r>
                                <a:rPr lang="en-US" sz="3200" b="0" i="1" smtClean="0">
                                  <a:latin typeface="Cambria Math" panose="02040503050406030204" pitchFamily="18" charset="0"/>
                                </a:rPr>
                                <m:t>         </m:t>
                              </m:r>
                              <m:r>
                                <m:rPr>
                                  <m:sty m:val="p"/>
                                </m:rPr>
                                <a:rPr lang="en-US" sz="3200" b="0" i="0" smtClean="0">
                                  <a:latin typeface="Cambria Math" panose="02040503050406030204" pitchFamily="18" charset="0"/>
                                </a:rPr>
                                <m:t>if</m:t>
                              </m:r>
                              <m:r>
                                <a:rPr lang="en-US" sz="3200" b="0" i="1" smtClean="0">
                                  <a:latin typeface="Cambria Math" panose="02040503050406030204" pitchFamily="18" charset="0"/>
                                </a:rPr>
                                <m:t> </m:t>
                              </m:r>
                              <m:r>
                                <a:rPr lang="en-US" sz="3200" b="0" i="1" smtClean="0">
                                  <a:latin typeface="Cambria Math" panose="02040503050406030204" pitchFamily="18" charset="0"/>
                                </a:rPr>
                                <m:t>𝑎</m:t>
                              </m:r>
                              <m:r>
                                <a:rPr lang="en-US" sz="3200" b="0" i="1" smtClean="0">
                                  <a:latin typeface="Cambria Math" panose="02040503050406030204" pitchFamily="18" charset="0"/>
                                </a:rPr>
                                <m:t>=</m:t>
                              </m:r>
                              <m:sSup>
                                <m:sSupPr>
                                  <m:ctrlPr>
                                    <a:rPr lang="en-US" sz="3200" b="0" i="1" smtClean="0">
                                      <a:latin typeface="Cambria Math" panose="02040503050406030204" pitchFamily="18" charset="0"/>
                                    </a:rPr>
                                  </m:ctrlPr>
                                </m:sSupPr>
                                <m:e>
                                  <m:r>
                                    <a:rPr lang="en-US" sz="3200" b="0" i="1" smtClean="0">
                                      <a:latin typeface="Cambria Math" panose="02040503050406030204" pitchFamily="18" charset="0"/>
                                    </a:rPr>
                                    <m:t>𝑏</m:t>
                                  </m:r>
                                </m:e>
                                <m:sup>
                                  <m:r>
                                    <a:rPr lang="en-US" sz="3200" b="0" i="1" smtClean="0">
                                      <a:latin typeface="Cambria Math" panose="02040503050406030204" pitchFamily="18" charset="0"/>
                                    </a:rPr>
                                    <m:t>𝑑</m:t>
                                  </m:r>
                                </m:sup>
                              </m:sSup>
                            </m:e>
                            <m:e>
                              <m:r>
                                <m:rPr>
                                  <m:sty m:val="p"/>
                                </m:rPr>
                                <a:rPr lang="en-US" sz="3200" b="0" i="0" smtClean="0">
                                  <a:latin typeface="Cambria Math" panose="02040503050406030204" pitchFamily="18" charset="0"/>
                                </a:rPr>
                                <m:t>O</m:t>
                              </m:r>
                              <m:d>
                                <m:dPr>
                                  <m:ctrlPr>
                                    <a:rPr lang="en-US" sz="3200" b="0" i="1" smtClean="0">
                                      <a:latin typeface="Cambria Math" panose="02040503050406030204" pitchFamily="18" charset="0"/>
                                    </a:rPr>
                                  </m:ctrlPr>
                                </m:dPr>
                                <m:e>
                                  <m:sSup>
                                    <m:sSupPr>
                                      <m:ctrlPr>
                                        <a:rPr lang="en-US" sz="3200" b="0" i="1" smtClean="0">
                                          <a:latin typeface="Cambria Math" panose="02040503050406030204" pitchFamily="18" charset="0"/>
                                        </a:rPr>
                                      </m:ctrlPr>
                                    </m:sSupPr>
                                    <m:e>
                                      <m:r>
                                        <a:rPr lang="en-US" sz="3200" b="0" i="1" smtClean="0">
                                          <a:latin typeface="Cambria Math" panose="02040503050406030204" pitchFamily="18" charset="0"/>
                                        </a:rPr>
                                        <m:t>𝑛</m:t>
                                      </m:r>
                                    </m:e>
                                    <m:sup>
                                      <m:r>
                                        <a:rPr lang="en-US" sz="3200" b="0" i="1" smtClean="0">
                                          <a:latin typeface="Cambria Math" panose="02040503050406030204" pitchFamily="18" charset="0"/>
                                        </a:rPr>
                                        <m:t>𝑑</m:t>
                                      </m:r>
                                    </m:sup>
                                  </m:sSup>
                                </m:e>
                              </m:d>
                              <m:r>
                                <a:rPr lang="en-US" sz="3200" b="0" i="1" smtClean="0">
                                  <a:latin typeface="Cambria Math" panose="02040503050406030204" pitchFamily="18" charset="0"/>
                                </a:rPr>
                                <m:t>                      </m:t>
                              </m:r>
                              <m:r>
                                <m:rPr>
                                  <m:sty m:val="p"/>
                                </m:rPr>
                                <a:rPr lang="en-US" sz="3200" b="0" i="0" smtClean="0">
                                  <a:latin typeface="Cambria Math" panose="02040503050406030204" pitchFamily="18" charset="0"/>
                                </a:rPr>
                                <m:t>if</m:t>
                              </m:r>
                              <m:r>
                                <a:rPr lang="en-US" sz="3200" b="0" i="1" smtClean="0">
                                  <a:latin typeface="Cambria Math" panose="02040503050406030204" pitchFamily="18" charset="0"/>
                                </a:rPr>
                                <m:t> </m:t>
                              </m:r>
                              <m:r>
                                <a:rPr lang="en-US" sz="3200" b="0" i="1" smtClean="0">
                                  <a:latin typeface="Cambria Math" panose="02040503050406030204" pitchFamily="18" charset="0"/>
                                </a:rPr>
                                <m:t>𝑎</m:t>
                              </m:r>
                              <m:r>
                                <a:rPr lang="en-US" sz="3200" b="0" i="1" smtClean="0">
                                  <a:latin typeface="Cambria Math" panose="02040503050406030204" pitchFamily="18" charset="0"/>
                                </a:rPr>
                                <m:t>&lt;</m:t>
                              </m:r>
                              <m:sSup>
                                <m:sSupPr>
                                  <m:ctrlPr>
                                    <a:rPr lang="en-US" sz="3200" b="0" i="1" smtClean="0">
                                      <a:latin typeface="Cambria Math" panose="02040503050406030204" pitchFamily="18" charset="0"/>
                                    </a:rPr>
                                  </m:ctrlPr>
                                </m:sSupPr>
                                <m:e>
                                  <m:r>
                                    <a:rPr lang="en-US" sz="3200" b="0" i="1" smtClean="0">
                                      <a:latin typeface="Cambria Math" panose="02040503050406030204" pitchFamily="18" charset="0"/>
                                    </a:rPr>
                                    <m:t>𝑏</m:t>
                                  </m:r>
                                </m:e>
                                <m:sup>
                                  <m:r>
                                    <a:rPr lang="en-US" sz="3200" b="0" i="1" smtClean="0">
                                      <a:latin typeface="Cambria Math" panose="02040503050406030204" pitchFamily="18" charset="0"/>
                                    </a:rPr>
                                    <m:t>𝑑</m:t>
                                  </m:r>
                                </m:sup>
                              </m:sSup>
                            </m:e>
                            <m:e>
                              <m:r>
                                <m:rPr>
                                  <m:sty m:val="p"/>
                                </m:rPr>
                                <a:rPr lang="en-US" sz="3200" b="0" i="0" smtClean="0">
                                  <a:latin typeface="Cambria Math" panose="02040503050406030204" pitchFamily="18" charset="0"/>
                                </a:rPr>
                                <m:t>O</m:t>
                              </m:r>
                              <m:d>
                                <m:dPr>
                                  <m:ctrlPr>
                                    <a:rPr lang="en-US" sz="3200" b="0" i="1" smtClean="0">
                                      <a:latin typeface="Cambria Math" panose="02040503050406030204" pitchFamily="18" charset="0"/>
                                    </a:rPr>
                                  </m:ctrlPr>
                                </m:dPr>
                                <m:e>
                                  <m:sSup>
                                    <m:sSupPr>
                                      <m:ctrlPr>
                                        <a:rPr lang="en-US" sz="3200" b="0" i="1" smtClean="0">
                                          <a:latin typeface="Cambria Math" panose="02040503050406030204" pitchFamily="18" charset="0"/>
                                        </a:rPr>
                                      </m:ctrlPr>
                                    </m:sSupPr>
                                    <m:e>
                                      <m:r>
                                        <a:rPr lang="en-US" sz="3200" b="0" i="1" smtClean="0">
                                          <a:latin typeface="Cambria Math" panose="02040503050406030204" pitchFamily="18" charset="0"/>
                                        </a:rPr>
                                        <m:t>𝑛</m:t>
                                      </m:r>
                                    </m:e>
                                    <m:sup>
                                      <m:func>
                                        <m:funcPr>
                                          <m:ctrlPr>
                                            <a:rPr lang="en-US" sz="3200" b="0" i="1" smtClean="0">
                                              <a:latin typeface="Cambria Math" panose="02040503050406030204" pitchFamily="18" charset="0"/>
                                            </a:rPr>
                                          </m:ctrlPr>
                                        </m:funcPr>
                                        <m:fName>
                                          <m:sSub>
                                            <m:sSubPr>
                                              <m:ctrlPr>
                                                <a:rPr lang="en-US" sz="3200" b="0" i="1" smtClean="0">
                                                  <a:latin typeface="Cambria Math" panose="02040503050406030204" pitchFamily="18" charset="0"/>
                                                </a:rPr>
                                              </m:ctrlPr>
                                            </m:sSubPr>
                                            <m:e>
                                              <m:r>
                                                <m:rPr>
                                                  <m:sty m:val="p"/>
                                                </m:rPr>
                                                <a:rPr lang="en-US" sz="3200" b="0" i="0" smtClean="0">
                                                  <a:latin typeface="Cambria Math" panose="02040503050406030204" pitchFamily="18" charset="0"/>
                                                </a:rPr>
                                                <m:t>log</m:t>
                                              </m:r>
                                            </m:e>
                                            <m:sub>
                                              <m:r>
                                                <a:rPr lang="en-US" sz="3200" b="0" i="1" smtClean="0">
                                                  <a:latin typeface="Cambria Math" panose="02040503050406030204" pitchFamily="18" charset="0"/>
                                                </a:rPr>
                                                <m:t>𝑏</m:t>
                                              </m:r>
                                            </m:sub>
                                          </m:sSub>
                                        </m:fName>
                                        <m:e>
                                          <m:d>
                                            <m:dPr>
                                              <m:ctrlPr>
                                                <a:rPr lang="en-US" sz="3200" b="0" i="1" smtClean="0">
                                                  <a:latin typeface="Cambria Math" panose="02040503050406030204" pitchFamily="18" charset="0"/>
                                                </a:rPr>
                                              </m:ctrlPr>
                                            </m:dPr>
                                            <m:e>
                                              <m:r>
                                                <a:rPr lang="en-US" sz="3200" b="0" i="1" smtClean="0">
                                                  <a:latin typeface="Cambria Math" panose="02040503050406030204" pitchFamily="18" charset="0"/>
                                                </a:rPr>
                                                <m:t>𝑎</m:t>
                                              </m:r>
                                            </m:e>
                                          </m:d>
                                        </m:e>
                                      </m:func>
                                    </m:sup>
                                  </m:sSup>
                                </m:e>
                              </m:d>
                              <m:r>
                                <a:rPr lang="en-US" sz="3200" b="0" i="1" smtClean="0">
                                  <a:latin typeface="Cambria Math" panose="02040503050406030204" pitchFamily="18" charset="0"/>
                                </a:rPr>
                                <m:t> </m:t>
                              </m:r>
                              <m:r>
                                <a:rPr lang="en-US" sz="3200" b="0" i="0" smtClean="0">
                                  <a:latin typeface="Cambria Math" panose="02040503050406030204" pitchFamily="18" charset="0"/>
                                </a:rPr>
                                <m:t>           </m:t>
                              </m:r>
                              <m:r>
                                <m:rPr>
                                  <m:sty m:val="p"/>
                                </m:rPr>
                                <a:rPr lang="en-US" sz="3200" b="0" i="0" smtClean="0">
                                  <a:latin typeface="Cambria Math" panose="02040503050406030204" pitchFamily="18" charset="0"/>
                                </a:rPr>
                                <m:t>if</m:t>
                              </m:r>
                              <m:r>
                                <a:rPr lang="en-US" sz="3200" b="0" i="1" smtClean="0">
                                  <a:latin typeface="Cambria Math" panose="02040503050406030204" pitchFamily="18" charset="0"/>
                                </a:rPr>
                                <m:t> </m:t>
                              </m:r>
                              <m:r>
                                <a:rPr lang="en-US" sz="3200" b="0" i="1" smtClean="0">
                                  <a:latin typeface="Cambria Math" panose="02040503050406030204" pitchFamily="18" charset="0"/>
                                </a:rPr>
                                <m:t>𝑎</m:t>
                              </m:r>
                              <m:r>
                                <a:rPr lang="en-US" sz="3200" b="0" i="1" smtClean="0">
                                  <a:latin typeface="Cambria Math" panose="02040503050406030204" pitchFamily="18" charset="0"/>
                                </a:rPr>
                                <m:t>&gt;</m:t>
                              </m:r>
                              <m:sSup>
                                <m:sSupPr>
                                  <m:ctrlPr>
                                    <a:rPr lang="en-US" sz="3200" b="0" i="1" smtClean="0">
                                      <a:latin typeface="Cambria Math" panose="02040503050406030204" pitchFamily="18" charset="0"/>
                                    </a:rPr>
                                  </m:ctrlPr>
                                </m:sSupPr>
                                <m:e>
                                  <m:r>
                                    <a:rPr lang="en-US" sz="3200" b="0" i="1" smtClean="0">
                                      <a:latin typeface="Cambria Math" panose="02040503050406030204" pitchFamily="18" charset="0"/>
                                    </a:rPr>
                                    <m:t>𝑏</m:t>
                                  </m:r>
                                </m:e>
                                <m:sup>
                                  <m:r>
                                    <a:rPr lang="en-US" sz="3200" b="0" i="1" smtClean="0">
                                      <a:latin typeface="Cambria Math" panose="02040503050406030204" pitchFamily="18" charset="0"/>
                                    </a:rPr>
                                    <m:t>𝑑</m:t>
                                  </m:r>
                                </m:sup>
                              </m:sSup>
                            </m:e>
                          </m:eqArr>
                        </m:e>
                      </m:d>
                    </m:oMath>
                  </m:oMathPara>
                </a14:m>
                <a:endParaRPr lang="en-US" sz="3200" dirty="0"/>
              </a:p>
            </p:txBody>
          </p:sp>
        </mc:Choice>
        <mc:Fallback xmlns="">
          <p:sp>
            <p:nvSpPr>
              <p:cNvPr id="6" name="TextBox 5">
                <a:extLst>
                  <a:ext uri="{FF2B5EF4-FFF2-40B4-BE49-F238E27FC236}">
                    <a16:creationId xmlns:a16="http://schemas.microsoft.com/office/drawing/2014/main" id="{E111F42F-46C0-364D-98BB-D0B6043724EC}"/>
                  </a:ext>
                </a:extLst>
              </p:cNvPr>
              <p:cNvSpPr txBox="1">
                <a:spLocks noRot="1" noChangeAspect="1" noMove="1" noResize="1" noEditPoints="1" noAdjustHandles="1" noChangeArrowheads="1" noChangeShapeType="1" noTextEdit="1"/>
              </p:cNvSpPr>
              <p:nvPr/>
            </p:nvSpPr>
            <p:spPr>
              <a:xfrm>
                <a:off x="956596" y="2921987"/>
                <a:ext cx="6458627" cy="2219775"/>
              </a:xfrm>
              <a:prstGeom prst="rect">
                <a:avLst/>
              </a:prstGeom>
              <a:blipFill>
                <a:blip r:embed="rId3"/>
                <a:stretch>
                  <a:fillRect l="-784"/>
                </a:stretch>
              </a:blipFill>
            </p:spPr>
            <p:txBody>
              <a:bodyPr/>
              <a:lstStyle/>
              <a:p>
                <a:r>
                  <a:rPr lang="en-US">
                    <a:noFill/>
                  </a:rPr>
                  <a:t> </a:t>
                </a:r>
              </a:p>
            </p:txBody>
          </p:sp>
        </mc:Fallback>
      </mc:AlternateContent>
    </p:spTree>
    <p:extLst>
      <p:ext uri="{BB962C8B-B14F-4D97-AF65-F5344CB8AC3E}">
        <p14:creationId xmlns:p14="http://schemas.microsoft.com/office/powerpoint/2010/main" val="16936673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拔河比赛</a:t>
            </a:r>
            <a:endParaRPr lang="en-US" dirty="0"/>
          </a:p>
        </p:txBody>
      </p:sp>
      <p:pic>
        <p:nvPicPr>
          <p:cNvPr id="4" name="Picture 3"/>
          <p:cNvPicPr>
            <a:picLocks noChangeAspect="1"/>
          </p:cNvPicPr>
          <p:nvPr/>
        </p:nvPicPr>
        <p:blipFill>
          <a:blip r:embed="rId2"/>
          <a:stretch>
            <a:fillRect/>
          </a:stretch>
        </p:blipFill>
        <p:spPr>
          <a:xfrm>
            <a:off x="0" y="1690689"/>
            <a:ext cx="9153275" cy="2762041"/>
          </a:xfrm>
          <a:prstGeom prst="rect">
            <a:avLst/>
          </a:prstGeom>
        </p:spPr>
      </p:pic>
      <p:sp>
        <p:nvSpPr>
          <p:cNvPr id="5" name="TextBox 4"/>
          <p:cNvSpPr txBox="1"/>
          <p:nvPr/>
        </p:nvSpPr>
        <p:spPr>
          <a:xfrm>
            <a:off x="0" y="4731026"/>
            <a:ext cx="4631635" cy="1384995"/>
          </a:xfrm>
          <a:prstGeom prst="rect">
            <a:avLst/>
          </a:prstGeom>
          <a:noFill/>
        </p:spPr>
        <p:txBody>
          <a:bodyPr wrap="square" rtlCol="0">
            <a:spAutoFit/>
          </a:bodyPr>
          <a:lstStyle/>
          <a:p>
            <a:pPr algn="ctr"/>
            <a:r>
              <a:rPr lang="zh-CN" altLang="en-US" sz="2800" dirty="0">
                <a:solidFill>
                  <a:srgbClr val="DE6769"/>
                </a:solidFill>
              </a:rPr>
              <a:t>分支导致问题数量激增！</a:t>
            </a:r>
          </a:p>
          <a:p>
            <a:pPr algn="l"/>
            <a:r>
              <a:rPr lang="zh-CN" altLang="en-US" sz="2800" dirty="0">
                <a:solidFill>
                  <a:srgbClr val="DE6769"/>
                </a:solidFill>
              </a:rPr>
              <a:t>最多的工作是在树的底部！</a:t>
            </a:r>
          </a:p>
          <a:p>
            <a:pPr algn="ctr"/>
            <a:endParaRPr lang="en-US" sz="2800" b="1" dirty="0">
              <a:solidFill>
                <a:srgbClr val="DE6769"/>
              </a:solidFill>
            </a:endParaRPr>
          </a:p>
        </p:txBody>
      </p:sp>
      <p:sp>
        <p:nvSpPr>
          <p:cNvPr id="6" name="TextBox 5"/>
          <p:cNvSpPr txBox="1"/>
          <p:nvPr/>
        </p:nvSpPr>
        <p:spPr>
          <a:xfrm>
            <a:off x="5426765" y="4731026"/>
            <a:ext cx="3531704" cy="1384995"/>
          </a:xfrm>
          <a:prstGeom prst="rect">
            <a:avLst/>
          </a:prstGeom>
          <a:noFill/>
        </p:spPr>
        <p:txBody>
          <a:bodyPr wrap="square" rtlCol="0">
            <a:spAutoFit/>
          </a:bodyPr>
          <a:lstStyle/>
          <a:p>
            <a:pPr algn="ctr"/>
            <a:r>
              <a:rPr lang="zh-CN" altLang="en-US" sz="2800" dirty="0">
                <a:solidFill>
                  <a:srgbClr val="DE6769"/>
                </a:solidFill>
              </a:rPr>
              <a:t>树下面的问题更小！最多的工作是在树的顶端！</a:t>
            </a:r>
            <a:endParaRPr lang="en-US" sz="2800" dirty="0">
              <a:solidFill>
                <a:srgbClr val="DE6769"/>
              </a:solidFill>
            </a:endParaRPr>
          </a:p>
        </p:txBody>
      </p:sp>
    </p:spTree>
    <p:extLst>
      <p:ext uri="{BB962C8B-B14F-4D97-AF65-F5344CB8AC3E}">
        <p14:creationId xmlns:p14="http://schemas.microsoft.com/office/powerpoint/2010/main" val="13997935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6913" y="125580"/>
            <a:ext cx="9946585" cy="1325563"/>
          </a:xfrm>
        </p:spPr>
        <p:txBody>
          <a:bodyPr/>
          <a:lstStyle/>
          <a:p>
            <a:r>
              <a:rPr lang="en-US" dirty="0"/>
              <a:t>First example: tall and skinny tree</a:t>
            </a:r>
          </a:p>
        </p:txBody>
      </p:sp>
      <p:sp>
        <p:nvSpPr>
          <p:cNvPr id="4" name="Oval 3"/>
          <p:cNvSpPr/>
          <p:nvPr/>
        </p:nvSpPr>
        <p:spPr>
          <a:xfrm>
            <a:off x="6420472" y="1347671"/>
            <a:ext cx="1590671" cy="70614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Size n</a:t>
            </a:r>
          </a:p>
        </p:txBody>
      </p:sp>
      <p:sp>
        <p:nvSpPr>
          <p:cNvPr id="6" name="Oval 5"/>
          <p:cNvSpPr/>
          <p:nvPr/>
        </p:nvSpPr>
        <p:spPr>
          <a:xfrm>
            <a:off x="6648859" y="2396693"/>
            <a:ext cx="1133899" cy="478086"/>
          </a:xfrm>
          <a:prstGeom prst="ellipse">
            <a:avLst/>
          </a:prstGeom>
          <a:solidFill>
            <a:schemeClr val="accent4"/>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n/2</a:t>
            </a:r>
          </a:p>
        </p:txBody>
      </p:sp>
      <p:sp>
        <p:nvSpPr>
          <p:cNvPr id="23" name="Oval 22"/>
          <p:cNvSpPr/>
          <p:nvPr/>
        </p:nvSpPr>
        <p:spPr>
          <a:xfrm>
            <a:off x="6817489" y="3205396"/>
            <a:ext cx="796640" cy="565757"/>
          </a:xfrm>
          <a:prstGeom prst="ellipse">
            <a:avLst/>
          </a:prstGeom>
          <a:solidFill>
            <a:srgbClr val="555B9A"/>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n/4</a:t>
            </a:r>
            <a:endParaRPr lang="en-US" dirty="0"/>
          </a:p>
        </p:txBody>
      </p:sp>
      <p:sp>
        <p:nvSpPr>
          <p:cNvPr id="29" name="Oval 28"/>
          <p:cNvSpPr/>
          <p:nvPr/>
        </p:nvSpPr>
        <p:spPr>
          <a:xfrm>
            <a:off x="6643376" y="4673444"/>
            <a:ext cx="970753" cy="565757"/>
          </a:xfrm>
          <a:prstGeom prst="ellipse">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n/2</a:t>
            </a:r>
            <a:r>
              <a:rPr lang="en-US" baseline="30000"/>
              <a:t>t</a:t>
            </a:r>
            <a:endParaRPr lang="en-US" dirty="0"/>
          </a:p>
        </p:txBody>
      </p:sp>
      <p:sp>
        <p:nvSpPr>
          <p:cNvPr id="38" name="Oval 37"/>
          <p:cNvSpPr/>
          <p:nvPr/>
        </p:nvSpPr>
        <p:spPr>
          <a:xfrm>
            <a:off x="6820098" y="6159319"/>
            <a:ext cx="395710" cy="338154"/>
          </a:xfrm>
          <a:prstGeom prst="ellipse">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solidFill>
                  <a:schemeClr val="tx1"/>
                </a:solidFill>
              </a:rPr>
              <a:t>1</a:t>
            </a:r>
            <a:endParaRPr lang="en-US" dirty="0">
              <a:solidFill>
                <a:schemeClr val="tx1"/>
              </a:solidFill>
            </a:endParaRPr>
          </a:p>
        </p:txBody>
      </p:sp>
      <mc:AlternateContent xmlns:mc="http://schemas.openxmlformats.org/markup-compatibility/2006" xmlns:a14="http://schemas.microsoft.com/office/drawing/2010/main">
        <mc:Choice Requires="a14">
          <p:sp>
            <p:nvSpPr>
              <p:cNvPr id="67" name="Rectangle 66"/>
              <p:cNvSpPr/>
              <p:nvPr/>
            </p:nvSpPr>
            <p:spPr>
              <a:xfrm>
                <a:off x="0" y="1197708"/>
                <a:ext cx="5934125" cy="737189"/>
              </a:xfrm>
              <a:prstGeom prst="rect">
                <a:avLst/>
              </a:prstGeom>
            </p:spPr>
            <p:txBody>
              <a:bodyPr wrap="none">
                <a:spAutoFit/>
              </a:bodyPr>
              <a:lstStyle/>
              <a:p>
                <a:pPr marL="914400" lvl="1" indent="-457200">
                  <a:buFont typeface="+mj-lt"/>
                  <a:buAutoNum type="arabicPeriod"/>
                </a:pPr>
                <a14:m>
                  <m:oMath xmlns:m="http://schemas.openxmlformats.org/officeDocument/2006/math">
                    <m:r>
                      <a:rPr lang="en-US" sz="2800" i="1" dirty="0" smtClean="0">
                        <a:solidFill>
                          <a:schemeClr val="accent4"/>
                        </a:solidFill>
                        <a:latin typeface="Cambria Math" charset="0"/>
                      </a:rPr>
                      <m:t>𝑇</m:t>
                    </m:r>
                    <m:d>
                      <m:dPr>
                        <m:ctrlPr>
                          <a:rPr lang="en-US" sz="2800" i="1" dirty="0">
                            <a:solidFill>
                              <a:schemeClr val="accent4"/>
                            </a:solidFill>
                            <a:latin typeface="Cambria Math" panose="02040503050406030204" pitchFamily="18" charset="0"/>
                          </a:rPr>
                        </m:ctrlPr>
                      </m:dPr>
                      <m:e>
                        <m:r>
                          <a:rPr lang="en-US" sz="2800" i="1" dirty="0">
                            <a:solidFill>
                              <a:schemeClr val="accent4"/>
                            </a:solidFill>
                            <a:latin typeface="Cambria Math" charset="0"/>
                          </a:rPr>
                          <m:t>𝑛</m:t>
                        </m:r>
                      </m:e>
                    </m:d>
                    <m:r>
                      <a:rPr lang="en-US" sz="2800" i="1" dirty="0">
                        <a:solidFill>
                          <a:schemeClr val="accent4"/>
                        </a:solidFill>
                        <a:latin typeface="Cambria Math" charset="0"/>
                      </a:rPr>
                      <m:t>=</m:t>
                    </m:r>
                    <m:r>
                      <a:rPr lang="en-US" sz="2800" i="1" dirty="0">
                        <a:solidFill>
                          <a:schemeClr val="accent4"/>
                        </a:solidFill>
                        <a:latin typeface="Cambria Math" charset="0"/>
                      </a:rPr>
                      <m:t>𝑇</m:t>
                    </m:r>
                    <m:d>
                      <m:dPr>
                        <m:ctrlPr>
                          <a:rPr lang="en-US" sz="2800" i="1" dirty="0">
                            <a:solidFill>
                              <a:schemeClr val="accent4"/>
                            </a:solidFill>
                            <a:latin typeface="Cambria Math" panose="02040503050406030204" pitchFamily="18" charset="0"/>
                          </a:rPr>
                        </m:ctrlPr>
                      </m:dPr>
                      <m:e>
                        <m:f>
                          <m:fPr>
                            <m:ctrlPr>
                              <a:rPr lang="en-US" sz="2800" i="1" dirty="0">
                                <a:solidFill>
                                  <a:schemeClr val="accent4"/>
                                </a:solidFill>
                                <a:latin typeface="Cambria Math" panose="02040503050406030204" pitchFamily="18" charset="0"/>
                              </a:rPr>
                            </m:ctrlPr>
                          </m:fPr>
                          <m:num>
                            <m:r>
                              <a:rPr lang="en-US" sz="2800" i="1" dirty="0">
                                <a:solidFill>
                                  <a:schemeClr val="accent4"/>
                                </a:solidFill>
                                <a:latin typeface="Cambria Math" charset="0"/>
                              </a:rPr>
                              <m:t>𝑛</m:t>
                            </m:r>
                          </m:num>
                          <m:den>
                            <m:r>
                              <a:rPr lang="en-US" sz="2800" i="1" dirty="0">
                                <a:solidFill>
                                  <a:schemeClr val="accent4"/>
                                </a:solidFill>
                                <a:latin typeface="Cambria Math" charset="0"/>
                              </a:rPr>
                              <m:t>2</m:t>
                            </m:r>
                          </m:den>
                        </m:f>
                      </m:e>
                    </m:d>
                    <m:r>
                      <a:rPr lang="en-US" sz="2800" i="1" dirty="0">
                        <a:solidFill>
                          <a:schemeClr val="accent4"/>
                        </a:solidFill>
                        <a:latin typeface="Cambria Math" charset="0"/>
                      </a:rPr>
                      <m:t>+</m:t>
                    </m:r>
                    <m:r>
                      <a:rPr lang="en-US" sz="2800" b="0" i="1" dirty="0" smtClean="0">
                        <a:solidFill>
                          <a:schemeClr val="accent4"/>
                        </a:solidFill>
                        <a:latin typeface="Cambria Math" charset="0"/>
                      </a:rPr>
                      <m:t>𝑛</m:t>
                    </m:r>
                    <m:r>
                      <a:rPr lang="en-US" sz="2800" b="0" i="1" dirty="0" smtClean="0">
                        <a:solidFill>
                          <a:schemeClr val="accent4"/>
                        </a:solidFill>
                        <a:latin typeface="Cambria Math" charset="0"/>
                      </a:rPr>
                      <m:t>,        </m:t>
                    </m:r>
                    <m:d>
                      <m:dPr>
                        <m:ctrlPr>
                          <a:rPr lang="en-US" sz="2800" b="0" i="1" dirty="0" smtClean="0">
                            <a:solidFill>
                              <a:schemeClr val="accent4"/>
                            </a:solidFill>
                            <a:latin typeface="Cambria Math" panose="02040503050406030204" pitchFamily="18" charset="0"/>
                          </a:rPr>
                        </m:ctrlPr>
                      </m:dPr>
                      <m:e>
                        <m:r>
                          <a:rPr lang="en-US" sz="2800" b="0" i="1" dirty="0" smtClean="0">
                            <a:solidFill>
                              <a:schemeClr val="accent4"/>
                            </a:solidFill>
                            <a:latin typeface="Cambria Math" charset="0"/>
                          </a:rPr>
                          <m:t>𝑎</m:t>
                        </m:r>
                        <m:r>
                          <a:rPr lang="en-US" sz="2800" b="0" i="1" dirty="0" smtClean="0">
                            <a:solidFill>
                              <a:schemeClr val="accent4"/>
                            </a:solidFill>
                            <a:latin typeface="Cambria Math" charset="0"/>
                          </a:rPr>
                          <m:t>&lt;</m:t>
                        </m:r>
                        <m:sSup>
                          <m:sSupPr>
                            <m:ctrlPr>
                              <a:rPr lang="en-US" sz="2800" b="0" i="1" dirty="0" smtClean="0">
                                <a:solidFill>
                                  <a:schemeClr val="accent4"/>
                                </a:solidFill>
                                <a:latin typeface="Cambria Math" panose="02040503050406030204" pitchFamily="18" charset="0"/>
                              </a:rPr>
                            </m:ctrlPr>
                          </m:sSupPr>
                          <m:e>
                            <m:r>
                              <a:rPr lang="en-US" sz="2800" b="0" i="1" dirty="0" smtClean="0">
                                <a:solidFill>
                                  <a:schemeClr val="accent4"/>
                                </a:solidFill>
                                <a:latin typeface="Cambria Math" charset="0"/>
                              </a:rPr>
                              <m:t>𝑏</m:t>
                            </m:r>
                          </m:e>
                          <m:sup>
                            <m:r>
                              <a:rPr lang="en-US" sz="2800" b="0" i="1" dirty="0" smtClean="0">
                                <a:solidFill>
                                  <a:schemeClr val="accent4"/>
                                </a:solidFill>
                                <a:latin typeface="Cambria Math" charset="0"/>
                              </a:rPr>
                              <m:t>𝑑</m:t>
                            </m:r>
                          </m:sup>
                        </m:sSup>
                      </m:e>
                    </m:d>
                  </m:oMath>
                </a14:m>
                <a:r>
                  <a:rPr lang="en-US" sz="2800" dirty="0">
                    <a:solidFill>
                      <a:schemeClr val="accent4"/>
                    </a:solidFill>
                  </a:rPr>
                  <a:t> </a:t>
                </a:r>
              </a:p>
            </p:txBody>
          </p:sp>
        </mc:Choice>
        <mc:Fallback xmlns="">
          <p:sp>
            <p:nvSpPr>
              <p:cNvPr id="67" name="Rectangle 66"/>
              <p:cNvSpPr>
                <a:spLocks noRot="1" noChangeAspect="1" noMove="1" noResize="1" noEditPoints="1" noAdjustHandles="1" noChangeArrowheads="1" noChangeShapeType="1" noTextEdit="1"/>
              </p:cNvSpPr>
              <p:nvPr/>
            </p:nvSpPr>
            <p:spPr>
              <a:xfrm>
                <a:off x="0" y="1197708"/>
                <a:ext cx="5934125" cy="737189"/>
              </a:xfrm>
              <a:prstGeom prst="rect">
                <a:avLst/>
              </a:prstGeom>
              <a:blipFill>
                <a:blip r:embed="rId2"/>
                <a:stretch>
                  <a:fillRect b="-1695"/>
                </a:stretch>
              </a:blipFill>
            </p:spPr>
            <p:txBody>
              <a:bodyPr/>
              <a:lstStyle/>
              <a:p>
                <a:r>
                  <a:rPr lang="en-US">
                    <a:noFill/>
                  </a:rPr>
                  <a:t> </a:t>
                </a:r>
              </a:p>
            </p:txBody>
          </p:sp>
        </mc:Fallback>
      </mc:AlternateContent>
      <p:cxnSp>
        <p:nvCxnSpPr>
          <p:cNvPr id="69" name="Straight Connector 68"/>
          <p:cNvCxnSpPr>
            <a:stCxn id="4" idx="4"/>
            <a:endCxn id="6" idx="0"/>
          </p:cNvCxnSpPr>
          <p:nvPr/>
        </p:nvCxnSpPr>
        <p:spPr>
          <a:xfrm>
            <a:off x="7215808" y="2053818"/>
            <a:ext cx="1" cy="342875"/>
          </a:xfrm>
          <a:prstGeom prst="line">
            <a:avLst/>
          </a:prstGeom>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a:off x="7209183" y="2842322"/>
            <a:ext cx="1" cy="342875"/>
          </a:xfrm>
          <a:prstGeom prst="line">
            <a:avLst/>
          </a:prstGeom>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a:off x="7209182" y="3816362"/>
            <a:ext cx="6626" cy="211886"/>
          </a:xfrm>
          <a:prstGeom prst="line">
            <a:avLst/>
          </a:prstGeom>
        </p:spPr>
        <p:style>
          <a:lnRef idx="1">
            <a:schemeClr val="accent1"/>
          </a:lnRef>
          <a:fillRef idx="0">
            <a:schemeClr val="accent1"/>
          </a:fillRef>
          <a:effectRef idx="0">
            <a:schemeClr val="accent1"/>
          </a:effectRef>
          <a:fontRef idx="minor">
            <a:schemeClr val="tx1"/>
          </a:fontRef>
        </p:style>
      </p:cxnSp>
      <p:cxnSp>
        <p:nvCxnSpPr>
          <p:cNvPr id="73" name="Straight Connector 72"/>
          <p:cNvCxnSpPr>
            <a:endCxn id="38" idx="0"/>
          </p:cNvCxnSpPr>
          <p:nvPr/>
        </p:nvCxnSpPr>
        <p:spPr>
          <a:xfrm>
            <a:off x="6997148" y="5883965"/>
            <a:ext cx="20805" cy="275354"/>
          </a:xfrm>
          <a:prstGeom prst="line">
            <a:avLst/>
          </a:prstGeom>
        </p:spPr>
        <p:style>
          <a:lnRef idx="1">
            <a:schemeClr val="accent1"/>
          </a:lnRef>
          <a:fillRef idx="0">
            <a:schemeClr val="accent1"/>
          </a:fillRef>
          <a:effectRef idx="0">
            <a:schemeClr val="accent1"/>
          </a:effectRef>
          <a:fontRef idx="minor">
            <a:schemeClr val="tx1"/>
          </a:fontRef>
        </p:style>
      </p:cxnSp>
      <p:cxnSp>
        <p:nvCxnSpPr>
          <p:cNvPr id="76" name="Straight Connector 75"/>
          <p:cNvCxnSpPr>
            <a:stCxn id="29" idx="0"/>
          </p:cNvCxnSpPr>
          <p:nvPr/>
        </p:nvCxnSpPr>
        <p:spPr>
          <a:xfrm flipV="1">
            <a:off x="7128753" y="4452730"/>
            <a:ext cx="66250" cy="220714"/>
          </a:xfrm>
          <a:prstGeom prst="line">
            <a:avLst/>
          </a:prstGeom>
        </p:spPr>
        <p:style>
          <a:lnRef idx="1">
            <a:schemeClr val="accent1"/>
          </a:lnRef>
          <a:fillRef idx="0">
            <a:schemeClr val="accent1"/>
          </a:fillRef>
          <a:effectRef idx="0">
            <a:schemeClr val="accent1"/>
          </a:effectRef>
          <a:fontRef idx="minor">
            <a:schemeClr val="tx1"/>
          </a:fontRef>
        </p:style>
      </p:cxnSp>
      <p:cxnSp>
        <p:nvCxnSpPr>
          <p:cNvPr id="79" name="Straight Connector 78"/>
          <p:cNvCxnSpPr>
            <a:stCxn id="29" idx="4"/>
          </p:cNvCxnSpPr>
          <p:nvPr/>
        </p:nvCxnSpPr>
        <p:spPr>
          <a:xfrm flipH="1">
            <a:off x="7017953" y="5239201"/>
            <a:ext cx="110800" cy="143024"/>
          </a:xfrm>
          <a:prstGeom prst="line">
            <a:avLst/>
          </a:prstGeom>
        </p:spPr>
        <p:style>
          <a:lnRef idx="1">
            <a:schemeClr val="accent1"/>
          </a:lnRef>
          <a:fillRef idx="0">
            <a:schemeClr val="accent1"/>
          </a:fillRef>
          <a:effectRef idx="0">
            <a:schemeClr val="accent1"/>
          </a:effectRef>
          <a:fontRef idx="minor">
            <a:schemeClr val="tx1"/>
          </a:fontRef>
        </p:style>
      </p:cxnSp>
      <p:sp>
        <p:nvSpPr>
          <p:cNvPr id="82" name="TextBox 81"/>
          <p:cNvSpPr txBox="1"/>
          <p:nvPr/>
        </p:nvSpPr>
        <p:spPr>
          <a:xfrm>
            <a:off x="550180" y="2278666"/>
            <a:ext cx="5674070" cy="2246769"/>
          </a:xfrm>
          <a:prstGeom prst="rect">
            <a:avLst/>
          </a:prstGeom>
          <a:noFill/>
        </p:spPr>
        <p:txBody>
          <a:bodyPr wrap="square" rtlCol="0">
            <a:spAutoFit/>
          </a:bodyPr>
          <a:lstStyle/>
          <a:p>
            <a:pPr marL="285750" indent="-285750">
              <a:buFont typeface="Arial" charset="0"/>
              <a:buChar char="•"/>
            </a:pPr>
            <a:r>
              <a:rPr lang="zh-CN" altLang="en-US" sz="2800" dirty="0"/>
              <a:t>顶层完成的工作量（最大的问题）远超过了其他地方完成的工作量，在计算复杂性上起决定性作用。</a:t>
            </a:r>
            <a:endParaRPr lang="en-US" sz="2800" dirty="0"/>
          </a:p>
          <a:p>
            <a:endParaRPr lang="en-US" sz="2800" dirty="0"/>
          </a:p>
          <a:p>
            <a:pPr marL="285750" indent="-285750">
              <a:buFont typeface="Arial" charset="0"/>
              <a:buChar char="•"/>
            </a:pPr>
            <a:r>
              <a:rPr lang="en-US" sz="2800" dirty="0">
                <a:solidFill>
                  <a:srgbClr val="DE6769"/>
                </a:solidFill>
              </a:rPr>
              <a:t>T(n) = O( work at top ) = O(n)</a:t>
            </a:r>
          </a:p>
        </p:txBody>
      </p:sp>
      <p:pic>
        <p:nvPicPr>
          <p:cNvPr id="86" name="Picture 8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293166" y="5532776"/>
            <a:ext cx="3240157" cy="977732"/>
          </a:xfrm>
          <a:prstGeom prst="rect">
            <a:avLst/>
          </a:prstGeom>
        </p:spPr>
      </p:pic>
      <p:sp>
        <p:nvSpPr>
          <p:cNvPr id="85" name="TextBox 84"/>
          <p:cNvSpPr txBox="1"/>
          <p:nvPr/>
        </p:nvSpPr>
        <p:spPr>
          <a:xfrm>
            <a:off x="1981282" y="6005230"/>
            <a:ext cx="1954614" cy="646331"/>
          </a:xfrm>
          <a:prstGeom prst="rect">
            <a:avLst/>
          </a:prstGeom>
          <a:solidFill>
            <a:schemeClr val="bg1"/>
          </a:solidFill>
          <a:ln>
            <a:solidFill>
              <a:schemeClr val="accent1"/>
            </a:solidFill>
          </a:ln>
        </p:spPr>
        <p:txBody>
          <a:bodyPr wrap="square" rtlCol="0">
            <a:spAutoFit/>
          </a:bodyPr>
          <a:lstStyle/>
          <a:p>
            <a:pPr algn="ctr"/>
            <a:r>
              <a:rPr lang="en-US" b="1" dirty="0">
                <a:solidFill>
                  <a:schemeClr val="accent1"/>
                </a:solidFill>
              </a:rPr>
              <a:t>Most work at the top of the tree!</a:t>
            </a:r>
          </a:p>
        </p:txBody>
      </p:sp>
      <p:sp>
        <p:nvSpPr>
          <p:cNvPr id="87" name="Down Arrow 86"/>
          <p:cNvSpPr/>
          <p:nvPr/>
        </p:nvSpPr>
        <p:spPr>
          <a:xfrm rot="1557368">
            <a:off x="1491575" y="4948902"/>
            <a:ext cx="698104" cy="834943"/>
          </a:xfrm>
          <a:prstGeom prst="downArrow">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TextBox 87"/>
          <p:cNvSpPr txBox="1"/>
          <p:nvPr/>
        </p:nvSpPr>
        <p:spPr>
          <a:xfrm>
            <a:off x="2107019" y="5048016"/>
            <a:ext cx="1463984" cy="369332"/>
          </a:xfrm>
          <a:prstGeom prst="rect">
            <a:avLst/>
          </a:prstGeom>
          <a:noFill/>
        </p:spPr>
        <p:txBody>
          <a:bodyPr wrap="square" rtlCol="0">
            <a:spAutoFit/>
          </a:bodyPr>
          <a:lstStyle/>
          <a:p>
            <a:r>
              <a:rPr lang="en-US" b="1" dirty="0">
                <a:solidFill>
                  <a:schemeClr val="accent1"/>
                </a:solidFill>
              </a:rPr>
              <a:t>WINNER</a:t>
            </a:r>
          </a:p>
        </p:txBody>
      </p:sp>
    </p:spTree>
    <p:extLst>
      <p:ext uri="{BB962C8B-B14F-4D97-AF65-F5344CB8AC3E}">
        <p14:creationId xmlns:p14="http://schemas.microsoft.com/office/powerpoint/2010/main" val="1425567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build="p"/>
      <p:bldP spid="85" grpId="0" animBg="1"/>
      <p:bldP spid="87" grpId="0" animBg="1"/>
      <p:bldP spid="8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72DDA1-DA89-6345-BE7A-25B6FE55B3C1}"/>
              </a:ext>
            </a:extLst>
          </p:cNvPr>
          <p:cNvSpPr>
            <a:spLocks noGrp="1"/>
          </p:cNvSpPr>
          <p:nvPr>
            <p:ph type="title"/>
          </p:nvPr>
        </p:nvSpPr>
        <p:spPr/>
        <p:txBody>
          <a:bodyPr/>
          <a:lstStyle/>
          <a:p>
            <a:r>
              <a:rPr lang="en-US" dirty="0" err="1"/>
              <a:t>渐进复杂性的</a:t>
            </a:r>
            <a:r>
              <a:rPr lang="en-US" dirty="0" err="1">
                <a:solidFill>
                  <a:srgbClr val="00B050"/>
                </a:solidFill>
              </a:rPr>
              <a:t>四种证明</a:t>
            </a:r>
            <a:r>
              <a:rPr lang="en-US" dirty="0" err="1"/>
              <a:t>和分析方法</a:t>
            </a:r>
            <a:endParaRPr lang="en-US" dirty="0"/>
          </a:p>
        </p:txBody>
      </p:sp>
      <p:graphicFrame>
        <p:nvGraphicFramePr>
          <p:cNvPr id="5" name="内容占位符 2">
            <a:extLst>
              <a:ext uri="{FF2B5EF4-FFF2-40B4-BE49-F238E27FC236}">
                <a16:creationId xmlns:a16="http://schemas.microsoft.com/office/drawing/2014/main" id="{DCC90FB8-93A4-ACA6-8431-434EBDF2B207}"/>
              </a:ext>
            </a:extLst>
          </p:cNvPr>
          <p:cNvGraphicFramePr>
            <a:graphicFrameLocks noGrp="1"/>
          </p:cNvGraphicFramePr>
          <p:nvPr>
            <p:ph idx="1"/>
            <p:extLst>
              <p:ext uri="{D42A27DB-BD31-4B8C-83A1-F6EECF244321}">
                <p14:modId xmlns:p14="http://schemas.microsoft.com/office/powerpoint/2010/main" val="909498878"/>
              </p:ext>
            </p:extLst>
          </p:nvPr>
        </p:nvGraphicFramePr>
        <p:xfrm>
          <a:off x="628650" y="1825625"/>
          <a:ext cx="78867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1365137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6913" y="125580"/>
            <a:ext cx="9946585" cy="1325563"/>
          </a:xfrm>
        </p:spPr>
        <p:txBody>
          <a:bodyPr/>
          <a:lstStyle/>
          <a:p>
            <a:r>
              <a:rPr lang="en-US" dirty="0"/>
              <a:t>Third example: bushy tree</a:t>
            </a:r>
          </a:p>
        </p:txBody>
      </p:sp>
      <p:sp>
        <p:nvSpPr>
          <p:cNvPr id="4" name="Oval 3"/>
          <p:cNvSpPr/>
          <p:nvPr/>
        </p:nvSpPr>
        <p:spPr>
          <a:xfrm>
            <a:off x="3894757" y="2015286"/>
            <a:ext cx="1215176" cy="55900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Size n</a:t>
            </a:r>
          </a:p>
        </p:txBody>
      </p:sp>
      <p:sp>
        <p:nvSpPr>
          <p:cNvPr id="6" name="Oval 5"/>
          <p:cNvSpPr/>
          <p:nvPr/>
        </p:nvSpPr>
        <p:spPr>
          <a:xfrm>
            <a:off x="3340108" y="3079632"/>
            <a:ext cx="866230" cy="378466"/>
          </a:xfrm>
          <a:prstGeom prst="ellipse">
            <a:avLst/>
          </a:prstGeom>
          <a:solidFill>
            <a:schemeClr val="accent4"/>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n/2</a:t>
            </a:r>
          </a:p>
        </p:txBody>
      </p:sp>
      <mc:AlternateContent xmlns:mc="http://schemas.openxmlformats.org/markup-compatibility/2006" xmlns:a14="http://schemas.microsoft.com/office/drawing/2010/main">
        <mc:Choice Requires="a14">
          <p:sp>
            <p:nvSpPr>
              <p:cNvPr id="67" name="Rectangle 66"/>
              <p:cNvSpPr/>
              <p:nvPr/>
            </p:nvSpPr>
            <p:spPr>
              <a:xfrm>
                <a:off x="0" y="1197708"/>
                <a:ext cx="6417911" cy="737189"/>
              </a:xfrm>
              <a:prstGeom prst="rect">
                <a:avLst/>
              </a:prstGeom>
            </p:spPr>
            <p:txBody>
              <a:bodyPr wrap="none">
                <a:spAutoFit/>
              </a:bodyPr>
              <a:lstStyle/>
              <a:p>
                <a:pPr marL="971550" lvl="1" indent="-514350">
                  <a:buFont typeface="+mj-lt"/>
                  <a:buAutoNum type="arabicPeriod" startAt="3"/>
                </a:pPr>
                <a14:m>
                  <m:oMath xmlns:m="http://schemas.openxmlformats.org/officeDocument/2006/math">
                    <m:r>
                      <a:rPr lang="en-US" sz="2800" i="1" dirty="0" smtClean="0">
                        <a:solidFill>
                          <a:schemeClr val="accent4"/>
                        </a:solidFill>
                        <a:latin typeface="Cambria Math" charset="0"/>
                      </a:rPr>
                      <m:t>𝑇</m:t>
                    </m:r>
                    <m:d>
                      <m:dPr>
                        <m:ctrlPr>
                          <a:rPr lang="en-US" sz="2800" i="1" dirty="0">
                            <a:solidFill>
                              <a:schemeClr val="accent4"/>
                            </a:solidFill>
                            <a:latin typeface="Cambria Math" panose="02040503050406030204" pitchFamily="18" charset="0"/>
                          </a:rPr>
                        </m:ctrlPr>
                      </m:dPr>
                      <m:e>
                        <m:r>
                          <a:rPr lang="en-US" sz="2800" i="1" dirty="0">
                            <a:solidFill>
                              <a:schemeClr val="accent4"/>
                            </a:solidFill>
                            <a:latin typeface="Cambria Math" charset="0"/>
                          </a:rPr>
                          <m:t>𝑛</m:t>
                        </m:r>
                      </m:e>
                    </m:d>
                    <m:r>
                      <a:rPr lang="en-US" sz="2800" i="1" dirty="0">
                        <a:solidFill>
                          <a:schemeClr val="accent4"/>
                        </a:solidFill>
                        <a:latin typeface="Cambria Math" charset="0"/>
                      </a:rPr>
                      <m:t>=</m:t>
                    </m:r>
                    <m:r>
                      <a:rPr lang="en-US" sz="2800" b="0" i="1" dirty="0" smtClean="0">
                        <a:solidFill>
                          <a:schemeClr val="accent4"/>
                        </a:solidFill>
                        <a:latin typeface="Cambria Math" charset="0"/>
                      </a:rPr>
                      <m:t>4⋅</m:t>
                    </m:r>
                    <m:r>
                      <a:rPr lang="en-US" sz="2800" i="1" dirty="0">
                        <a:solidFill>
                          <a:schemeClr val="accent4"/>
                        </a:solidFill>
                        <a:latin typeface="Cambria Math" charset="0"/>
                      </a:rPr>
                      <m:t>𝑇</m:t>
                    </m:r>
                    <m:d>
                      <m:dPr>
                        <m:ctrlPr>
                          <a:rPr lang="en-US" sz="2800" i="1" dirty="0">
                            <a:solidFill>
                              <a:schemeClr val="accent4"/>
                            </a:solidFill>
                            <a:latin typeface="Cambria Math" panose="02040503050406030204" pitchFamily="18" charset="0"/>
                          </a:rPr>
                        </m:ctrlPr>
                      </m:dPr>
                      <m:e>
                        <m:f>
                          <m:fPr>
                            <m:ctrlPr>
                              <a:rPr lang="en-US" sz="2800" i="1" dirty="0">
                                <a:solidFill>
                                  <a:schemeClr val="accent4"/>
                                </a:solidFill>
                                <a:latin typeface="Cambria Math" panose="02040503050406030204" pitchFamily="18" charset="0"/>
                              </a:rPr>
                            </m:ctrlPr>
                          </m:fPr>
                          <m:num>
                            <m:r>
                              <a:rPr lang="en-US" sz="2800" i="1" dirty="0">
                                <a:solidFill>
                                  <a:schemeClr val="accent4"/>
                                </a:solidFill>
                                <a:latin typeface="Cambria Math" charset="0"/>
                              </a:rPr>
                              <m:t>𝑛</m:t>
                            </m:r>
                          </m:num>
                          <m:den>
                            <m:r>
                              <a:rPr lang="en-US" sz="2800" i="1" dirty="0">
                                <a:solidFill>
                                  <a:schemeClr val="accent4"/>
                                </a:solidFill>
                                <a:latin typeface="Cambria Math" charset="0"/>
                              </a:rPr>
                              <m:t>2</m:t>
                            </m:r>
                          </m:den>
                        </m:f>
                      </m:e>
                    </m:d>
                    <m:r>
                      <a:rPr lang="en-US" sz="2800" i="1" dirty="0">
                        <a:solidFill>
                          <a:schemeClr val="accent4"/>
                        </a:solidFill>
                        <a:latin typeface="Cambria Math" charset="0"/>
                      </a:rPr>
                      <m:t>+</m:t>
                    </m:r>
                    <m:r>
                      <a:rPr lang="en-US" sz="2800" b="0" i="1" dirty="0" smtClean="0">
                        <a:solidFill>
                          <a:schemeClr val="accent4"/>
                        </a:solidFill>
                        <a:latin typeface="Cambria Math" charset="0"/>
                      </a:rPr>
                      <m:t>𝑛</m:t>
                    </m:r>
                    <m:r>
                      <a:rPr lang="en-US" sz="2800" b="0" i="1" dirty="0" smtClean="0">
                        <a:solidFill>
                          <a:schemeClr val="accent4"/>
                        </a:solidFill>
                        <a:latin typeface="Cambria Math" charset="0"/>
                      </a:rPr>
                      <m:t>,        </m:t>
                    </m:r>
                    <m:d>
                      <m:dPr>
                        <m:ctrlPr>
                          <a:rPr lang="en-US" sz="2800" b="0" i="1" dirty="0" smtClean="0">
                            <a:solidFill>
                              <a:schemeClr val="accent4"/>
                            </a:solidFill>
                            <a:latin typeface="Cambria Math" panose="02040503050406030204" pitchFamily="18" charset="0"/>
                          </a:rPr>
                        </m:ctrlPr>
                      </m:dPr>
                      <m:e>
                        <m:r>
                          <a:rPr lang="en-US" sz="2800" b="0" i="1" dirty="0" smtClean="0">
                            <a:solidFill>
                              <a:schemeClr val="accent4"/>
                            </a:solidFill>
                            <a:latin typeface="Cambria Math" charset="0"/>
                          </a:rPr>
                          <m:t>𝑎</m:t>
                        </m:r>
                        <m:r>
                          <a:rPr lang="en-US" sz="2800" b="0" i="1" dirty="0" smtClean="0">
                            <a:solidFill>
                              <a:schemeClr val="accent4"/>
                            </a:solidFill>
                            <a:latin typeface="Cambria Math" charset="0"/>
                          </a:rPr>
                          <m:t>&gt;</m:t>
                        </m:r>
                        <m:sSup>
                          <m:sSupPr>
                            <m:ctrlPr>
                              <a:rPr lang="en-US" sz="2800" b="0" i="1" dirty="0" smtClean="0">
                                <a:solidFill>
                                  <a:schemeClr val="accent4"/>
                                </a:solidFill>
                                <a:latin typeface="Cambria Math" panose="02040503050406030204" pitchFamily="18" charset="0"/>
                              </a:rPr>
                            </m:ctrlPr>
                          </m:sSupPr>
                          <m:e>
                            <m:r>
                              <a:rPr lang="en-US" sz="2800" b="0" i="1" dirty="0" smtClean="0">
                                <a:solidFill>
                                  <a:schemeClr val="accent4"/>
                                </a:solidFill>
                                <a:latin typeface="Cambria Math" charset="0"/>
                              </a:rPr>
                              <m:t>𝑏</m:t>
                            </m:r>
                          </m:e>
                          <m:sup>
                            <m:r>
                              <a:rPr lang="en-US" sz="2800" b="0" i="1" dirty="0" smtClean="0">
                                <a:solidFill>
                                  <a:schemeClr val="accent4"/>
                                </a:solidFill>
                                <a:latin typeface="Cambria Math" charset="0"/>
                              </a:rPr>
                              <m:t>𝑑</m:t>
                            </m:r>
                          </m:sup>
                        </m:sSup>
                      </m:e>
                    </m:d>
                  </m:oMath>
                </a14:m>
                <a:r>
                  <a:rPr lang="en-US" sz="2800" dirty="0">
                    <a:solidFill>
                      <a:schemeClr val="accent4"/>
                    </a:solidFill>
                  </a:rPr>
                  <a:t> </a:t>
                </a:r>
              </a:p>
            </p:txBody>
          </p:sp>
        </mc:Choice>
        <mc:Fallback xmlns="">
          <p:sp>
            <p:nvSpPr>
              <p:cNvPr id="67" name="Rectangle 66"/>
              <p:cNvSpPr>
                <a:spLocks noRot="1" noChangeAspect="1" noMove="1" noResize="1" noEditPoints="1" noAdjustHandles="1" noChangeArrowheads="1" noChangeShapeType="1" noTextEdit="1"/>
              </p:cNvSpPr>
              <p:nvPr/>
            </p:nvSpPr>
            <p:spPr>
              <a:xfrm>
                <a:off x="0" y="1197708"/>
                <a:ext cx="6417911" cy="737189"/>
              </a:xfrm>
              <a:prstGeom prst="rect">
                <a:avLst/>
              </a:prstGeom>
              <a:blipFill>
                <a:blip r:embed="rId2"/>
                <a:stretch>
                  <a:fillRect b="-1695"/>
                </a:stretch>
              </a:blipFill>
            </p:spPr>
            <p:txBody>
              <a:bodyPr/>
              <a:lstStyle/>
              <a:p>
                <a:r>
                  <a:rPr lang="en-US">
                    <a:noFill/>
                  </a:rPr>
                  <a:t> </a:t>
                </a:r>
              </a:p>
            </p:txBody>
          </p:sp>
        </mc:Fallback>
      </mc:AlternateContent>
      <p:cxnSp>
        <p:nvCxnSpPr>
          <p:cNvPr id="69" name="Straight Connector 68"/>
          <p:cNvCxnSpPr>
            <a:stCxn id="4" idx="4"/>
            <a:endCxn id="6" idx="0"/>
          </p:cNvCxnSpPr>
          <p:nvPr/>
        </p:nvCxnSpPr>
        <p:spPr>
          <a:xfrm flipH="1">
            <a:off x="3773223" y="2574291"/>
            <a:ext cx="729122" cy="505341"/>
          </a:xfrm>
          <a:prstGeom prst="line">
            <a:avLst/>
          </a:prstGeom>
        </p:spPr>
        <p:style>
          <a:lnRef idx="1">
            <a:schemeClr val="accent1"/>
          </a:lnRef>
          <a:fillRef idx="0">
            <a:schemeClr val="accent1"/>
          </a:fillRef>
          <a:effectRef idx="0">
            <a:schemeClr val="accent1"/>
          </a:effectRef>
          <a:fontRef idx="minor">
            <a:schemeClr val="tx1"/>
          </a:fontRef>
        </p:style>
      </p:cxnSp>
      <p:sp>
        <p:nvSpPr>
          <p:cNvPr id="82" name="TextBox 81"/>
          <p:cNvSpPr txBox="1"/>
          <p:nvPr/>
        </p:nvSpPr>
        <p:spPr>
          <a:xfrm>
            <a:off x="242147" y="3649949"/>
            <a:ext cx="8891793" cy="1877437"/>
          </a:xfrm>
          <a:prstGeom prst="rect">
            <a:avLst/>
          </a:prstGeom>
          <a:noFill/>
        </p:spPr>
        <p:txBody>
          <a:bodyPr wrap="square" rtlCol="0">
            <a:spAutoFit/>
          </a:bodyPr>
          <a:lstStyle/>
          <a:p>
            <a:pPr marL="285750" indent="-285750">
              <a:buFont typeface="Arial" charset="0"/>
              <a:buChar char="•"/>
            </a:pPr>
            <a:r>
              <a:rPr lang="zh-CN" altLang="en-US" sz="2800" dirty="0"/>
              <a:t>有</a:t>
            </a:r>
            <a:r>
              <a:rPr lang="zh-CN" altLang="en-US" sz="3200" b="1" dirty="0"/>
              <a:t>大量</a:t>
            </a:r>
            <a:r>
              <a:rPr lang="zh-CN" altLang="en-US" sz="2800" dirty="0"/>
              <a:t>的树叶，总的工作量主要取决于在这些树叶上工作的时间。</a:t>
            </a:r>
            <a:endParaRPr lang="en-US" sz="2800" dirty="0"/>
          </a:p>
          <a:p>
            <a:endParaRPr lang="en-US" sz="2800" dirty="0"/>
          </a:p>
          <a:p>
            <a:pPr marL="285750" indent="-285750">
              <a:buFont typeface="Arial" charset="0"/>
              <a:buChar char="•"/>
            </a:pPr>
            <a:r>
              <a:rPr lang="en-US" sz="2800" dirty="0">
                <a:solidFill>
                  <a:srgbClr val="DE6769"/>
                </a:solidFill>
              </a:rPr>
              <a:t>T(n) = O( work at bottom ) = O( 4</a:t>
            </a:r>
            <a:r>
              <a:rPr lang="en-US" sz="2800" baseline="30000" dirty="0">
                <a:solidFill>
                  <a:srgbClr val="DE6769"/>
                </a:solidFill>
              </a:rPr>
              <a:t>depth of tree</a:t>
            </a:r>
            <a:r>
              <a:rPr lang="en-US" sz="2800" dirty="0">
                <a:solidFill>
                  <a:srgbClr val="DE6769"/>
                </a:solidFill>
              </a:rPr>
              <a:t> ) = O(n</a:t>
            </a:r>
            <a:r>
              <a:rPr lang="en-US" sz="2800" baseline="30000" dirty="0">
                <a:solidFill>
                  <a:srgbClr val="DE6769"/>
                </a:solidFill>
              </a:rPr>
              <a:t>2</a:t>
            </a:r>
            <a:r>
              <a:rPr lang="en-US" sz="2800" dirty="0">
                <a:solidFill>
                  <a:srgbClr val="DE6769"/>
                </a:solidFill>
              </a:rPr>
              <a:t>) </a:t>
            </a:r>
          </a:p>
        </p:txBody>
      </p:sp>
      <p:sp>
        <p:nvSpPr>
          <p:cNvPr id="16" name="Oval 15"/>
          <p:cNvSpPr/>
          <p:nvPr/>
        </p:nvSpPr>
        <p:spPr>
          <a:xfrm>
            <a:off x="5006876" y="3051952"/>
            <a:ext cx="866230" cy="378466"/>
          </a:xfrm>
          <a:prstGeom prst="ellipse">
            <a:avLst/>
          </a:prstGeom>
          <a:solidFill>
            <a:schemeClr val="accent4"/>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n/2</a:t>
            </a:r>
          </a:p>
        </p:txBody>
      </p:sp>
      <p:sp>
        <p:nvSpPr>
          <p:cNvPr id="18" name="Oval 17"/>
          <p:cNvSpPr/>
          <p:nvPr/>
        </p:nvSpPr>
        <p:spPr>
          <a:xfrm>
            <a:off x="4135444" y="3072151"/>
            <a:ext cx="866230" cy="378466"/>
          </a:xfrm>
          <a:prstGeom prst="ellipse">
            <a:avLst/>
          </a:prstGeom>
          <a:solidFill>
            <a:schemeClr val="accent4"/>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n/2</a:t>
            </a:r>
          </a:p>
        </p:txBody>
      </p:sp>
      <p:sp>
        <p:nvSpPr>
          <p:cNvPr id="19" name="Oval 18"/>
          <p:cNvSpPr/>
          <p:nvPr/>
        </p:nvSpPr>
        <p:spPr>
          <a:xfrm>
            <a:off x="2497153" y="2948203"/>
            <a:ext cx="866230" cy="378466"/>
          </a:xfrm>
          <a:prstGeom prst="ellipse">
            <a:avLst/>
          </a:prstGeom>
          <a:solidFill>
            <a:schemeClr val="accent4"/>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n/2</a:t>
            </a:r>
          </a:p>
        </p:txBody>
      </p:sp>
      <p:cxnSp>
        <p:nvCxnSpPr>
          <p:cNvPr id="20" name="Straight Connector 19"/>
          <p:cNvCxnSpPr>
            <a:stCxn id="4" idx="4"/>
            <a:endCxn id="18" idx="0"/>
          </p:cNvCxnSpPr>
          <p:nvPr/>
        </p:nvCxnSpPr>
        <p:spPr>
          <a:xfrm>
            <a:off x="4502345" y="2574291"/>
            <a:ext cx="66214" cy="49786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p:cNvCxnSpPr>
            <a:stCxn id="4" idx="4"/>
            <a:endCxn id="16" idx="0"/>
          </p:cNvCxnSpPr>
          <p:nvPr/>
        </p:nvCxnSpPr>
        <p:spPr>
          <a:xfrm>
            <a:off x="4502345" y="2574291"/>
            <a:ext cx="937646" cy="477661"/>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p:cNvCxnSpPr>
            <a:stCxn id="4" idx="4"/>
            <a:endCxn id="19" idx="0"/>
          </p:cNvCxnSpPr>
          <p:nvPr/>
        </p:nvCxnSpPr>
        <p:spPr>
          <a:xfrm flipH="1">
            <a:off x="2930268" y="2574291"/>
            <a:ext cx="1572077" cy="373912"/>
          </a:xfrm>
          <a:prstGeom prst="line">
            <a:avLst/>
          </a:prstGeom>
        </p:spPr>
        <p:style>
          <a:lnRef idx="1">
            <a:schemeClr val="accent1"/>
          </a:lnRef>
          <a:fillRef idx="0">
            <a:schemeClr val="accent1"/>
          </a:fillRef>
          <a:effectRef idx="0">
            <a:schemeClr val="accent1"/>
          </a:effectRef>
          <a:fontRef idx="minor">
            <a:schemeClr val="tx1"/>
          </a:fontRef>
        </p:style>
      </p:cxnSp>
      <p:sp>
        <p:nvSpPr>
          <p:cNvPr id="30" name="Oval 29"/>
          <p:cNvSpPr/>
          <p:nvPr/>
        </p:nvSpPr>
        <p:spPr>
          <a:xfrm>
            <a:off x="5819563" y="6181916"/>
            <a:ext cx="395710" cy="338154"/>
          </a:xfrm>
          <a:prstGeom prst="ellipse">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solidFill>
                  <a:schemeClr val="tx1"/>
                </a:solidFill>
              </a:rPr>
              <a:t>1</a:t>
            </a:r>
            <a:endParaRPr lang="en-US" dirty="0">
              <a:solidFill>
                <a:schemeClr val="tx1"/>
              </a:solidFill>
            </a:endParaRPr>
          </a:p>
        </p:txBody>
      </p:sp>
      <p:sp>
        <p:nvSpPr>
          <p:cNvPr id="31" name="Oval 30"/>
          <p:cNvSpPr/>
          <p:nvPr/>
        </p:nvSpPr>
        <p:spPr>
          <a:xfrm>
            <a:off x="8260404" y="6142397"/>
            <a:ext cx="395710" cy="338154"/>
          </a:xfrm>
          <a:prstGeom prst="ellipse">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solidFill>
                  <a:schemeClr val="tx1"/>
                </a:solidFill>
              </a:rPr>
              <a:t>1</a:t>
            </a:r>
            <a:endParaRPr lang="en-US" dirty="0">
              <a:solidFill>
                <a:schemeClr val="tx1"/>
              </a:solidFill>
            </a:endParaRPr>
          </a:p>
        </p:txBody>
      </p:sp>
      <p:sp>
        <p:nvSpPr>
          <p:cNvPr id="32" name="Oval 31"/>
          <p:cNvSpPr/>
          <p:nvPr/>
        </p:nvSpPr>
        <p:spPr>
          <a:xfrm>
            <a:off x="7659074" y="6142397"/>
            <a:ext cx="395710" cy="338154"/>
          </a:xfrm>
          <a:prstGeom prst="ellipse">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solidFill>
                  <a:schemeClr val="tx1"/>
                </a:solidFill>
              </a:rPr>
              <a:t>1</a:t>
            </a:r>
            <a:endParaRPr lang="en-US" dirty="0">
              <a:solidFill>
                <a:schemeClr val="tx1"/>
              </a:solidFill>
            </a:endParaRPr>
          </a:p>
        </p:txBody>
      </p:sp>
      <p:sp>
        <p:nvSpPr>
          <p:cNvPr id="33" name="Oval 32"/>
          <p:cNvSpPr/>
          <p:nvPr/>
        </p:nvSpPr>
        <p:spPr>
          <a:xfrm>
            <a:off x="7055464" y="6161761"/>
            <a:ext cx="395710" cy="338154"/>
          </a:xfrm>
          <a:prstGeom prst="ellipse">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solidFill>
                  <a:schemeClr val="tx1"/>
                </a:solidFill>
              </a:rPr>
              <a:t>1</a:t>
            </a:r>
            <a:endParaRPr lang="en-US" dirty="0">
              <a:solidFill>
                <a:schemeClr val="tx1"/>
              </a:solidFill>
            </a:endParaRPr>
          </a:p>
        </p:txBody>
      </p:sp>
      <p:sp>
        <p:nvSpPr>
          <p:cNvPr id="34" name="Oval 33"/>
          <p:cNvSpPr/>
          <p:nvPr/>
        </p:nvSpPr>
        <p:spPr>
          <a:xfrm>
            <a:off x="6451854" y="6196790"/>
            <a:ext cx="395710" cy="338154"/>
          </a:xfrm>
          <a:prstGeom prst="ellipse">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solidFill>
                  <a:schemeClr val="tx1"/>
                </a:solidFill>
              </a:rPr>
              <a:t>1</a:t>
            </a:r>
            <a:endParaRPr lang="en-US" dirty="0">
              <a:solidFill>
                <a:schemeClr val="tx1"/>
              </a:solidFill>
            </a:endParaRPr>
          </a:p>
        </p:txBody>
      </p:sp>
      <p:sp>
        <p:nvSpPr>
          <p:cNvPr id="35" name="Oval 34"/>
          <p:cNvSpPr/>
          <p:nvPr/>
        </p:nvSpPr>
        <p:spPr>
          <a:xfrm>
            <a:off x="3545616" y="6236309"/>
            <a:ext cx="395710" cy="338154"/>
          </a:xfrm>
          <a:prstGeom prst="ellipse">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solidFill>
                  <a:schemeClr val="tx1"/>
                </a:solidFill>
              </a:rPr>
              <a:t>1</a:t>
            </a:r>
            <a:endParaRPr lang="en-US" dirty="0">
              <a:solidFill>
                <a:schemeClr val="tx1"/>
              </a:solidFill>
            </a:endParaRPr>
          </a:p>
        </p:txBody>
      </p:sp>
      <p:sp>
        <p:nvSpPr>
          <p:cNvPr id="36" name="Oval 35"/>
          <p:cNvSpPr/>
          <p:nvPr/>
        </p:nvSpPr>
        <p:spPr>
          <a:xfrm>
            <a:off x="5385127" y="6196790"/>
            <a:ext cx="395710" cy="338154"/>
          </a:xfrm>
          <a:prstGeom prst="ellipse">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solidFill>
                  <a:schemeClr val="tx1"/>
                </a:solidFill>
              </a:rPr>
              <a:t>1</a:t>
            </a:r>
            <a:endParaRPr lang="en-US" dirty="0">
              <a:solidFill>
                <a:schemeClr val="tx1"/>
              </a:solidFill>
            </a:endParaRPr>
          </a:p>
        </p:txBody>
      </p:sp>
      <p:sp>
        <p:nvSpPr>
          <p:cNvPr id="37" name="Oval 36"/>
          <p:cNvSpPr/>
          <p:nvPr/>
        </p:nvSpPr>
        <p:spPr>
          <a:xfrm>
            <a:off x="4781517" y="6216154"/>
            <a:ext cx="395710" cy="338154"/>
          </a:xfrm>
          <a:prstGeom prst="ellipse">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solidFill>
                  <a:schemeClr val="tx1"/>
                </a:solidFill>
              </a:rPr>
              <a:t>1</a:t>
            </a:r>
            <a:endParaRPr lang="en-US" dirty="0">
              <a:solidFill>
                <a:schemeClr val="tx1"/>
              </a:solidFill>
            </a:endParaRPr>
          </a:p>
        </p:txBody>
      </p:sp>
      <p:sp>
        <p:nvSpPr>
          <p:cNvPr id="39" name="Oval 38"/>
          <p:cNvSpPr/>
          <p:nvPr/>
        </p:nvSpPr>
        <p:spPr>
          <a:xfrm>
            <a:off x="4177907" y="6251183"/>
            <a:ext cx="395710" cy="338154"/>
          </a:xfrm>
          <a:prstGeom prst="ellipse">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solidFill>
                  <a:schemeClr val="tx1"/>
                </a:solidFill>
              </a:rPr>
              <a:t>1</a:t>
            </a:r>
            <a:endParaRPr lang="en-US" dirty="0">
              <a:solidFill>
                <a:schemeClr val="tx1"/>
              </a:solidFill>
            </a:endParaRPr>
          </a:p>
        </p:txBody>
      </p:sp>
      <p:sp>
        <p:nvSpPr>
          <p:cNvPr id="40" name="Oval 39"/>
          <p:cNvSpPr/>
          <p:nvPr/>
        </p:nvSpPr>
        <p:spPr>
          <a:xfrm>
            <a:off x="5454946" y="5981801"/>
            <a:ext cx="395710" cy="338154"/>
          </a:xfrm>
          <a:prstGeom prst="ellipse">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solidFill>
                  <a:schemeClr val="tx1"/>
                </a:solidFill>
              </a:rPr>
              <a:t>1</a:t>
            </a:r>
            <a:endParaRPr lang="en-US" dirty="0">
              <a:solidFill>
                <a:schemeClr val="tx1"/>
              </a:solidFill>
            </a:endParaRPr>
          </a:p>
        </p:txBody>
      </p:sp>
      <p:sp>
        <p:nvSpPr>
          <p:cNvPr id="41" name="Oval 40"/>
          <p:cNvSpPr/>
          <p:nvPr/>
        </p:nvSpPr>
        <p:spPr>
          <a:xfrm>
            <a:off x="7895787" y="5942282"/>
            <a:ext cx="395710" cy="338154"/>
          </a:xfrm>
          <a:prstGeom prst="ellipse">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solidFill>
                  <a:schemeClr val="tx1"/>
                </a:solidFill>
              </a:rPr>
              <a:t>1</a:t>
            </a:r>
            <a:endParaRPr lang="en-US" dirty="0">
              <a:solidFill>
                <a:schemeClr val="tx1"/>
              </a:solidFill>
            </a:endParaRPr>
          </a:p>
        </p:txBody>
      </p:sp>
      <p:sp>
        <p:nvSpPr>
          <p:cNvPr id="42" name="Oval 41"/>
          <p:cNvSpPr/>
          <p:nvPr/>
        </p:nvSpPr>
        <p:spPr>
          <a:xfrm>
            <a:off x="7294457" y="5942282"/>
            <a:ext cx="395710" cy="338154"/>
          </a:xfrm>
          <a:prstGeom prst="ellipse">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solidFill>
                  <a:schemeClr val="tx1"/>
                </a:solidFill>
              </a:rPr>
              <a:t>1</a:t>
            </a:r>
            <a:endParaRPr lang="en-US" dirty="0">
              <a:solidFill>
                <a:schemeClr val="tx1"/>
              </a:solidFill>
            </a:endParaRPr>
          </a:p>
        </p:txBody>
      </p:sp>
      <p:sp>
        <p:nvSpPr>
          <p:cNvPr id="43" name="Oval 42"/>
          <p:cNvSpPr/>
          <p:nvPr/>
        </p:nvSpPr>
        <p:spPr>
          <a:xfrm>
            <a:off x="6690847" y="5961646"/>
            <a:ext cx="395710" cy="338154"/>
          </a:xfrm>
          <a:prstGeom prst="ellipse">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solidFill>
                  <a:schemeClr val="tx1"/>
                </a:solidFill>
              </a:rPr>
              <a:t>1</a:t>
            </a:r>
            <a:endParaRPr lang="en-US" dirty="0">
              <a:solidFill>
                <a:schemeClr val="tx1"/>
              </a:solidFill>
            </a:endParaRPr>
          </a:p>
        </p:txBody>
      </p:sp>
      <p:sp>
        <p:nvSpPr>
          <p:cNvPr id="44" name="Oval 43"/>
          <p:cNvSpPr/>
          <p:nvPr/>
        </p:nvSpPr>
        <p:spPr>
          <a:xfrm>
            <a:off x="6087237" y="5996675"/>
            <a:ext cx="395710" cy="338154"/>
          </a:xfrm>
          <a:prstGeom prst="ellipse">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solidFill>
                  <a:schemeClr val="tx1"/>
                </a:solidFill>
              </a:rPr>
              <a:t>1</a:t>
            </a:r>
            <a:endParaRPr lang="en-US" dirty="0">
              <a:solidFill>
                <a:schemeClr val="tx1"/>
              </a:solidFill>
            </a:endParaRPr>
          </a:p>
        </p:txBody>
      </p:sp>
      <p:sp>
        <p:nvSpPr>
          <p:cNvPr id="45" name="Oval 44"/>
          <p:cNvSpPr/>
          <p:nvPr/>
        </p:nvSpPr>
        <p:spPr>
          <a:xfrm>
            <a:off x="3180999" y="6036194"/>
            <a:ext cx="395710" cy="338154"/>
          </a:xfrm>
          <a:prstGeom prst="ellipse">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solidFill>
                  <a:schemeClr val="tx1"/>
                </a:solidFill>
              </a:rPr>
              <a:t>1</a:t>
            </a:r>
            <a:endParaRPr lang="en-US" dirty="0">
              <a:solidFill>
                <a:schemeClr val="tx1"/>
              </a:solidFill>
            </a:endParaRPr>
          </a:p>
        </p:txBody>
      </p:sp>
      <p:sp>
        <p:nvSpPr>
          <p:cNvPr id="46" name="Oval 45"/>
          <p:cNvSpPr/>
          <p:nvPr/>
        </p:nvSpPr>
        <p:spPr>
          <a:xfrm>
            <a:off x="5020510" y="5996675"/>
            <a:ext cx="395710" cy="338154"/>
          </a:xfrm>
          <a:prstGeom prst="ellipse">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solidFill>
                  <a:schemeClr val="tx1"/>
                </a:solidFill>
              </a:rPr>
              <a:t>1</a:t>
            </a:r>
            <a:endParaRPr lang="en-US" dirty="0">
              <a:solidFill>
                <a:schemeClr val="tx1"/>
              </a:solidFill>
            </a:endParaRPr>
          </a:p>
        </p:txBody>
      </p:sp>
      <p:sp>
        <p:nvSpPr>
          <p:cNvPr id="47" name="Oval 46"/>
          <p:cNvSpPr/>
          <p:nvPr/>
        </p:nvSpPr>
        <p:spPr>
          <a:xfrm>
            <a:off x="4416900" y="6016039"/>
            <a:ext cx="395710" cy="338154"/>
          </a:xfrm>
          <a:prstGeom prst="ellipse">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solidFill>
                  <a:schemeClr val="tx1"/>
                </a:solidFill>
              </a:rPr>
              <a:t>1</a:t>
            </a:r>
            <a:endParaRPr lang="en-US" dirty="0">
              <a:solidFill>
                <a:schemeClr val="tx1"/>
              </a:solidFill>
            </a:endParaRPr>
          </a:p>
        </p:txBody>
      </p:sp>
      <p:sp>
        <p:nvSpPr>
          <p:cNvPr id="48" name="Oval 47"/>
          <p:cNvSpPr/>
          <p:nvPr/>
        </p:nvSpPr>
        <p:spPr>
          <a:xfrm>
            <a:off x="3813290" y="6051068"/>
            <a:ext cx="395710" cy="338154"/>
          </a:xfrm>
          <a:prstGeom prst="ellipse">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solidFill>
                  <a:schemeClr val="tx1"/>
                </a:solidFill>
              </a:rPr>
              <a:t>1</a:t>
            </a:r>
            <a:endParaRPr lang="en-US" dirty="0">
              <a:solidFill>
                <a:schemeClr val="tx1"/>
              </a:solidFill>
            </a:endParaRPr>
          </a:p>
        </p:txBody>
      </p:sp>
      <p:sp>
        <p:nvSpPr>
          <p:cNvPr id="49" name="Oval 48"/>
          <p:cNvSpPr/>
          <p:nvPr/>
        </p:nvSpPr>
        <p:spPr>
          <a:xfrm>
            <a:off x="2009050" y="6493150"/>
            <a:ext cx="395710" cy="338154"/>
          </a:xfrm>
          <a:prstGeom prst="ellipse">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solidFill>
                  <a:schemeClr val="tx1"/>
                </a:solidFill>
              </a:rPr>
              <a:t>1</a:t>
            </a:r>
            <a:endParaRPr lang="en-US" dirty="0">
              <a:solidFill>
                <a:schemeClr val="tx1"/>
              </a:solidFill>
            </a:endParaRPr>
          </a:p>
        </p:txBody>
      </p:sp>
      <p:sp>
        <p:nvSpPr>
          <p:cNvPr id="50" name="Oval 49"/>
          <p:cNvSpPr/>
          <p:nvPr/>
        </p:nvSpPr>
        <p:spPr>
          <a:xfrm>
            <a:off x="4449891" y="6453631"/>
            <a:ext cx="395710" cy="338154"/>
          </a:xfrm>
          <a:prstGeom prst="ellipse">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solidFill>
                  <a:schemeClr val="tx1"/>
                </a:solidFill>
              </a:rPr>
              <a:t>1</a:t>
            </a:r>
            <a:endParaRPr lang="en-US" dirty="0">
              <a:solidFill>
                <a:schemeClr val="tx1"/>
              </a:solidFill>
            </a:endParaRPr>
          </a:p>
        </p:txBody>
      </p:sp>
      <p:sp>
        <p:nvSpPr>
          <p:cNvPr id="51" name="Oval 50"/>
          <p:cNvSpPr/>
          <p:nvPr/>
        </p:nvSpPr>
        <p:spPr>
          <a:xfrm>
            <a:off x="3848561" y="6453631"/>
            <a:ext cx="395710" cy="338154"/>
          </a:xfrm>
          <a:prstGeom prst="ellipse">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solidFill>
                  <a:schemeClr val="tx1"/>
                </a:solidFill>
              </a:rPr>
              <a:t>1</a:t>
            </a:r>
            <a:endParaRPr lang="en-US" dirty="0">
              <a:solidFill>
                <a:schemeClr val="tx1"/>
              </a:solidFill>
            </a:endParaRPr>
          </a:p>
        </p:txBody>
      </p:sp>
      <p:sp>
        <p:nvSpPr>
          <p:cNvPr id="52" name="Oval 51"/>
          <p:cNvSpPr/>
          <p:nvPr/>
        </p:nvSpPr>
        <p:spPr>
          <a:xfrm>
            <a:off x="3244951" y="6472995"/>
            <a:ext cx="395710" cy="338154"/>
          </a:xfrm>
          <a:prstGeom prst="ellipse">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solidFill>
                  <a:schemeClr val="tx1"/>
                </a:solidFill>
              </a:rPr>
              <a:t>1</a:t>
            </a:r>
            <a:endParaRPr lang="en-US" dirty="0">
              <a:solidFill>
                <a:schemeClr val="tx1"/>
              </a:solidFill>
            </a:endParaRPr>
          </a:p>
        </p:txBody>
      </p:sp>
      <p:sp>
        <p:nvSpPr>
          <p:cNvPr id="53" name="Oval 52"/>
          <p:cNvSpPr/>
          <p:nvPr/>
        </p:nvSpPr>
        <p:spPr>
          <a:xfrm>
            <a:off x="2641341" y="6508024"/>
            <a:ext cx="395710" cy="338154"/>
          </a:xfrm>
          <a:prstGeom prst="ellipse">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solidFill>
                  <a:schemeClr val="tx1"/>
                </a:solidFill>
              </a:rPr>
              <a:t>1</a:t>
            </a:r>
            <a:endParaRPr lang="en-US" dirty="0">
              <a:solidFill>
                <a:schemeClr val="tx1"/>
              </a:solidFill>
            </a:endParaRPr>
          </a:p>
        </p:txBody>
      </p:sp>
      <p:sp>
        <p:nvSpPr>
          <p:cNvPr id="54" name="Oval 53"/>
          <p:cNvSpPr/>
          <p:nvPr/>
        </p:nvSpPr>
        <p:spPr>
          <a:xfrm>
            <a:off x="-264897" y="6547543"/>
            <a:ext cx="395710" cy="338154"/>
          </a:xfrm>
          <a:prstGeom prst="ellipse">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solidFill>
                  <a:schemeClr val="tx1"/>
                </a:solidFill>
              </a:rPr>
              <a:t>1</a:t>
            </a:r>
            <a:endParaRPr lang="en-US" dirty="0">
              <a:solidFill>
                <a:schemeClr val="tx1"/>
              </a:solidFill>
            </a:endParaRPr>
          </a:p>
        </p:txBody>
      </p:sp>
      <p:sp>
        <p:nvSpPr>
          <p:cNvPr id="55" name="Oval 54"/>
          <p:cNvSpPr/>
          <p:nvPr/>
        </p:nvSpPr>
        <p:spPr>
          <a:xfrm>
            <a:off x="1574614" y="6508024"/>
            <a:ext cx="395710" cy="338154"/>
          </a:xfrm>
          <a:prstGeom prst="ellipse">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solidFill>
                  <a:schemeClr val="tx1"/>
                </a:solidFill>
              </a:rPr>
              <a:t>1</a:t>
            </a:r>
            <a:endParaRPr lang="en-US" dirty="0">
              <a:solidFill>
                <a:schemeClr val="tx1"/>
              </a:solidFill>
            </a:endParaRPr>
          </a:p>
        </p:txBody>
      </p:sp>
      <p:sp>
        <p:nvSpPr>
          <p:cNvPr id="56" name="Oval 55"/>
          <p:cNvSpPr/>
          <p:nvPr/>
        </p:nvSpPr>
        <p:spPr>
          <a:xfrm>
            <a:off x="971004" y="6527388"/>
            <a:ext cx="395710" cy="338154"/>
          </a:xfrm>
          <a:prstGeom prst="ellipse">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solidFill>
                  <a:schemeClr val="tx1"/>
                </a:solidFill>
              </a:rPr>
              <a:t>1</a:t>
            </a:r>
            <a:endParaRPr lang="en-US" dirty="0">
              <a:solidFill>
                <a:schemeClr val="tx1"/>
              </a:solidFill>
            </a:endParaRPr>
          </a:p>
        </p:txBody>
      </p:sp>
      <p:sp>
        <p:nvSpPr>
          <p:cNvPr id="57" name="Oval 56"/>
          <p:cNvSpPr/>
          <p:nvPr/>
        </p:nvSpPr>
        <p:spPr>
          <a:xfrm>
            <a:off x="367394" y="6562417"/>
            <a:ext cx="395710" cy="338154"/>
          </a:xfrm>
          <a:prstGeom prst="ellipse">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solidFill>
                  <a:schemeClr val="tx1"/>
                </a:solidFill>
              </a:rPr>
              <a:t>1</a:t>
            </a:r>
            <a:endParaRPr lang="en-US" dirty="0">
              <a:solidFill>
                <a:schemeClr val="tx1"/>
              </a:solidFill>
            </a:endParaRPr>
          </a:p>
        </p:txBody>
      </p:sp>
      <p:sp>
        <p:nvSpPr>
          <p:cNvPr id="58" name="Oval 57"/>
          <p:cNvSpPr/>
          <p:nvPr/>
        </p:nvSpPr>
        <p:spPr>
          <a:xfrm>
            <a:off x="2332630" y="6254015"/>
            <a:ext cx="395710" cy="338154"/>
          </a:xfrm>
          <a:prstGeom prst="ellipse">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solidFill>
                  <a:schemeClr val="tx1"/>
                </a:solidFill>
              </a:rPr>
              <a:t>1</a:t>
            </a:r>
            <a:endParaRPr lang="en-US" dirty="0">
              <a:solidFill>
                <a:schemeClr val="tx1"/>
              </a:solidFill>
            </a:endParaRPr>
          </a:p>
        </p:txBody>
      </p:sp>
      <p:sp>
        <p:nvSpPr>
          <p:cNvPr id="59" name="Oval 58"/>
          <p:cNvSpPr/>
          <p:nvPr/>
        </p:nvSpPr>
        <p:spPr>
          <a:xfrm>
            <a:off x="4773471" y="6214496"/>
            <a:ext cx="395710" cy="338154"/>
          </a:xfrm>
          <a:prstGeom prst="ellipse">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solidFill>
                  <a:schemeClr val="tx1"/>
                </a:solidFill>
              </a:rPr>
              <a:t>1</a:t>
            </a:r>
            <a:endParaRPr lang="en-US" dirty="0">
              <a:solidFill>
                <a:schemeClr val="tx1"/>
              </a:solidFill>
            </a:endParaRPr>
          </a:p>
        </p:txBody>
      </p:sp>
      <p:sp>
        <p:nvSpPr>
          <p:cNvPr id="60" name="Oval 59"/>
          <p:cNvSpPr/>
          <p:nvPr/>
        </p:nvSpPr>
        <p:spPr>
          <a:xfrm>
            <a:off x="4172141" y="6214496"/>
            <a:ext cx="395710" cy="338154"/>
          </a:xfrm>
          <a:prstGeom prst="ellipse">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solidFill>
                  <a:schemeClr val="tx1"/>
                </a:solidFill>
              </a:rPr>
              <a:t>1</a:t>
            </a:r>
            <a:endParaRPr lang="en-US" dirty="0">
              <a:solidFill>
                <a:schemeClr val="tx1"/>
              </a:solidFill>
            </a:endParaRPr>
          </a:p>
        </p:txBody>
      </p:sp>
      <p:sp>
        <p:nvSpPr>
          <p:cNvPr id="61" name="Oval 60"/>
          <p:cNvSpPr/>
          <p:nvPr/>
        </p:nvSpPr>
        <p:spPr>
          <a:xfrm>
            <a:off x="3568531" y="6233860"/>
            <a:ext cx="395710" cy="338154"/>
          </a:xfrm>
          <a:prstGeom prst="ellipse">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solidFill>
                  <a:schemeClr val="tx1"/>
                </a:solidFill>
              </a:rPr>
              <a:t>1</a:t>
            </a:r>
            <a:endParaRPr lang="en-US" dirty="0">
              <a:solidFill>
                <a:schemeClr val="tx1"/>
              </a:solidFill>
            </a:endParaRPr>
          </a:p>
        </p:txBody>
      </p:sp>
      <p:sp>
        <p:nvSpPr>
          <p:cNvPr id="62" name="Oval 61"/>
          <p:cNvSpPr/>
          <p:nvPr/>
        </p:nvSpPr>
        <p:spPr>
          <a:xfrm>
            <a:off x="2964921" y="6268889"/>
            <a:ext cx="395710" cy="338154"/>
          </a:xfrm>
          <a:prstGeom prst="ellipse">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solidFill>
                  <a:schemeClr val="tx1"/>
                </a:solidFill>
              </a:rPr>
              <a:t>1</a:t>
            </a:r>
            <a:endParaRPr lang="en-US" dirty="0">
              <a:solidFill>
                <a:schemeClr val="tx1"/>
              </a:solidFill>
            </a:endParaRPr>
          </a:p>
        </p:txBody>
      </p:sp>
      <p:sp>
        <p:nvSpPr>
          <p:cNvPr id="63" name="Oval 62"/>
          <p:cNvSpPr/>
          <p:nvPr/>
        </p:nvSpPr>
        <p:spPr>
          <a:xfrm>
            <a:off x="58683" y="6308408"/>
            <a:ext cx="395710" cy="338154"/>
          </a:xfrm>
          <a:prstGeom prst="ellipse">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solidFill>
                  <a:schemeClr val="tx1"/>
                </a:solidFill>
              </a:rPr>
              <a:t>1</a:t>
            </a:r>
            <a:endParaRPr lang="en-US" dirty="0">
              <a:solidFill>
                <a:schemeClr val="tx1"/>
              </a:solidFill>
            </a:endParaRPr>
          </a:p>
        </p:txBody>
      </p:sp>
      <p:sp>
        <p:nvSpPr>
          <p:cNvPr id="64" name="Oval 63"/>
          <p:cNvSpPr/>
          <p:nvPr/>
        </p:nvSpPr>
        <p:spPr>
          <a:xfrm>
            <a:off x="1898194" y="6268889"/>
            <a:ext cx="395710" cy="338154"/>
          </a:xfrm>
          <a:prstGeom prst="ellipse">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solidFill>
                  <a:schemeClr val="tx1"/>
                </a:solidFill>
              </a:rPr>
              <a:t>1</a:t>
            </a:r>
            <a:endParaRPr lang="en-US" dirty="0">
              <a:solidFill>
                <a:schemeClr val="tx1"/>
              </a:solidFill>
            </a:endParaRPr>
          </a:p>
        </p:txBody>
      </p:sp>
      <p:sp>
        <p:nvSpPr>
          <p:cNvPr id="65" name="Oval 64"/>
          <p:cNvSpPr/>
          <p:nvPr/>
        </p:nvSpPr>
        <p:spPr>
          <a:xfrm>
            <a:off x="1294584" y="6288253"/>
            <a:ext cx="395710" cy="338154"/>
          </a:xfrm>
          <a:prstGeom prst="ellipse">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solidFill>
                  <a:schemeClr val="tx1"/>
                </a:solidFill>
              </a:rPr>
              <a:t>1</a:t>
            </a:r>
            <a:endParaRPr lang="en-US" dirty="0">
              <a:solidFill>
                <a:schemeClr val="tx1"/>
              </a:solidFill>
            </a:endParaRPr>
          </a:p>
        </p:txBody>
      </p:sp>
      <p:sp>
        <p:nvSpPr>
          <p:cNvPr id="66" name="Oval 65"/>
          <p:cNvSpPr/>
          <p:nvPr/>
        </p:nvSpPr>
        <p:spPr>
          <a:xfrm>
            <a:off x="690974" y="6323282"/>
            <a:ext cx="395710" cy="338154"/>
          </a:xfrm>
          <a:prstGeom prst="ellipse">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solidFill>
                  <a:schemeClr val="tx1"/>
                </a:solidFill>
              </a:rPr>
              <a:t>1</a:t>
            </a:r>
            <a:endParaRPr lang="en-US" dirty="0">
              <a:solidFill>
                <a:schemeClr val="tx1"/>
              </a:solidFill>
            </a:endParaRPr>
          </a:p>
        </p:txBody>
      </p:sp>
      <p:sp>
        <p:nvSpPr>
          <p:cNvPr id="68" name="Oval 67"/>
          <p:cNvSpPr/>
          <p:nvPr/>
        </p:nvSpPr>
        <p:spPr>
          <a:xfrm>
            <a:off x="2083892" y="5875551"/>
            <a:ext cx="395710" cy="338154"/>
          </a:xfrm>
          <a:prstGeom prst="ellipse">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solidFill>
                  <a:schemeClr val="tx1"/>
                </a:solidFill>
              </a:rPr>
              <a:t>1</a:t>
            </a:r>
            <a:endParaRPr lang="en-US" dirty="0">
              <a:solidFill>
                <a:schemeClr val="tx1"/>
              </a:solidFill>
            </a:endParaRPr>
          </a:p>
        </p:txBody>
      </p:sp>
      <p:sp>
        <p:nvSpPr>
          <p:cNvPr id="72" name="Oval 71"/>
          <p:cNvSpPr/>
          <p:nvPr/>
        </p:nvSpPr>
        <p:spPr>
          <a:xfrm>
            <a:off x="4524733" y="5836032"/>
            <a:ext cx="395710" cy="338154"/>
          </a:xfrm>
          <a:prstGeom prst="ellipse">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solidFill>
                  <a:schemeClr val="tx1"/>
                </a:solidFill>
              </a:rPr>
              <a:t>1</a:t>
            </a:r>
            <a:endParaRPr lang="en-US" dirty="0">
              <a:solidFill>
                <a:schemeClr val="tx1"/>
              </a:solidFill>
            </a:endParaRPr>
          </a:p>
        </p:txBody>
      </p:sp>
      <p:sp>
        <p:nvSpPr>
          <p:cNvPr id="74" name="Oval 73"/>
          <p:cNvSpPr/>
          <p:nvPr/>
        </p:nvSpPr>
        <p:spPr>
          <a:xfrm>
            <a:off x="3923403" y="5836032"/>
            <a:ext cx="395710" cy="338154"/>
          </a:xfrm>
          <a:prstGeom prst="ellipse">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solidFill>
                  <a:schemeClr val="tx1"/>
                </a:solidFill>
              </a:rPr>
              <a:t>1</a:t>
            </a:r>
            <a:endParaRPr lang="en-US" dirty="0">
              <a:solidFill>
                <a:schemeClr val="tx1"/>
              </a:solidFill>
            </a:endParaRPr>
          </a:p>
        </p:txBody>
      </p:sp>
      <p:sp>
        <p:nvSpPr>
          <p:cNvPr id="75" name="Oval 74"/>
          <p:cNvSpPr/>
          <p:nvPr/>
        </p:nvSpPr>
        <p:spPr>
          <a:xfrm>
            <a:off x="3319793" y="5855396"/>
            <a:ext cx="395710" cy="338154"/>
          </a:xfrm>
          <a:prstGeom prst="ellipse">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solidFill>
                  <a:schemeClr val="tx1"/>
                </a:solidFill>
              </a:rPr>
              <a:t>1</a:t>
            </a:r>
            <a:endParaRPr lang="en-US" dirty="0">
              <a:solidFill>
                <a:schemeClr val="tx1"/>
              </a:solidFill>
            </a:endParaRPr>
          </a:p>
        </p:txBody>
      </p:sp>
      <p:sp>
        <p:nvSpPr>
          <p:cNvPr id="77" name="Oval 76"/>
          <p:cNvSpPr/>
          <p:nvPr/>
        </p:nvSpPr>
        <p:spPr>
          <a:xfrm>
            <a:off x="2716183" y="5890425"/>
            <a:ext cx="395710" cy="338154"/>
          </a:xfrm>
          <a:prstGeom prst="ellipse">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solidFill>
                  <a:schemeClr val="tx1"/>
                </a:solidFill>
              </a:rPr>
              <a:t>1</a:t>
            </a:r>
            <a:endParaRPr lang="en-US" dirty="0">
              <a:solidFill>
                <a:schemeClr val="tx1"/>
              </a:solidFill>
            </a:endParaRPr>
          </a:p>
        </p:txBody>
      </p:sp>
      <p:sp>
        <p:nvSpPr>
          <p:cNvPr id="78" name="Oval 77"/>
          <p:cNvSpPr/>
          <p:nvPr/>
        </p:nvSpPr>
        <p:spPr>
          <a:xfrm>
            <a:off x="-190055" y="5929944"/>
            <a:ext cx="395710" cy="338154"/>
          </a:xfrm>
          <a:prstGeom prst="ellipse">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solidFill>
                  <a:schemeClr val="tx1"/>
                </a:solidFill>
              </a:rPr>
              <a:t>1</a:t>
            </a:r>
            <a:endParaRPr lang="en-US" dirty="0">
              <a:solidFill>
                <a:schemeClr val="tx1"/>
              </a:solidFill>
            </a:endParaRPr>
          </a:p>
        </p:txBody>
      </p:sp>
      <p:sp>
        <p:nvSpPr>
          <p:cNvPr id="80" name="Oval 79"/>
          <p:cNvSpPr/>
          <p:nvPr/>
        </p:nvSpPr>
        <p:spPr>
          <a:xfrm>
            <a:off x="1649456" y="5890425"/>
            <a:ext cx="395710" cy="338154"/>
          </a:xfrm>
          <a:prstGeom prst="ellipse">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solidFill>
                  <a:schemeClr val="tx1"/>
                </a:solidFill>
              </a:rPr>
              <a:t>1</a:t>
            </a:r>
            <a:endParaRPr lang="en-US" dirty="0">
              <a:solidFill>
                <a:schemeClr val="tx1"/>
              </a:solidFill>
            </a:endParaRPr>
          </a:p>
        </p:txBody>
      </p:sp>
      <p:sp>
        <p:nvSpPr>
          <p:cNvPr id="81" name="Oval 80"/>
          <p:cNvSpPr/>
          <p:nvPr/>
        </p:nvSpPr>
        <p:spPr>
          <a:xfrm>
            <a:off x="1045846" y="5909789"/>
            <a:ext cx="395710" cy="338154"/>
          </a:xfrm>
          <a:prstGeom prst="ellipse">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solidFill>
                  <a:schemeClr val="tx1"/>
                </a:solidFill>
              </a:rPr>
              <a:t>1</a:t>
            </a:r>
            <a:endParaRPr lang="en-US" dirty="0">
              <a:solidFill>
                <a:schemeClr val="tx1"/>
              </a:solidFill>
            </a:endParaRPr>
          </a:p>
        </p:txBody>
      </p:sp>
      <p:sp>
        <p:nvSpPr>
          <p:cNvPr id="83" name="Oval 82"/>
          <p:cNvSpPr/>
          <p:nvPr/>
        </p:nvSpPr>
        <p:spPr>
          <a:xfrm>
            <a:off x="442236" y="5944818"/>
            <a:ext cx="395710" cy="338154"/>
          </a:xfrm>
          <a:prstGeom prst="ellipse">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solidFill>
                  <a:schemeClr val="tx1"/>
                </a:solidFill>
              </a:rPr>
              <a:t>1</a:t>
            </a:r>
            <a:endParaRPr lang="en-US" dirty="0">
              <a:solidFill>
                <a:schemeClr val="tx1"/>
              </a:solidFill>
            </a:endParaRPr>
          </a:p>
        </p:txBody>
      </p:sp>
      <p:sp>
        <p:nvSpPr>
          <p:cNvPr id="84" name="Oval 83"/>
          <p:cNvSpPr/>
          <p:nvPr/>
        </p:nvSpPr>
        <p:spPr>
          <a:xfrm>
            <a:off x="7422493" y="6450803"/>
            <a:ext cx="395710" cy="338154"/>
          </a:xfrm>
          <a:prstGeom prst="ellipse">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solidFill>
                  <a:schemeClr val="tx1"/>
                </a:solidFill>
              </a:rPr>
              <a:t>1</a:t>
            </a:r>
            <a:endParaRPr lang="en-US" dirty="0">
              <a:solidFill>
                <a:schemeClr val="tx1"/>
              </a:solidFill>
            </a:endParaRPr>
          </a:p>
        </p:txBody>
      </p:sp>
      <p:sp>
        <p:nvSpPr>
          <p:cNvPr id="85" name="Oval 84"/>
          <p:cNvSpPr/>
          <p:nvPr/>
        </p:nvSpPr>
        <p:spPr>
          <a:xfrm>
            <a:off x="9863334" y="6411284"/>
            <a:ext cx="395710" cy="338154"/>
          </a:xfrm>
          <a:prstGeom prst="ellipse">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solidFill>
                  <a:schemeClr val="tx1"/>
                </a:solidFill>
              </a:rPr>
              <a:t>1</a:t>
            </a:r>
            <a:endParaRPr lang="en-US" dirty="0">
              <a:solidFill>
                <a:schemeClr val="tx1"/>
              </a:solidFill>
            </a:endParaRPr>
          </a:p>
        </p:txBody>
      </p:sp>
      <p:sp>
        <p:nvSpPr>
          <p:cNvPr id="86" name="Oval 85"/>
          <p:cNvSpPr/>
          <p:nvPr/>
        </p:nvSpPr>
        <p:spPr>
          <a:xfrm>
            <a:off x="9262004" y="6411284"/>
            <a:ext cx="395710" cy="338154"/>
          </a:xfrm>
          <a:prstGeom prst="ellipse">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solidFill>
                  <a:schemeClr val="tx1"/>
                </a:solidFill>
              </a:rPr>
              <a:t>1</a:t>
            </a:r>
            <a:endParaRPr lang="en-US" dirty="0">
              <a:solidFill>
                <a:schemeClr val="tx1"/>
              </a:solidFill>
            </a:endParaRPr>
          </a:p>
        </p:txBody>
      </p:sp>
      <p:sp>
        <p:nvSpPr>
          <p:cNvPr id="87" name="Oval 86"/>
          <p:cNvSpPr/>
          <p:nvPr/>
        </p:nvSpPr>
        <p:spPr>
          <a:xfrm>
            <a:off x="8658394" y="6430648"/>
            <a:ext cx="395710" cy="338154"/>
          </a:xfrm>
          <a:prstGeom prst="ellipse">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solidFill>
                  <a:schemeClr val="tx1"/>
                </a:solidFill>
              </a:rPr>
              <a:t>1</a:t>
            </a:r>
            <a:endParaRPr lang="en-US" dirty="0">
              <a:solidFill>
                <a:schemeClr val="tx1"/>
              </a:solidFill>
            </a:endParaRPr>
          </a:p>
        </p:txBody>
      </p:sp>
      <p:sp>
        <p:nvSpPr>
          <p:cNvPr id="88" name="Oval 87"/>
          <p:cNvSpPr/>
          <p:nvPr/>
        </p:nvSpPr>
        <p:spPr>
          <a:xfrm>
            <a:off x="8054784" y="6465677"/>
            <a:ext cx="395710" cy="338154"/>
          </a:xfrm>
          <a:prstGeom prst="ellipse">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solidFill>
                  <a:schemeClr val="tx1"/>
                </a:solidFill>
              </a:rPr>
              <a:t>1</a:t>
            </a:r>
            <a:endParaRPr lang="en-US" dirty="0">
              <a:solidFill>
                <a:schemeClr val="tx1"/>
              </a:solidFill>
            </a:endParaRPr>
          </a:p>
        </p:txBody>
      </p:sp>
      <p:sp>
        <p:nvSpPr>
          <p:cNvPr id="89" name="Oval 88"/>
          <p:cNvSpPr/>
          <p:nvPr/>
        </p:nvSpPr>
        <p:spPr>
          <a:xfrm>
            <a:off x="5148546" y="6505196"/>
            <a:ext cx="395710" cy="338154"/>
          </a:xfrm>
          <a:prstGeom prst="ellipse">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solidFill>
                  <a:schemeClr val="tx1"/>
                </a:solidFill>
              </a:rPr>
              <a:t>1</a:t>
            </a:r>
            <a:endParaRPr lang="en-US" dirty="0">
              <a:solidFill>
                <a:schemeClr val="tx1"/>
              </a:solidFill>
            </a:endParaRPr>
          </a:p>
        </p:txBody>
      </p:sp>
      <p:sp>
        <p:nvSpPr>
          <p:cNvPr id="90" name="Oval 89"/>
          <p:cNvSpPr/>
          <p:nvPr/>
        </p:nvSpPr>
        <p:spPr>
          <a:xfrm>
            <a:off x="6988057" y="6465677"/>
            <a:ext cx="395710" cy="338154"/>
          </a:xfrm>
          <a:prstGeom prst="ellipse">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solidFill>
                  <a:schemeClr val="tx1"/>
                </a:solidFill>
              </a:rPr>
              <a:t>1</a:t>
            </a:r>
            <a:endParaRPr lang="en-US" dirty="0">
              <a:solidFill>
                <a:schemeClr val="tx1"/>
              </a:solidFill>
            </a:endParaRPr>
          </a:p>
        </p:txBody>
      </p:sp>
      <p:sp>
        <p:nvSpPr>
          <p:cNvPr id="91" name="Oval 90"/>
          <p:cNvSpPr/>
          <p:nvPr/>
        </p:nvSpPr>
        <p:spPr>
          <a:xfrm>
            <a:off x="6384447" y="6485041"/>
            <a:ext cx="395710" cy="338154"/>
          </a:xfrm>
          <a:prstGeom prst="ellipse">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solidFill>
                  <a:schemeClr val="tx1"/>
                </a:solidFill>
              </a:rPr>
              <a:t>1</a:t>
            </a:r>
            <a:endParaRPr lang="en-US" dirty="0">
              <a:solidFill>
                <a:schemeClr val="tx1"/>
              </a:solidFill>
            </a:endParaRPr>
          </a:p>
        </p:txBody>
      </p:sp>
      <p:sp>
        <p:nvSpPr>
          <p:cNvPr id="92" name="Oval 91"/>
          <p:cNvSpPr/>
          <p:nvPr/>
        </p:nvSpPr>
        <p:spPr>
          <a:xfrm>
            <a:off x="5780837" y="6520070"/>
            <a:ext cx="395710" cy="338154"/>
          </a:xfrm>
          <a:prstGeom prst="ellipse">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solidFill>
                  <a:schemeClr val="tx1"/>
                </a:solidFill>
              </a:rPr>
              <a:t>1</a:t>
            </a:r>
            <a:endParaRPr lang="en-US" dirty="0">
              <a:solidFill>
                <a:schemeClr val="tx1"/>
              </a:solidFill>
            </a:endParaRPr>
          </a:p>
        </p:txBody>
      </p:sp>
      <p:sp>
        <p:nvSpPr>
          <p:cNvPr id="93" name="Oval 92"/>
          <p:cNvSpPr/>
          <p:nvPr/>
        </p:nvSpPr>
        <p:spPr>
          <a:xfrm>
            <a:off x="7267781" y="5679555"/>
            <a:ext cx="395710" cy="338154"/>
          </a:xfrm>
          <a:prstGeom prst="ellipse">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solidFill>
                  <a:schemeClr val="tx1"/>
                </a:solidFill>
              </a:rPr>
              <a:t>1</a:t>
            </a:r>
            <a:endParaRPr lang="en-US" dirty="0">
              <a:solidFill>
                <a:schemeClr val="tx1"/>
              </a:solidFill>
            </a:endParaRPr>
          </a:p>
        </p:txBody>
      </p:sp>
      <p:sp>
        <p:nvSpPr>
          <p:cNvPr id="94" name="Oval 93"/>
          <p:cNvSpPr/>
          <p:nvPr/>
        </p:nvSpPr>
        <p:spPr>
          <a:xfrm>
            <a:off x="9708622" y="5640036"/>
            <a:ext cx="395710" cy="338154"/>
          </a:xfrm>
          <a:prstGeom prst="ellipse">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solidFill>
                  <a:schemeClr val="tx1"/>
                </a:solidFill>
              </a:rPr>
              <a:t>1</a:t>
            </a:r>
            <a:endParaRPr lang="en-US" dirty="0">
              <a:solidFill>
                <a:schemeClr val="tx1"/>
              </a:solidFill>
            </a:endParaRPr>
          </a:p>
        </p:txBody>
      </p:sp>
      <p:sp>
        <p:nvSpPr>
          <p:cNvPr id="95" name="Oval 94"/>
          <p:cNvSpPr/>
          <p:nvPr/>
        </p:nvSpPr>
        <p:spPr>
          <a:xfrm>
            <a:off x="9107292" y="5640036"/>
            <a:ext cx="395710" cy="338154"/>
          </a:xfrm>
          <a:prstGeom prst="ellipse">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solidFill>
                  <a:schemeClr val="tx1"/>
                </a:solidFill>
              </a:rPr>
              <a:t>1</a:t>
            </a:r>
            <a:endParaRPr lang="en-US" dirty="0">
              <a:solidFill>
                <a:schemeClr val="tx1"/>
              </a:solidFill>
            </a:endParaRPr>
          </a:p>
        </p:txBody>
      </p:sp>
      <p:sp>
        <p:nvSpPr>
          <p:cNvPr id="96" name="Oval 95"/>
          <p:cNvSpPr/>
          <p:nvPr/>
        </p:nvSpPr>
        <p:spPr>
          <a:xfrm>
            <a:off x="8503682" y="5659400"/>
            <a:ext cx="395710" cy="338154"/>
          </a:xfrm>
          <a:prstGeom prst="ellipse">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solidFill>
                  <a:schemeClr val="tx1"/>
                </a:solidFill>
              </a:rPr>
              <a:t>1</a:t>
            </a:r>
            <a:endParaRPr lang="en-US" dirty="0">
              <a:solidFill>
                <a:schemeClr val="tx1"/>
              </a:solidFill>
            </a:endParaRPr>
          </a:p>
        </p:txBody>
      </p:sp>
      <p:sp>
        <p:nvSpPr>
          <p:cNvPr id="97" name="Oval 96"/>
          <p:cNvSpPr/>
          <p:nvPr/>
        </p:nvSpPr>
        <p:spPr>
          <a:xfrm>
            <a:off x="7900072" y="5694429"/>
            <a:ext cx="395710" cy="338154"/>
          </a:xfrm>
          <a:prstGeom prst="ellipse">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solidFill>
                  <a:schemeClr val="tx1"/>
                </a:solidFill>
              </a:rPr>
              <a:t>1</a:t>
            </a:r>
            <a:endParaRPr lang="en-US" dirty="0">
              <a:solidFill>
                <a:schemeClr val="tx1"/>
              </a:solidFill>
            </a:endParaRPr>
          </a:p>
        </p:txBody>
      </p:sp>
      <p:sp>
        <p:nvSpPr>
          <p:cNvPr id="98" name="Oval 97"/>
          <p:cNvSpPr/>
          <p:nvPr/>
        </p:nvSpPr>
        <p:spPr>
          <a:xfrm>
            <a:off x="4993834" y="5733948"/>
            <a:ext cx="395710" cy="338154"/>
          </a:xfrm>
          <a:prstGeom prst="ellipse">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solidFill>
                  <a:schemeClr val="tx1"/>
                </a:solidFill>
              </a:rPr>
              <a:t>1</a:t>
            </a:r>
            <a:endParaRPr lang="en-US" dirty="0">
              <a:solidFill>
                <a:schemeClr val="tx1"/>
              </a:solidFill>
            </a:endParaRPr>
          </a:p>
        </p:txBody>
      </p:sp>
      <p:sp>
        <p:nvSpPr>
          <p:cNvPr id="99" name="Oval 98"/>
          <p:cNvSpPr/>
          <p:nvPr/>
        </p:nvSpPr>
        <p:spPr>
          <a:xfrm>
            <a:off x="6833345" y="5694429"/>
            <a:ext cx="395710" cy="338154"/>
          </a:xfrm>
          <a:prstGeom prst="ellipse">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solidFill>
                  <a:schemeClr val="tx1"/>
                </a:solidFill>
              </a:rPr>
              <a:t>1</a:t>
            </a:r>
            <a:endParaRPr lang="en-US" dirty="0">
              <a:solidFill>
                <a:schemeClr val="tx1"/>
              </a:solidFill>
            </a:endParaRPr>
          </a:p>
        </p:txBody>
      </p:sp>
      <p:sp>
        <p:nvSpPr>
          <p:cNvPr id="100" name="Oval 99"/>
          <p:cNvSpPr/>
          <p:nvPr/>
        </p:nvSpPr>
        <p:spPr>
          <a:xfrm>
            <a:off x="6229735" y="5713793"/>
            <a:ext cx="395710" cy="338154"/>
          </a:xfrm>
          <a:prstGeom prst="ellipse">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solidFill>
                  <a:schemeClr val="tx1"/>
                </a:solidFill>
              </a:rPr>
              <a:t>1</a:t>
            </a:r>
            <a:endParaRPr lang="en-US" dirty="0">
              <a:solidFill>
                <a:schemeClr val="tx1"/>
              </a:solidFill>
            </a:endParaRPr>
          </a:p>
        </p:txBody>
      </p:sp>
      <p:sp>
        <p:nvSpPr>
          <p:cNvPr id="101" name="Oval 100"/>
          <p:cNvSpPr/>
          <p:nvPr/>
        </p:nvSpPr>
        <p:spPr>
          <a:xfrm>
            <a:off x="5626125" y="5748822"/>
            <a:ext cx="395710" cy="338154"/>
          </a:xfrm>
          <a:prstGeom prst="ellipse">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solidFill>
                  <a:schemeClr val="tx1"/>
                </a:solidFill>
              </a:rPr>
              <a:t>1</a:t>
            </a:r>
            <a:endParaRPr lang="en-US" dirty="0">
              <a:solidFill>
                <a:schemeClr val="tx1"/>
              </a:solidFill>
            </a:endParaRPr>
          </a:p>
        </p:txBody>
      </p:sp>
      <p:pic>
        <p:nvPicPr>
          <p:cNvPr id="102" name="Picture 10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565065" y="1934897"/>
            <a:ext cx="3240157" cy="977732"/>
          </a:xfrm>
          <a:prstGeom prst="rect">
            <a:avLst/>
          </a:prstGeom>
        </p:spPr>
      </p:pic>
      <p:sp>
        <p:nvSpPr>
          <p:cNvPr id="104" name="Down Arrow 103"/>
          <p:cNvSpPr/>
          <p:nvPr/>
        </p:nvSpPr>
        <p:spPr>
          <a:xfrm>
            <a:off x="7590120" y="1371467"/>
            <a:ext cx="670284" cy="677674"/>
          </a:xfrm>
          <a:prstGeom prst="downArrow">
            <a:avLst/>
          </a:prstGeom>
          <a:solidFill>
            <a:schemeClr val="accent5">
              <a:lumMod val="20000"/>
              <a:lumOff val="80000"/>
            </a:schemeClr>
          </a:solidFill>
          <a:ln>
            <a:solidFill>
              <a:srgbClr val="DE67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TextBox 104"/>
          <p:cNvSpPr txBox="1"/>
          <p:nvPr/>
        </p:nvSpPr>
        <p:spPr>
          <a:xfrm>
            <a:off x="7590120" y="985141"/>
            <a:ext cx="1463984" cy="369332"/>
          </a:xfrm>
          <a:prstGeom prst="rect">
            <a:avLst/>
          </a:prstGeom>
          <a:noFill/>
        </p:spPr>
        <p:txBody>
          <a:bodyPr wrap="square" rtlCol="0">
            <a:spAutoFit/>
          </a:bodyPr>
          <a:lstStyle/>
          <a:p>
            <a:r>
              <a:rPr lang="en-US" b="1" dirty="0">
                <a:solidFill>
                  <a:srgbClr val="DE6769"/>
                </a:solidFill>
              </a:rPr>
              <a:t>WINNER</a:t>
            </a:r>
          </a:p>
        </p:txBody>
      </p:sp>
      <p:sp>
        <p:nvSpPr>
          <p:cNvPr id="110" name="TextBox 109"/>
          <p:cNvSpPr txBox="1"/>
          <p:nvPr/>
        </p:nvSpPr>
        <p:spPr>
          <a:xfrm>
            <a:off x="6408820" y="2380720"/>
            <a:ext cx="1628910" cy="1015663"/>
          </a:xfrm>
          <a:prstGeom prst="rect">
            <a:avLst/>
          </a:prstGeom>
          <a:solidFill>
            <a:schemeClr val="bg1"/>
          </a:solidFill>
          <a:ln>
            <a:solidFill>
              <a:srgbClr val="DE6769"/>
            </a:solidFill>
          </a:ln>
        </p:spPr>
        <p:txBody>
          <a:bodyPr wrap="square" rtlCol="0">
            <a:spAutoFit/>
          </a:bodyPr>
          <a:lstStyle/>
          <a:p>
            <a:pPr algn="ctr"/>
            <a:r>
              <a:rPr lang="en-US" sz="2000" b="1" dirty="0">
                <a:solidFill>
                  <a:srgbClr val="DE6769"/>
                </a:solidFill>
              </a:rPr>
              <a:t>Most work at the bottom of the tree!</a:t>
            </a:r>
          </a:p>
        </p:txBody>
      </p:sp>
    </p:spTree>
    <p:extLst>
      <p:ext uri="{BB962C8B-B14F-4D97-AF65-F5344CB8AC3E}">
        <p14:creationId xmlns:p14="http://schemas.microsoft.com/office/powerpoint/2010/main" val="1685189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build="p"/>
      <p:bldP spid="104" grpId="0" animBg="1"/>
      <p:bldP spid="105" grpId="0"/>
      <p:bldP spid="110"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6913" y="125580"/>
            <a:ext cx="9946585" cy="1325563"/>
          </a:xfrm>
        </p:spPr>
        <p:txBody>
          <a:bodyPr/>
          <a:lstStyle/>
          <a:p>
            <a:r>
              <a:rPr lang="en-US" dirty="0"/>
              <a:t>Second example: just right</a:t>
            </a:r>
          </a:p>
        </p:txBody>
      </p:sp>
      <mc:AlternateContent xmlns:mc="http://schemas.openxmlformats.org/markup-compatibility/2006" xmlns:a14="http://schemas.microsoft.com/office/drawing/2010/main">
        <mc:Choice Requires="a14">
          <p:sp>
            <p:nvSpPr>
              <p:cNvPr id="67" name="Rectangle 66"/>
              <p:cNvSpPr/>
              <p:nvPr/>
            </p:nvSpPr>
            <p:spPr>
              <a:xfrm>
                <a:off x="0" y="1197708"/>
                <a:ext cx="6474016" cy="737189"/>
              </a:xfrm>
              <a:prstGeom prst="rect">
                <a:avLst/>
              </a:prstGeom>
            </p:spPr>
            <p:txBody>
              <a:bodyPr wrap="none">
                <a:spAutoFit/>
              </a:bodyPr>
              <a:lstStyle/>
              <a:p>
                <a:pPr marL="971550" lvl="1" indent="-514350">
                  <a:buFont typeface="+mj-lt"/>
                  <a:buAutoNum type="arabicPeriod" startAt="2"/>
                </a:pPr>
                <a14:m>
                  <m:oMath xmlns:m="http://schemas.openxmlformats.org/officeDocument/2006/math">
                    <m:r>
                      <a:rPr lang="en-US" sz="2800" i="1" dirty="0" smtClean="0">
                        <a:solidFill>
                          <a:schemeClr val="accent4"/>
                        </a:solidFill>
                        <a:latin typeface="Cambria Math" charset="0"/>
                      </a:rPr>
                      <m:t>𝑇</m:t>
                    </m:r>
                    <m:d>
                      <m:dPr>
                        <m:ctrlPr>
                          <a:rPr lang="en-US" sz="2800" i="1" dirty="0">
                            <a:solidFill>
                              <a:schemeClr val="accent4"/>
                            </a:solidFill>
                            <a:latin typeface="Cambria Math" panose="02040503050406030204" pitchFamily="18" charset="0"/>
                          </a:rPr>
                        </m:ctrlPr>
                      </m:dPr>
                      <m:e>
                        <m:r>
                          <a:rPr lang="en-US" sz="2800" i="1" dirty="0">
                            <a:solidFill>
                              <a:schemeClr val="accent4"/>
                            </a:solidFill>
                            <a:latin typeface="Cambria Math" charset="0"/>
                          </a:rPr>
                          <m:t>𝑛</m:t>
                        </m:r>
                      </m:e>
                    </m:d>
                    <m:r>
                      <a:rPr lang="en-US" sz="2800" i="1" dirty="0">
                        <a:solidFill>
                          <a:schemeClr val="accent4"/>
                        </a:solidFill>
                        <a:latin typeface="Cambria Math" charset="0"/>
                      </a:rPr>
                      <m:t>=</m:t>
                    </m:r>
                    <m:r>
                      <a:rPr lang="en-US" sz="2800" b="0" i="1" dirty="0" smtClean="0">
                        <a:solidFill>
                          <a:schemeClr val="accent4"/>
                        </a:solidFill>
                        <a:latin typeface="Cambria Math" charset="0"/>
                      </a:rPr>
                      <m:t>2⋅</m:t>
                    </m:r>
                    <m:r>
                      <a:rPr lang="en-US" sz="2800" i="1" dirty="0">
                        <a:solidFill>
                          <a:schemeClr val="accent4"/>
                        </a:solidFill>
                        <a:latin typeface="Cambria Math" charset="0"/>
                      </a:rPr>
                      <m:t>𝑇</m:t>
                    </m:r>
                    <m:d>
                      <m:dPr>
                        <m:ctrlPr>
                          <a:rPr lang="en-US" sz="2800" i="1" dirty="0">
                            <a:solidFill>
                              <a:schemeClr val="accent4"/>
                            </a:solidFill>
                            <a:latin typeface="Cambria Math" panose="02040503050406030204" pitchFamily="18" charset="0"/>
                          </a:rPr>
                        </m:ctrlPr>
                      </m:dPr>
                      <m:e>
                        <m:f>
                          <m:fPr>
                            <m:ctrlPr>
                              <a:rPr lang="en-US" sz="2800" i="1" dirty="0">
                                <a:solidFill>
                                  <a:schemeClr val="accent4"/>
                                </a:solidFill>
                                <a:latin typeface="Cambria Math" panose="02040503050406030204" pitchFamily="18" charset="0"/>
                              </a:rPr>
                            </m:ctrlPr>
                          </m:fPr>
                          <m:num>
                            <m:r>
                              <a:rPr lang="en-US" sz="2800" i="1" dirty="0">
                                <a:solidFill>
                                  <a:schemeClr val="accent4"/>
                                </a:solidFill>
                                <a:latin typeface="Cambria Math" charset="0"/>
                              </a:rPr>
                              <m:t>𝑛</m:t>
                            </m:r>
                          </m:num>
                          <m:den>
                            <m:r>
                              <a:rPr lang="en-US" sz="2800" i="1" dirty="0">
                                <a:solidFill>
                                  <a:schemeClr val="accent4"/>
                                </a:solidFill>
                                <a:latin typeface="Cambria Math" charset="0"/>
                              </a:rPr>
                              <m:t>2</m:t>
                            </m:r>
                          </m:den>
                        </m:f>
                      </m:e>
                    </m:d>
                    <m:r>
                      <a:rPr lang="en-US" sz="2800" i="1" dirty="0">
                        <a:solidFill>
                          <a:schemeClr val="accent4"/>
                        </a:solidFill>
                        <a:latin typeface="Cambria Math" charset="0"/>
                      </a:rPr>
                      <m:t>+</m:t>
                    </m:r>
                    <m:r>
                      <a:rPr lang="en-US" sz="2800" b="0" i="1" dirty="0" smtClean="0">
                        <a:solidFill>
                          <a:schemeClr val="accent4"/>
                        </a:solidFill>
                        <a:latin typeface="Cambria Math" charset="0"/>
                      </a:rPr>
                      <m:t>𝑛</m:t>
                    </m:r>
                    <m:r>
                      <a:rPr lang="en-US" sz="2800" b="0" i="1" dirty="0" smtClean="0">
                        <a:solidFill>
                          <a:schemeClr val="accent4"/>
                        </a:solidFill>
                        <a:latin typeface="Cambria Math" charset="0"/>
                      </a:rPr>
                      <m:t>,        </m:t>
                    </m:r>
                    <m:d>
                      <m:dPr>
                        <m:ctrlPr>
                          <a:rPr lang="en-US" sz="2800" b="0" i="1" dirty="0" smtClean="0">
                            <a:solidFill>
                              <a:schemeClr val="accent4"/>
                            </a:solidFill>
                            <a:latin typeface="Cambria Math" panose="02040503050406030204" pitchFamily="18" charset="0"/>
                          </a:rPr>
                        </m:ctrlPr>
                      </m:dPr>
                      <m:e>
                        <m:r>
                          <a:rPr lang="en-US" sz="2800" b="0" i="1" dirty="0" smtClean="0">
                            <a:solidFill>
                              <a:schemeClr val="accent4"/>
                            </a:solidFill>
                            <a:latin typeface="Cambria Math" charset="0"/>
                          </a:rPr>
                          <m:t>𝑎</m:t>
                        </m:r>
                        <m:r>
                          <a:rPr lang="en-US" sz="2800" b="0" i="1" dirty="0" smtClean="0">
                            <a:solidFill>
                              <a:schemeClr val="accent4"/>
                            </a:solidFill>
                            <a:latin typeface="Cambria Math" charset="0"/>
                          </a:rPr>
                          <m:t>=</m:t>
                        </m:r>
                        <m:sSup>
                          <m:sSupPr>
                            <m:ctrlPr>
                              <a:rPr lang="en-US" sz="2800" b="0" i="1" dirty="0" smtClean="0">
                                <a:solidFill>
                                  <a:schemeClr val="accent4"/>
                                </a:solidFill>
                                <a:latin typeface="Cambria Math" panose="02040503050406030204" pitchFamily="18" charset="0"/>
                              </a:rPr>
                            </m:ctrlPr>
                          </m:sSupPr>
                          <m:e>
                            <m:r>
                              <a:rPr lang="en-US" sz="2800" b="0" i="1" dirty="0" smtClean="0">
                                <a:solidFill>
                                  <a:schemeClr val="accent4"/>
                                </a:solidFill>
                                <a:latin typeface="Cambria Math" charset="0"/>
                              </a:rPr>
                              <m:t>𝑏</m:t>
                            </m:r>
                          </m:e>
                          <m:sup>
                            <m:r>
                              <a:rPr lang="en-US" sz="2800" b="0" i="1" dirty="0" smtClean="0">
                                <a:solidFill>
                                  <a:schemeClr val="accent4"/>
                                </a:solidFill>
                                <a:latin typeface="Cambria Math" charset="0"/>
                              </a:rPr>
                              <m:t>𝑑</m:t>
                            </m:r>
                          </m:sup>
                        </m:sSup>
                      </m:e>
                    </m:d>
                  </m:oMath>
                </a14:m>
                <a:r>
                  <a:rPr lang="en-US" sz="2800" dirty="0">
                    <a:solidFill>
                      <a:schemeClr val="accent4"/>
                    </a:solidFill>
                  </a:rPr>
                  <a:t> </a:t>
                </a:r>
              </a:p>
            </p:txBody>
          </p:sp>
        </mc:Choice>
        <mc:Fallback xmlns="">
          <p:sp>
            <p:nvSpPr>
              <p:cNvPr id="67" name="Rectangle 66"/>
              <p:cNvSpPr>
                <a:spLocks noRot="1" noChangeAspect="1" noMove="1" noResize="1" noEditPoints="1" noAdjustHandles="1" noChangeArrowheads="1" noChangeShapeType="1" noTextEdit="1"/>
              </p:cNvSpPr>
              <p:nvPr/>
            </p:nvSpPr>
            <p:spPr>
              <a:xfrm>
                <a:off x="0" y="1197708"/>
                <a:ext cx="6474016" cy="737189"/>
              </a:xfrm>
              <a:prstGeom prst="rect">
                <a:avLst/>
              </a:prstGeom>
              <a:blipFill>
                <a:blip r:embed="rId2"/>
                <a:stretch>
                  <a:fillRect b="-1695"/>
                </a:stretch>
              </a:blipFill>
            </p:spPr>
            <p:txBody>
              <a:bodyPr/>
              <a:lstStyle/>
              <a:p>
                <a:r>
                  <a:rPr lang="en-US">
                    <a:noFill/>
                  </a:rPr>
                  <a:t> </a:t>
                </a:r>
              </a:p>
            </p:txBody>
          </p:sp>
        </mc:Fallback>
      </mc:AlternateContent>
      <p:sp>
        <p:nvSpPr>
          <p:cNvPr id="82" name="TextBox 81"/>
          <p:cNvSpPr txBox="1"/>
          <p:nvPr/>
        </p:nvSpPr>
        <p:spPr>
          <a:xfrm>
            <a:off x="320488" y="2276770"/>
            <a:ext cx="4567227" cy="954107"/>
          </a:xfrm>
          <a:prstGeom prst="rect">
            <a:avLst/>
          </a:prstGeom>
          <a:noFill/>
        </p:spPr>
        <p:txBody>
          <a:bodyPr wrap="square" rtlCol="0">
            <a:spAutoFit/>
          </a:bodyPr>
          <a:lstStyle/>
          <a:p>
            <a:pPr marL="285750" indent="-285750">
              <a:buFont typeface="Arial" charset="0"/>
              <a:buChar char="•"/>
            </a:pPr>
            <a:r>
              <a:rPr lang="en-US" sz="2800" dirty="0"/>
              <a:t>The branching </a:t>
            </a:r>
            <a:r>
              <a:rPr lang="en-US" sz="2800" b="1" dirty="0"/>
              <a:t>just </a:t>
            </a:r>
            <a:r>
              <a:rPr lang="en-US" sz="2800" dirty="0"/>
              <a:t>balances out the amount of work.</a:t>
            </a:r>
            <a:endParaRPr lang="en-US" sz="2800" b="1" dirty="0"/>
          </a:p>
        </p:txBody>
      </p:sp>
      <p:sp>
        <p:nvSpPr>
          <p:cNvPr id="17" name="Oval 16"/>
          <p:cNvSpPr/>
          <p:nvPr/>
        </p:nvSpPr>
        <p:spPr>
          <a:xfrm>
            <a:off x="6491628" y="1433547"/>
            <a:ext cx="1590671" cy="70614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Size n</a:t>
            </a:r>
          </a:p>
        </p:txBody>
      </p:sp>
      <p:sp>
        <p:nvSpPr>
          <p:cNvPr id="18" name="Oval 17"/>
          <p:cNvSpPr/>
          <p:nvPr/>
        </p:nvSpPr>
        <p:spPr>
          <a:xfrm>
            <a:off x="5786358" y="2523271"/>
            <a:ext cx="1133899" cy="478086"/>
          </a:xfrm>
          <a:prstGeom prst="ellipse">
            <a:avLst/>
          </a:prstGeom>
          <a:solidFill>
            <a:schemeClr val="accent4"/>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n/2</a:t>
            </a:r>
          </a:p>
        </p:txBody>
      </p:sp>
      <p:sp>
        <p:nvSpPr>
          <p:cNvPr id="19" name="Oval 18"/>
          <p:cNvSpPr/>
          <p:nvPr/>
        </p:nvSpPr>
        <p:spPr>
          <a:xfrm>
            <a:off x="7750733" y="3286958"/>
            <a:ext cx="796640" cy="565757"/>
          </a:xfrm>
          <a:prstGeom prst="ellipse">
            <a:avLst/>
          </a:prstGeom>
          <a:solidFill>
            <a:srgbClr val="555B9A"/>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n/4</a:t>
            </a:r>
            <a:endParaRPr lang="en-US" dirty="0"/>
          </a:p>
        </p:txBody>
      </p:sp>
      <p:sp>
        <p:nvSpPr>
          <p:cNvPr id="21" name="Oval 20"/>
          <p:cNvSpPr/>
          <p:nvPr/>
        </p:nvSpPr>
        <p:spPr>
          <a:xfrm>
            <a:off x="6155453" y="6246084"/>
            <a:ext cx="395710" cy="338154"/>
          </a:xfrm>
          <a:prstGeom prst="ellipse">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solidFill>
                  <a:schemeClr val="tx1"/>
                </a:solidFill>
              </a:rPr>
              <a:t>1</a:t>
            </a:r>
            <a:endParaRPr lang="en-US" dirty="0">
              <a:solidFill>
                <a:schemeClr val="tx1"/>
              </a:solidFill>
            </a:endParaRPr>
          </a:p>
        </p:txBody>
      </p:sp>
      <p:sp>
        <p:nvSpPr>
          <p:cNvPr id="22" name="Oval 21"/>
          <p:cNvSpPr/>
          <p:nvPr/>
        </p:nvSpPr>
        <p:spPr>
          <a:xfrm>
            <a:off x="7286963" y="2477293"/>
            <a:ext cx="1133899" cy="478086"/>
          </a:xfrm>
          <a:prstGeom prst="ellipse">
            <a:avLst/>
          </a:prstGeom>
          <a:solidFill>
            <a:schemeClr val="accent4"/>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n/2</a:t>
            </a:r>
          </a:p>
        </p:txBody>
      </p:sp>
      <p:sp>
        <p:nvSpPr>
          <p:cNvPr id="24" name="Oval 23"/>
          <p:cNvSpPr/>
          <p:nvPr/>
        </p:nvSpPr>
        <p:spPr>
          <a:xfrm>
            <a:off x="6698957" y="3308831"/>
            <a:ext cx="796640" cy="565757"/>
          </a:xfrm>
          <a:prstGeom prst="ellipse">
            <a:avLst/>
          </a:prstGeom>
          <a:solidFill>
            <a:srgbClr val="555B9A"/>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n/4</a:t>
            </a:r>
            <a:endParaRPr lang="en-US" dirty="0"/>
          </a:p>
        </p:txBody>
      </p:sp>
      <p:sp>
        <p:nvSpPr>
          <p:cNvPr id="25" name="Oval 24"/>
          <p:cNvSpPr/>
          <p:nvPr/>
        </p:nvSpPr>
        <p:spPr>
          <a:xfrm>
            <a:off x="5694988" y="3304190"/>
            <a:ext cx="796640" cy="565757"/>
          </a:xfrm>
          <a:prstGeom prst="ellipse">
            <a:avLst/>
          </a:prstGeom>
          <a:solidFill>
            <a:srgbClr val="555B9A"/>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n/4</a:t>
            </a:r>
            <a:endParaRPr lang="en-US" dirty="0"/>
          </a:p>
        </p:txBody>
      </p:sp>
      <p:sp>
        <p:nvSpPr>
          <p:cNvPr id="26" name="Oval 25"/>
          <p:cNvSpPr/>
          <p:nvPr/>
        </p:nvSpPr>
        <p:spPr>
          <a:xfrm>
            <a:off x="4752661" y="3309398"/>
            <a:ext cx="796640" cy="565757"/>
          </a:xfrm>
          <a:prstGeom prst="ellipse">
            <a:avLst/>
          </a:prstGeom>
          <a:solidFill>
            <a:srgbClr val="555B9A"/>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n/4</a:t>
            </a:r>
            <a:endParaRPr lang="en-US" dirty="0"/>
          </a:p>
        </p:txBody>
      </p:sp>
      <p:sp>
        <p:nvSpPr>
          <p:cNvPr id="32" name="Oval 31"/>
          <p:cNvSpPr/>
          <p:nvPr/>
        </p:nvSpPr>
        <p:spPr>
          <a:xfrm>
            <a:off x="8596294" y="6206565"/>
            <a:ext cx="395710" cy="338154"/>
          </a:xfrm>
          <a:prstGeom prst="ellipse">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solidFill>
                  <a:schemeClr val="tx1"/>
                </a:solidFill>
              </a:rPr>
              <a:t>1</a:t>
            </a:r>
            <a:endParaRPr lang="en-US" dirty="0">
              <a:solidFill>
                <a:schemeClr val="tx1"/>
              </a:solidFill>
            </a:endParaRPr>
          </a:p>
        </p:txBody>
      </p:sp>
      <p:sp>
        <p:nvSpPr>
          <p:cNvPr id="33" name="Oval 32"/>
          <p:cNvSpPr/>
          <p:nvPr/>
        </p:nvSpPr>
        <p:spPr>
          <a:xfrm>
            <a:off x="7994964" y="6206565"/>
            <a:ext cx="395710" cy="338154"/>
          </a:xfrm>
          <a:prstGeom prst="ellipse">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solidFill>
                  <a:schemeClr val="tx1"/>
                </a:solidFill>
              </a:rPr>
              <a:t>1</a:t>
            </a:r>
            <a:endParaRPr lang="en-US" dirty="0">
              <a:solidFill>
                <a:schemeClr val="tx1"/>
              </a:solidFill>
            </a:endParaRPr>
          </a:p>
        </p:txBody>
      </p:sp>
      <p:sp>
        <p:nvSpPr>
          <p:cNvPr id="34" name="Oval 33"/>
          <p:cNvSpPr/>
          <p:nvPr/>
        </p:nvSpPr>
        <p:spPr>
          <a:xfrm>
            <a:off x="7391354" y="6225929"/>
            <a:ext cx="395710" cy="338154"/>
          </a:xfrm>
          <a:prstGeom prst="ellipse">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solidFill>
                  <a:schemeClr val="tx1"/>
                </a:solidFill>
              </a:rPr>
              <a:t>1</a:t>
            </a:r>
            <a:endParaRPr lang="en-US" dirty="0">
              <a:solidFill>
                <a:schemeClr val="tx1"/>
              </a:solidFill>
            </a:endParaRPr>
          </a:p>
        </p:txBody>
      </p:sp>
      <p:sp>
        <p:nvSpPr>
          <p:cNvPr id="35" name="Oval 34"/>
          <p:cNvSpPr/>
          <p:nvPr/>
        </p:nvSpPr>
        <p:spPr>
          <a:xfrm>
            <a:off x="6787744" y="6260958"/>
            <a:ext cx="395710" cy="338154"/>
          </a:xfrm>
          <a:prstGeom prst="ellipse">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solidFill>
                  <a:schemeClr val="tx1"/>
                </a:solidFill>
              </a:rPr>
              <a:t>1</a:t>
            </a:r>
            <a:endParaRPr lang="en-US" dirty="0">
              <a:solidFill>
                <a:schemeClr val="tx1"/>
              </a:solidFill>
            </a:endParaRPr>
          </a:p>
        </p:txBody>
      </p:sp>
      <p:sp>
        <p:nvSpPr>
          <p:cNvPr id="36" name="Oval 35"/>
          <p:cNvSpPr/>
          <p:nvPr/>
        </p:nvSpPr>
        <p:spPr>
          <a:xfrm>
            <a:off x="3881506" y="6300477"/>
            <a:ext cx="395710" cy="338154"/>
          </a:xfrm>
          <a:prstGeom prst="ellipse">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solidFill>
                  <a:schemeClr val="tx1"/>
                </a:solidFill>
              </a:rPr>
              <a:t>1</a:t>
            </a:r>
            <a:endParaRPr lang="en-US" dirty="0">
              <a:solidFill>
                <a:schemeClr val="tx1"/>
              </a:solidFill>
            </a:endParaRPr>
          </a:p>
        </p:txBody>
      </p:sp>
      <p:sp>
        <p:nvSpPr>
          <p:cNvPr id="37" name="Oval 36"/>
          <p:cNvSpPr/>
          <p:nvPr/>
        </p:nvSpPr>
        <p:spPr>
          <a:xfrm>
            <a:off x="5721017" y="6260958"/>
            <a:ext cx="395710" cy="338154"/>
          </a:xfrm>
          <a:prstGeom prst="ellipse">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solidFill>
                  <a:schemeClr val="tx1"/>
                </a:solidFill>
              </a:rPr>
              <a:t>1</a:t>
            </a:r>
            <a:endParaRPr lang="en-US" dirty="0">
              <a:solidFill>
                <a:schemeClr val="tx1"/>
              </a:solidFill>
            </a:endParaRPr>
          </a:p>
        </p:txBody>
      </p:sp>
      <p:sp>
        <p:nvSpPr>
          <p:cNvPr id="39" name="Oval 38"/>
          <p:cNvSpPr/>
          <p:nvPr/>
        </p:nvSpPr>
        <p:spPr>
          <a:xfrm>
            <a:off x="5117407" y="6280322"/>
            <a:ext cx="395710" cy="338154"/>
          </a:xfrm>
          <a:prstGeom prst="ellipse">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solidFill>
                  <a:schemeClr val="tx1"/>
                </a:solidFill>
              </a:rPr>
              <a:t>1</a:t>
            </a:r>
            <a:endParaRPr lang="en-US" dirty="0">
              <a:solidFill>
                <a:schemeClr val="tx1"/>
              </a:solidFill>
            </a:endParaRPr>
          </a:p>
        </p:txBody>
      </p:sp>
      <p:sp>
        <p:nvSpPr>
          <p:cNvPr id="40" name="Oval 39"/>
          <p:cNvSpPr/>
          <p:nvPr/>
        </p:nvSpPr>
        <p:spPr>
          <a:xfrm>
            <a:off x="4513797" y="6315351"/>
            <a:ext cx="395710" cy="338154"/>
          </a:xfrm>
          <a:prstGeom prst="ellipse">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solidFill>
                  <a:schemeClr val="tx1"/>
                </a:solidFill>
              </a:rPr>
              <a:t>1</a:t>
            </a:r>
            <a:endParaRPr lang="en-US" dirty="0">
              <a:solidFill>
                <a:schemeClr val="tx1"/>
              </a:solidFill>
            </a:endParaRPr>
          </a:p>
        </p:txBody>
      </p:sp>
      <p:sp>
        <p:nvSpPr>
          <p:cNvPr id="41" name="TextBox 40"/>
          <p:cNvSpPr txBox="1"/>
          <p:nvPr/>
        </p:nvSpPr>
        <p:spPr>
          <a:xfrm>
            <a:off x="320488" y="3342901"/>
            <a:ext cx="4286486" cy="954107"/>
          </a:xfrm>
          <a:prstGeom prst="rect">
            <a:avLst/>
          </a:prstGeom>
          <a:noFill/>
        </p:spPr>
        <p:txBody>
          <a:bodyPr wrap="square" rtlCol="0">
            <a:spAutoFit/>
          </a:bodyPr>
          <a:lstStyle/>
          <a:p>
            <a:pPr marL="285750" indent="-285750">
              <a:buFont typeface="Arial" charset="0"/>
              <a:buChar char="•"/>
            </a:pPr>
            <a:r>
              <a:rPr lang="en-US" sz="2800" dirty="0"/>
              <a:t>The same amount of work is done at every level.</a:t>
            </a:r>
            <a:endParaRPr lang="en-US" sz="2800" b="1" dirty="0"/>
          </a:p>
        </p:txBody>
      </p:sp>
      <p:sp>
        <p:nvSpPr>
          <p:cNvPr id="5" name="Rectangle 4"/>
          <p:cNvSpPr/>
          <p:nvPr/>
        </p:nvSpPr>
        <p:spPr>
          <a:xfrm>
            <a:off x="320488" y="4436394"/>
            <a:ext cx="9355686" cy="954107"/>
          </a:xfrm>
          <a:prstGeom prst="rect">
            <a:avLst/>
          </a:prstGeom>
        </p:spPr>
        <p:txBody>
          <a:bodyPr wrap="square">
            <a:spAutoFit/>
          </a:bodyPr>
          <a:lstStyle/>
          <a:p>
            <a:pPr marL="285750" indent="-285750">
              <a:buFont typeface="Arial" charset="0"/>
              <a:buChar char="•"/>
            </a:pPr>
            <a:r>
              <a:rPr lang="en-US" sz="2800" dirty="0">
                <a:solidFill>
                  <a:srgbClr val="DE6769"/>
                </a:solidFill>
              </a:rPr>
              <a:t>T(n) = (number of levels) * (work per level)</a:t>
            </a:r>
          </a:p>
          <a:p>
            <a:pPr marL="285750" indent="-285750">
              <a:buFont typeface="Arial" charset="0"/>
              <a:buChar char="•"/>
            </a:pPr>
            <a:r>
              <a:rPr lang="en-US" sz="2800" dirty="0">
                <a:solidFill>
                  <a:srgbClr val="DE6769"/>
                </a:solidFill>
              </a:rPr>
              <a:t>        =  log(n) * O(n) = O(n log(n))</a:t>
            </a:r>
          </a:p>
        </p:txBody>
      </p:sp>
      <p:sp>
        <p:nvSpPr>
          <p:cNvPr id="44" name="Oval 43"/>
          <p:cNvSpPr/>
          <p:nvPr/>
        </p:nvSpPr>
        <p:spPr>
          <a:xfrm>
            <a:off x="2622546" y="6313729"/>
            <a:ext cx="395710" cy="338154"/>
          </a:xfrm>
          <a:prstGeom prst="ellipse">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solidFill>
                  <a:schemeClr val="tx1"/>
                </a:solidFill>
              </a:rPr>
              <a:t>1</a:t>
            </a:r>
            <a:endParaRPr lang="en-US" dirty="0">
              <a:solidFill>
                <a:schemeClr val="tx1"/>
              </a:solidFill>
            </a:endParaRPr>
          </a:p>
        </p:txBody>
      </p:sp>
      <p:pic>
        <p:nvPicPr>
          <p:cNvPr id="47" name="Picture 4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61753" y="5824863"/>
            <a:ext cx="3240157" cy="977732"/>
          </a:xfrm>
          <a:prstGeom prst="rect">
            <a:avLst/>
          </a:prstGeom>
        </p:spPr>
      </p:pic>
      <p:sp>
        <p:nvSpPr>
          <p:cNvPr id="7" name="TextBox 6"/>
          <p:cNvSpPr txBox="1"/>
          <p:nvPr/>
        </p:nvSpPr>
        <p:spPr>
          <a:xfrm>
            <a:off x="1658744" y="5650950"/>
            <a:ext cx="1102023" cy="523220"/>
          </a:xfrm>
          <a:prstGeom prst="rect">
            <a:avLst/>
          </a:prstGeom>
          <a:noFill/>
        </p:spPr>
        <p:txBody>
          <a:bodyPr wrap="square" rtlCol="0">
            <a:spAutoFit/>
          </a:bodyPr>
          <a:lstStyle/>
          <a:p>
            <a:r>
              <a:rPr lang="en-US" sz="2800" b="1" i="1" dirty="0">
                <a:solidFill>
                  <a:schemeClr val="accent4"/>
                </a:solidFill>
              </a:rPr>
              <a:t>TIE!</a:t>
            </a:r>
          </a:p>
        </p:txBody>
      </p:sp>
    </p:spTree>
    <p:extLst>
      <p:ext uri="{BB962C8B-B14F-4D97-AF65-F5344CB8AC3E}">
        <p14:creationId xmlns:p14="http://schemas.microsoft.com/office/powerpoint/2010/main" val="1364319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p:bldP spid="41" grpId="0"/>
      <p:bldP spid="5" grpId="0" build="p"/>
      <p:bldP spid="7"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have we learned?</a:t>
            </a:r>
          </a:p>
        </p:txBody>
      </p:sp>
      <p:sp>
        <p:nvSpPr>
          <p:cNvPr id="3" name="Content Placeholder 2"/>
          <p:cNvSpPr>
            <a:spLocks noGrp="1"/>
          </p:cNvSpPr>
          <p:nvPr>
            <p:ph idx="1"/>
          </p:nvPr>
        </p:nvSpPr>
        <p:spPr>
          <a:xfrm>
            <a:off x="628650" y="1668704"/>
            <a:ext cx="7886700" cy="4138971"/>
          </a:xfrm>
        </p:spPr>
        <p:txBody>
          <a:bodyPr>
            <a:normAutofit/>
          </a:bodyPr>
          <a:lstStyle/>
          <a:p>
            <a:pPr algn="l"/>
            <a:r>
              <a:rPr lang="zh-CN" altLang="en-US" b="0" i="0" dirty="0">
                <a:solidFill>
                  <a:srgbClr val="000000"/>
                </a:solidFill>
                <a:effectLst/>
                <a:latin typeface="PingFang SC" panose="020B0400000000000000" pitchFamily="34" charset="-122"/>
                <a:ea typeface="PingFang SC" panose="020B0400000000000000" pitchFamily="34" charset="-122"/>
              </a:rPr>
              <a:t>“主定理”让我们有一套规则可以更轻松的分析算法复杂度。</a:t>
            </a:r>
          </a:p>
          <a:p>
            <a:pPr algn="l"/>
            <a:r>
              <a:rPr lang="zh-CN" altLang="en-US" b="0" i="0" dirty="0">
                <a:solidFill>
                  <a:srgbClr val="000000"/>
                </a:solidFill>
                <a:effectLst/>
                <a:latin typeface="PingFang SC" panose="020B0400000000000000" pitchFamily="34" charset="-122"/>
                <a:ea typeface="PingFang SC" panose="020B0400000000000000" pitchFamily="34" charset="-122"/>
              </a:rPr>
              <a:t>但它基本上只是归纳了一种计算复杂度的规律，如果我们愿意，我们可以从头开始自己计算。</a:t>
            </a:r>
            <a:endParaRPr lang="en-US" altLang="zh-CN" b="0" i="0" dirty="0">
              <a:solidFill>
                <a:srgbClr val="000000"/>
              </a:solidFill>
              <a:effectLst/>
              <a:latin typeface="PingFang SC" panose="020B0400000000000000" pitchFamily="34" charset="-122"/>
              <a:ea typeface="PingFang SC" panose="020B0400000000000000" pitchFamily="34" charset="-122"/>
            </a:endParaRPr>
          </a:p>
          <a:p>
            <a:pPr algn="l"/>
            <a:r>
              <a:rPr lang="zh-CN" altLang="en-US" dirty="0">
                <a:solidFill>
                  <a:srgbClr val="000000"/>
                </a:solidFill>
                <a:latin typeface="PingFang SC" panose="020B0400000000000000" pitchFamily="34" charset="-122"/>
                <a:ea typeface="PingFang SC" panose="020B0400000000000000" pitchFamily="34" charset="-122"/>
              </a:rPr>
              <a:t>主定理适用于什么情况呢？</a:t>
            </a:r>
            <a:endParaRPr lang="en-US" altLang="zh-CN" dirty="0">
              <a:solidFill>
                <a:srgbClr val="000000"/>
              </a:solidFill>
              <a:latin typeface="PingFang SC" panose="020B0400000000000000" pitchFamily="34" charset="-122"/>
              <a:ea typeface="PingFang SC" panose="020B0400000000000000" pitchFamily="34" charset="-122"/>
            </a:endParaRPr>
          </a:p>
          <a:p>
            <a:pPr lvl="1"/>
            <a:r>
              <a:rPr lang="zh-CN" altLang="en-US" b="0" i="0" dirty="0">
                <a:solidFill>
                  <a:srgbClr val="00B050"/>
                </a:solidFill>
                <a:effectLst/>
                <a:latin typeface="PingFang SC" panose="020B0400000000000000" pitchFamily="34" charset="-122"/>
                <a:ea typeface="PingFang SC" panose="020B0400000000000000" pitchFamily="34" charset="-122"/>
              </a:rPr>
              <a:t>各个分支大小一致的情况。</a:t>
            </a:r>
            <a:endParaRPr lang="en-US" altLang="zh-CN" b="0" i="0" dirty="0">
              <a:solidFill>
                <a:srgbClr val="00B050"/>
              </a:solidFill>
              <a:effectLst/>
              <a:latin typeface="PingFang SC" panose="020B0400000000000000" pitchFamily="34" charset="-122"/>
              <a:ea typeface="PingFang SC" panose="020B0400000000000000" pitchFamily="34" charset="-122"/>
            </a:endParaRPr>
          </a:p>
          <a:p>
            <a:r>
              <a:rPr lang="zh-CN" altLang="en-US" dirty="0">
                <a:latin typeface="PingFang SC" panose="020B0400000000000000" pitchFamily="34" charset="-122"/>
                <a:ea typeface="PingFang SC" panose="020B0400000000000000" pitchFamily="34" charset="-122"/>
              </a:rPr>
              <a:t>如果各分支尺寸不一致呢？</a:t>
            </a:r>
            <a:endParaRPr lang="en-US" altLang="zh-CN" dirty="0">
              <a:latin typeface="PingFang SC" panose="020B0400000000000000" pitchFamily="34" charset="-122"/>
              <a:ea typeface="PingFang SC" panose="020B0400000000000000" pitchFamily="34" charset="-122"/>
            </a:endParaRPr>
          </a:p>
          <a:p>
            <a:pPr lvl="1"/>
            <a:r>
              <a:rPr lang="zh-CN" altLang="en-US" b="0" i="0" dirty="0">
                <a:solidFill>
                  <a:srgbClr val="00B050"/>
                </a:solidFill>
                <a:effectLst/>
                <a:latin typeface="PingFang SC" panose="020B0400000000000000" pitchFamily="34" charset="-122"/>
                <a:ea typeface="PingFang SC" panose="020B0400000000000000" pitchFamily="34" charset="-122"/>
              </a:rPr>
              <a:t>替换法</a:t>
            </a:r>
          </a:p>
        </p:txBody>
      </p:sp>
    </p:spTree>
    <p:extLst>
      <p:ext uri="{BB962C8B-B14F-4D97-AF65-F5344CB8AC3E}">
        <p14:creationId xmlns:p14="http://schemas.microsoft.com/office/powerpoint/2010/main" val="191212573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8992F1-FC2D-7E44-9A43-51828C94ED94}"/>
              </a:ext>
            </a:extLst>
          </p:cNvPr>
          <p:cNvSpPr>
            <a:spLocks noGrp="1"/>
          </p:cNvSpPr>
          <p:nvPr>
            <p:ph type="title"/>
          </p:nvPr>
        </p:nvSpPr>
        <p:spPr>
          <a:xfrm>
            <a:off x="628650" y="673770"/>
            <a:ext cx="2415246" cy="2027227"/>
          </a:xfrm>
        </p:spPr>
        <p:txBody>
          <a:bodyPr vert="horz" lIns="91440" tIns="45720" rIns="91440" bIns="45720" rtlCol="0" anchor="t">
            <a:normAutofit/>
          </a:bodyPr>
          <a:lstStyle/>
          <a:p>
            <a:r>
              <a:rPr lang="zh-CN" altLang="en-US" sz="4700" kern="1200" spc="-1" dirty="0">
                <a:solidFill>
                  <a:srgbClr val="FFFFFF"/>
                </a:solidFill>
                <a:latin typeface="+mj-lt"/>
                <a:ea typeface="+mj-ea"/>
                <a:cs typeface="+mj-cs"/>
              </a:rPr>
              <a:t>目录</a:t>
            </a:r>
          </a:p>
        </p:txBody>
      </p:sp>
      <p:graphicFrame>
        <p:nvGraphicFramePr>
          <p:cNvPr id="4" name="图示 3">
            <a:extLst>
              <a:ext uri="{FF2B5EF4-FFF2-40B4-BE49-F238E27FC236}">
                <a16:creationId xmlns:a16="http://schemas.microsoft.com/office/drawing/2014/main" id="{34278D73-9FBC-9E47-87EC-84210E2405D7}"/>
              </a:ext>
            </a:extLst>
          </p:cNvPr>
          <p:cNvGraphicFramePr/>
          <p:nvPr>
            <p:extLst>
              <p:ext uri="{D42A27DB-BD31-4B8C-83A1-F6EECF244321}">
                <p14:modId xmlns:p14="http://schemas.microsoft.com/office/powerpoint/2010/main" val="2950941463"/>
              </p:ext>
            </p:extLst>
          </p:nvPr>
        </p:nvGraphicFramePr>
        <p:xfrm>
          <a:off x="4157004" y="541606"/>
          <a:ext cx="4358346" cy="567821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图片 5">
            <a:extLst>
              <a:ext uri="{FF2B5EF4-FFF2-40B4-BE49-F238E27FC236}">
                <a16:creationId xmlns:a16="http://schemas.microsoft.com/office/drawing/2014/main" id="{0B9FCC8A-D986-9F42-BA85-ECECBE586693}"/>
              </a:ext>
            </a:extLst>
          </p:cNvPr>
          <p:cNvPicPr>
            <a:picLocks noChangeAspect="1"/>
          </p:cNvPicPr>
          <p:nvPr/>
        </p:nvPicPr>
        <p:blipFill>
          <a:blip r:embed="rId7"/>
          <a:stretch>
            <a:fillRect/>
          </a:stretch>
        </p:blipFill>
        <p:spPr>
          <a:xfrm>
            <a:off x="0" y="-2704"/>
            <a:ext cx="4109893" cy="6858000"/>
          </a:xfrm>
          <a:prstGeom prst="rect">
            <a:avLst/>
          </a:prstGeom>
        </p:spPr>
      </p:pic>
    </p:spTree>
    <p:extLst>
      <p:ext uri="{BB962C8B-B14F-4D97-AF65-F5344CB8AC3E}">
        <p14:creationId xmlns:p14="http://schemas.microsoft.com/office/powerpoint/2010/main" val="242891001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E31721-33E7-0147-800A-5FC23633F1BF}"/>
              </a:ext>
            </a:extLst>
          </p:cNvPr>
          <p:cNvSpPr>
            <a:spLocks noGrp="1"/>
          </p:cNvSpPr>
          <p:nvPr>
            <p:ph type="title"/>
          </p:nvPr>
        </p:nvSpPr>
        <p:spPr/>
        <p:txBody>
          <a:bodyPr/>
          <a:lstStyle/>
          <a:p>
            <a:r>
              <a:rPr lang="en-US" dirty="0" err="1"/>
              <a:t>替换法</a:t>
            </a:r>
            <a:r>
              <a:rPr lang="zh-CN" altLang="en-US" dirty="0"/>
              <a:t>：</a:t>
            </a:r>
            <a:r>
              <a:rPr lang="en-US" dirty="0"/>
              <a:t>The Substitution Method</a:t>
            </a:r>
          </a:p>
        </p:txBody>
      </p:sp>
      <p:sp>
        <p:nvSpPr>
          <p:cNvPr id="3" name="Content Placeholder 2">
            <a:extLst>
              <a:ext uri="{FF2B5EF4-FFF2-40B4-BE49-F238E27FC236}">
                <a16:creationId xmlns:a16="http://schemas.microsoft.com/office/drawing/2014/main" id="{FBC06FE5-48FA-E24D-A018-37601C70BD14}"/>
              </a:ext>
            </a:extLst>
          </p:cNvPr>
          <p:cNvSpPr>
            <a:spLocks noGrp="1"/>
          </p:cNvSpPr>
          <p:nvPr>
            <p:ph idx="1"/>
          </p:nvPr>
        </p:nvSpPr>
        <p:spPr/>
        <p:txBody>
          <a:bodyPr/>
          <a:lstStyle/>
          <a:p>
            <a:endParaRPr lang="en-US" dirty="0"/>
          </a:p>
          <a:p>
            <a:r>
              <a:rPr lang="zh-CN" altLang="en-US" b="1" dirty="0">
                <a:solidFill>
                  <a:srgbClr val="00B050"/>
                </a:solidFill>
              </a:rPr>
              <a:t>替换法</a:t>
            </a:r>
            <a:r>
              <a:rPr lang="zh-CN" altLang="en-US" dirty="0"/>
              <a:t>是另一种解决递归关系的方法。</a:t>
            </a:r>
          </a:p>
          <a:p>
            <a:r>
              <a:rPr lang="zh-CN" altLang="en-US" dirty="0"/>
              <a:t>比主方法更通用。</a:t>
            </a:r>
            <a:endParaRPr lang="en-US" altLang="zh-CN" dirty="0"/>
          </a:p>
          <a:p>
            <a:endParaRPr lang="zh-CN" altLang="en-US" dirty="0"/>
          </a:p>
          <a:p>
            <a:r>
              <a:rPr lang="zh-CN" altLang="en-US" dirty="0"/>
              <a:t>第一步：对正确答案进行猜测。</a:t>
            </a:r>
          </a:p>
          <a:p>
            <a:r>
              <a:rPr lang="zh-CN" altLang="en-US" dirty="0"/>
              <a:t>第二步：试着证明你的猜测是正确的。</a:t>
            </a:r>
          </a:p>
          <a:p>
            <a:r>
              <a:rPr lang="zh-CN" altLang="en-US" dirty="0"/>
              <a:t>第三步：得到复杂性结果。</a:t>
            </a:r>
          </a:p>
        </p:txBody>
      </p:sp>
    </p:spTree>
    <p:extLst>
      <p:ext uri="{BB962C8B-B14F-4D97-AF65-F5344CB8AC3E}">
        <p14:creationId xmlns:p14="http://schemas.microsoft.com/office/powerpoint/2010/main" val="425729175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ECFC2D-3729-B04A-80DD-31F7519D4897}"/>
              </a:ext>
            </a:extLst>
          </p:cNvPr>
          <p:cNvSpPr>
            <a:spLocks noGrp="1"/>
          </p:cNvSpPr>
          <p:nvPr>
            <p:ph type="title"/>
          </p:nvPr>
        </p:nvSpPr>
        <p:spPr>
          <a:xfrm>
            <a:off x="628649" y="365126"/>
            <a:ext cx="8231145" cy="1325563"/>
          </a:xfrm>
        </p:spPr>
        <p:txBody>
          <a:bodyPr/>
          <a:lstStyle/>
          <a:p>
            <a:r>
              <a:rPr lang="en-US" dirty="0"/>
              <a:t>The Substitution Method </a:t>
            </a:r>
            <a:br>
              <a:rPr lang="en-US" dirty="0"/>
            </a:br>
            <a:r>
              <a:rPr lang="en-US" sz="2800" dirty="0"/>
              <a:t>first example</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A1AA6AE-4FF2-6840-9B23-801B35CA2C1B}"/>
                  </a:ext>
                </a:extLst>
              </p:cNvPr>
              <p:cNvSpPr>
                <a:spLocks noGrp="1"/>
              </p:cNvSpPr>
              <p:nvPr>
                <p:ph idx="1"/>
              </p:nvPr>
            </p:nvSpPr>
            <p:spPr/>
            <p:txBody>
              <a:bodyPr/>
              <a:lstStyle/>
              <a:p>
                <a:r>
                  <a:rPr lang="en-US" dirty="0"/>
                  <a:t>Let’s return to:</a:t>
                </a:r>
              </a:p>
              <a:p>
                <a:pPr marL="0" indent="0" algn="ctr">
                  <a:buNone/>
                </a:pPr>
                <a14:m>
                  <m:oMath xmlns:m="http://schemas.openxmlformats.org/officeDocument/2006/math">
                    <m:r>
                      <a:rPr lang="en-US" b="0" i="1" smtClean="0">
                        <a:solidFill>
                          <a:schemeClr val="accent4"/>
                        </a:solidFill>
                        <a:latin typeface="Cambria Math" panose="02040503050406030204" pitchFamily="18" charset="0"/>
                      </a:rPr>
                      <m:t>𝑇</m:t>
                    </m:r>
                    <m:d>
                      <m:dPr>
                        <m:ctrlPr>
                          <a:rPr lang="en-US" b="0" i="1" smtClean="0">
                            <a:solidFill>
                              <a:schemeClr val="accent4"/>
                            </a:solidFill>
                            <a:latin typeface="Cambria Math" panose="02040503050406030204" pitchFamily="18" charset="0"/>
                          </a:rPr>
                        </m:ctrlPr>
                      </m:dPr>
                      <m:e>
                        <m:r>
                          <a:rPr lang="en-US" b="0" i="1" smtClean="0">
                            <a:solidFill>
                              <a:schemeClr val="accent4"/>
                            </a:solidFill>
                            <a:latin typeface="Cambria Math" panose="02040503050406030204" pitchFamily="18" charset="0"/>
                          </a:rPr>
                          <m:t>𝑛</m:t>
                        </m:r>
                      </m:e>
                    </m:d>
                    <m:r>
                      <a:rPr lang="en-US" b="0" i="1" smtClean="0">
                        <a:solidFill>
                          <a:schemeClr val="accent4"/>
                        </a:solidFill>
                        <a:latin typeface="Cambria Math" panose="02040503050406030204" pitchFamily="18" charset="0"/>
                      </a:rPr>
                      <m:t>=2⋅</m:t>
                    </m:r>
                    <m:r>
                      <a:rPr lang="en-US" b="0" i="1" smtClean="0">
                        <a:solidFill>
                          <a:schemeClr val="accent4"/>
                        </a:solidFill>
                        <a:latin typeface="Cambria Math" panose="02040503050406030204" pitchFamily="18" charset="0"/>
                      </a:rPr>
                      <m:t>𝑇</m:t>
                    </m:r>
                    <m:d>
                      <m:dPr>
                        <m:ctrlPr>
                          <a:rPr lang="en-US" b="0" i="1" smtClean="0">
                            <a:solidFill>
                              <a:schemeClr val="accent4"/>
                            </a:solidFill>
                            <a:latin typeface="Cambria Math" panose="02040503050406030204" pitchFamily="18" charset="0"/>
                          </a:rPr>
                        </m:ctrlPr>
                      </m:dPr>
                      <m:e>
                        <m:f>
                          <m:fPr>
                            <m:ctrlPr>
                              <a:rPr lang="en-US" b="0" i="1" smtClean="0">
                                <a:solidFill>
                                  <a:schemeClr val="accent4"/>
                                </a:solidFill>
                                <a:latin typeface="Cambria Math" panose="02040503050406030204" pitchFamily="18" charset="0"/>
                              </a:rPr>
                            </m:ctrlPr>
                          </m:fPr>
                          <m:num>
                            <m:r>
                              <a:rPr lang="en-US" b="0" i="1" smtClean="0">
                                <a:solidFill>
                                  <a:schemeClr val="accent4"/>
                                </a:solidFill>
                                <a:latin typeface="Cambria Math" panose="02040503050406030204" pitchFamily="18" charset="0"/>
                              </a:rPr>
                              <m:t>𝑛</m:t>
                            </m:r>
                          </m:num>
                          <m:den>
                            <m:r>
                              <a:rPr lang="en-US" b="0" i="1" smtClean="0">
                                <a:solidFill>
                                  <a:schemeClr val="accent4"/>
                                </a:solidFill>
                                <a:latin typeface="Cambria Math" panose="02040503050406030204" pitchFamily="18" charset="0"/>
                              </a:rPr>
                              <m:t>2</m:t>
                            </m:r>
                          </m:den>
                        </m:f>
                      </m:e>
                    </m:d>
                    <m:r>
                      <a:rPr lang="en-US" b="0" i="1" smtClean="0">
                        <a:solidFill>
                          <a:schemeClr val="accent4"/>
                        </a:solidFill>
                        <a:latin typeface="Cambria Math" panose="02040503050406030204" pitchFamily="18" charset="0"/>
                      </a:rPr>
                      <m:t>+</m:t>
                    </m:r>
                    <m:r>
                      <a:rPr lang="en-US" b="0" i="1" smtClean="0">
                        <a:solidFill>
                          <a:schemeClr val="accent4"/>
                        </a:solidFill>
                        <a:latin typeface="Cambria Math" panose="02040503050406030204" pitchFamily="18" charset="0"/>
                      </a:rPr>
                      <m:t>𝑛</m:t>
                    </m:r>
                  </m:oMath>
                </a14:m>
                <a:r>
                  <a:rPr lang="en-US" dirty="0"/>
                  <a:t>, with </a:t>
                </a:r>
                <a14:m>
                  <m:oMath xmlns:m="http://schemas.openxmlformats.org/officeDocument/2006/math">
                    <m:r>
                      <a:rPr lang="en-US" b="0" i="1" smtClean="0">
                        <a:solidFill>
                          <a:schemeClr val="accent4"/>
                        </a:solidFill>
                        <a:latin typeface="Cambria Math" panose="02040503050406030204" pitchFamily="18" charset="0"/>
                      </a:rPr>
                      <m:t>𝑇</m:t>
                    </m:r>
                    <m:d>
                      <m:dPr>
                        <m:ctrlPr>
                          <a:rPr lang="en-US" b="0" i="1" smtClean="0">
                            <a:solidFill>
                              <a:schemeClr val="accent4"/>
                            </a:solidFill>
                            <a:latin typeface="Cambria Math" panose="02040503050406030204" pitchFamily="18" charset="0"/>
                          </a:rPr>
                        </m:ctrlPr>
                      </m:dPr>
                      <m:e>
                        <m:r>
                          <a:rPr lang="en-US" b="0" i="1" smtClean="0">
                            <a:solidFill>
                              <a:schemeClr val="accent4"/>
                            </a:solidFill>
                            <a:latin typeface="Cambria Math" panose="02040503050406030204" pitchFamily="18" charset="0"/>
                          </a:rPr>
                          <m:t>0</m:t>
                        </m:r>
                      </m:e>
                    </m:d>
                    <m:r>
                      <a:rPr lang="en-US" b="0" i="1" smtClean="0">
                        <a:solidFill>
                          <a:schemeClr val="accent4"/>
                        </a:solidFill>
                        <a:latin typeface="Cambria Math" panose="02040503050406030204" pitchFamily="18" charset="0"/>
                      </a:rPr>
                      <m:t>=0, </m:t>
                    </m:r>
                    <m:r>
                      <a:rPr lang="en-US" b="0" i="1" smtClean="0">
                        <a:solidFill>
                          <a:schemeClr val="accent4"/>
                        </a:solidFill>
                        <a:latin typeface="Cambria Math" panose="02040503050406030204" pitchFamily="18" charset="0"/>
                      </a:rPr>
                      <m:t>𝑇</m:t>
                    </m:r>
                    <m:d>
                      <m:dPr>
                        <m:ctrlPr>
                          <a:rPr lang="en-US" b="0" i="1" smtClean="0">
                            <a:solidFill>
                              <a:schemeClr val="accent4"/>
                            </a:solidFill>
                            <a:latin typeface="Cambria Math" panose="02040503050406030204" pitchFamily="18" charset="0"/>
                          </a:rPr>
                        </m:ctrlPr>
                      </m:dPr>
                      <m:e>
                        <m:r>
                          <a:rPr lang="en-US" b="0" i="1" smtClean="0">
                            <a:solidFill>
                              <a:schemeClr val="accent4"/>
                            </a:solidFill>
                            <a:latin typeface="Cambria Math" panose="02040503050406030204" pitchFamily="18" charset="0"/>
                          </a:rPr>
                          <m:t>1</m:t>
                        </m:r>
                      </m:e>
                    </m:d>
                    <m:r>
                      <a:rPr lang="en-US" b="0" i="1" smtClean="0">
                        <a:solidFill>
                          <a:schemeClr val="accent4"/>
                        </a:solidFill>
                        <a:latin typeface="Cambria Math" panose="02040503050406030204" pitchFamily="18" charset="0"/>
                      </a:rPr>
                      <m:t>=1</m:t>
                    </m:r>
                    <m:r>
                      <a:rPr lang="en-US" b="0" i="1" smtClean="0">
                        <a:latin typeface="Cambria Math" panose="02040503050406030204" pitchFamily="18" charset="0"/>
                      </a:rPr>
                      <m:t>.</m:t>
                    </m:r>
                  </m:oMath>
                </a14:m>
                <a:endParaRPr lang="en-US" dirty="0"/>
              </a:p>
              <a:p>
                <a:r>
                  <a:rPr lang="en-US" dirty="0"/>
                  <a:t>The Master Method says </a:t>
                </a:r>
                <a14:m>
                  <m:oMath xmlns:m="http://schemas.openxmlformats.org/officeDocument/2006/math">
                    <m:r>
                      <a:rPr lang="en-US" i="1">
                        <a:solidFill>
                          <a:schemeClr val="accent4"/>
                        </a:solidFill>
                        <a:latin typeface="Cambria Math" panose="02040503050406030204" pitchFamily="18" charset="0"/>
                      </a:rPr>
                      <m:t>𝑇</m:t>
                    </m:r>
                    <m:d>
                      <m:dPr>
                        <m:ctrlPr>
                          <a:rPr lang="en-US" i="1">
                            <a:solidFill>
                              <a:schemeClr val="accent4"/>
                            </a:solidFill>
                            <a:latin typeface="Cambria Math" panose="02040503050406030204" pitchFamily="18" charset="0"/>
                          </a:rPr>
                        </m:ctrlPr>
                      </m:dPr>
                      <m:e>
                        <m:r>
                          <a:rPr lang="en-US" i="1">
                            <a:solidFill>
                              <a:schemeClr val="accent4"/>
                            </a:solidFill>
                            <a:latin typeface="Cambria Math" panose="02040503050406030204" pitchFamily="18" charset="0"/>
                          </a:rPr>
                          <m:t>𝑛</m:t>
                        </m:r>
                      </m:e>
                    </m:d>
                    <m:r>
                      <a:rPr lang="en-US" i="1">
                        <a:solidFill>
                          <a:schemeClr val="accent4"/>
                        </a:solidFill>
                        <a:latin typeface="Cambria Math" panose="02040503050406030204" pitchFamily="18" charset="0"/>
                      </a:rPr>
                      <m:t>=</m:t>
                    </m:r>
                    <m:r>
                      <a:rPr lang="en-US" b="0" i="1" smtClean="0">
                        <a:solidFill>
                          <a:schemeClr val="accent4"/>
                        </a:solidFill>
                        <a:latin typeface="Cambria Math" panose="02040503050406030204" pitchFamily="18" charset="0"/>
                      </a:rPr>
                      <m:t>𝑂</m:t>
                    </m:r>
                    <m:d>
                      <m:dPr>
                        <m:ctrlPr>
                          <a:rPr lang="en-US" b="0" i="1" smtClean="0">
                            <a:solidFill>
                              <a:schemeClr val="accent4"/>
                            </a:solidFill>
                            <a:latin typeface="Cambria Math" panose="02040503050406030204" pitchFamily="18" charset="0"/>
                          </a:rPr>
                        </m:ctrlPr>
                      </m:dPr>
                      <m:e>
                        <m:r>
                          <a:rPr lang="en-US" b="0" i="1" smtClean="0">
                            <a:solidFill>
                              <a:schemeClr val="accent4"/>
                            </a:solidFill>
                            <a:latin typeface="Cambria Math" panose="02040503050406030204" pitchFamily="18" charset="0"/>
                          </a:rPr>
                          <m:t>𝑛</m:t>
                        </m:r>
                        <m:func>
                          <m:funcPr>
                            <m:ctrlPr>
                              <a:rPr lang="en-US" b="0" i="1" smtClean="0">
                                <a:solidFill>
                                  <a:schemeClr val="accent4"/>
                                </a:solidFill>
                                <a:latin typeface="Cambria Math" panose="02040503050406030204" pitchFamily="18" charset="0"/>
                              </a:rPr>
                            </m:ctrlPr>
                          </m:funcPr>
                          <m:fName>
                            <m:r>
                              <m:rPr>
                                <m:sty m:val="p"/>
                              </m:rPr>
                              <a:rPr lang="en-US" b="0" i="0" smtClean="0">
                                <a:solidFill>
                                  <a:schemeClr val="accent4"/>
                                </a:solidFill>
                                <a:latin typeface="Cambria Math" panose="02040503050406030204" pitchFamily="18" charset="0"/>
                              </a:rPr>
                              <m:t>log</m:t>
                            </m:r>
                          </m:fName>
                          <m:e>
                            <m:d>
                              <m:dPr>
                                <m:ctrlPr>
                                  <a:rPr lang="en-US" b="0" i="1" smtClean="0">
                                    <a:solidFill>
                                      <a:schemeClr val="accent4"/>
                                    </a:solidFill>
                                    <a:latin typeface="Cambria Math" panose="02040503050406030204" pitchFamily="18" charset="0"/>
                                  </a:rPr>
                                </m:ctrlPr>
                              </m:dPr>
                              <m:e>
                                <m:r>
                                  <a:rPr lang="en-US" b="0" i="1" smtClean="0">
                                    <a:solidFill>
                                      <a:schemeClr val="accent4"/>
                                    </a:solidFill>
                                    <a:latin typeface="Cambria Math" panose="02040503050406030204" pitchFamily="18" charset="0"/>
                                  </a:rPr>
                                  <m:t>𝑛</m:t>
                                </m:r>
                              </m:e>
                            </m:d>
                          </m:e>
                        </m:func>
                      </m:e>
                    </m:d>
                  </m:oMath>
                </a14:m>
                <a:r>
                  <a:rPr lang="en-US" dirty="0"/>
                  <a:t>.</a:t>
                </a:r>
              </a:p>
              <a:p>
                <a:r>
                  <a:rPr lang="en-US" dirty="0"/>
                  <a:t>We will prove this via the Substitution Method.</a:t>
                </a:r>
              </a:p>
            </p:txBody>
          </p:sp>
        </mc:Choice>
        <mc:Fallback xmlns="">
          <p:sp>
            <p:nvSpPr>
              <p:cNvPr id="3" name="Content Placeholder 2">
                <a:extLst>
                  <a:ext uri="{FF2B5EF4-FFF2-40B4-BE49-F238E27FC236}">
                    <a16:creationId xmlns:a16="http://schemas.microsoft.com/office/drawing/2014/main" id="{8A1AA6AE-4FF2-6840-9B23-801B35CA2C1B}"/>
                  </a:ext>
                </a:extLst>
              </p:cNvPr>
              <p:cNvSpPr>
                <a:spLocks noGrp="1" noRot="1" noChangeAspect="1" noMove="1" noResize="1" noEditPoints="1" noAdjustHandles="1" noChangeArrowheads="1" noChangeShapeType="1" noTextEdit="1"/>
              </p:cNvSpPr>
              <p:nvPr>
                <p:ph idx="1"/>
              </p:nvPr>
            </p:nvSpPr>
            <p:spPr>
              <a:blipFill>
                <a:blip r:embed="rId2"/>
                <a:stretch>
                  <a:fillRect l="-1447" t="-2632"/>
                </a:stretch>
              </a:blipFill>
            </p:spPr>
            <p:txBody>
              <a:bodyPr/>
              <a:lstStyle/>
              <a:p>
                <a:r>
                  <a:rPr lang="en-US">
                    <a:noFill/>
                  </a:rPr>
                  <a:t> </a:t>
                </a:r>
              </a:p>
            </p:txBody>
          </p:sp>
        </mc:Fallback>
      </mc:AlternateContent>
    </p:spTree>
    <p:extLst>
      <p:ext uri="{BB962C8B-B14F-4D97-AF65-F5344CB8AC3E}">
        <p14:creationId xmlns:p14="http://schemas.microsoft.com/office/powerpoint/2010/main" val="9571374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37B1A3-9F2E-1A46-9D5C-EADD08DA9751}"/>
              </a:ext>
            </a:extLst>
          </p:cNvPr>
          <p:cNvSpPr>
            <a:spLocks noGrp="1"/>
          </p:cNvSpPr>
          <p:nvPr>
            <p:ph type="title"/>
          </p:nvPr>
        </p:nvSpPr>
        <p:spPr/>
        <p:txBody>
          <a:bodyPr/>
          <a:lstStyle/>
          <a:p>
            <a:r>
              <a:rPr lang="en-US" dirty="0"/>
              <a:t>Step 1: Guess the answer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7BC9FC0-98B2-3241-99BF-4C839B314CD8}"/>
                  </a:ext>
                </a:extLst>
              </p:cNvPr>
              <p:cNvSpPr>
                <a:spLocks noGrp="1"/>
              </p:cNvSpPr>
              <p:nvPr>
                <p:ph idx="1"/>
              </p:nvPr>
            </p:nvSpPr>
            <p:spPr>
              <a:xfrm>
                <a:off x="628649" y="1529059"/>
                <a:ext cx="9343254" cy="4711099"/>
              </a:xfrm>
            </p:spPr>
            <p:txBody>
              <a:bodyPr>
                <a:normAutofit/>
              </a:bodyPr>
              <a:lstStyle/>
              <a:p>
                <a14:m>
                  <m:oMath xmlns:m="http://schemas.openxmlformats.org/officeDocument/2006/math">
                    <m:r>
                      <a:rPr lang="en-US" sz="2400" i="1">
                        <a:solidFill>
                          <a:schemeClr val="accent4"/>
                        </a:solidFill>
                        <a:latin typeface="Cambria Math" panose="02040503050406030204" pitchFamily="18" charset="0"/>
                      </a:rPr>
                      <m:t>𝑇</m:t>
                    </m:r>
                    <m:d>
                      <m:dPr>
                        <m:ctrlPr>
                          <a:rPr lang="en-US" sz="2400" i="1">
                            <a:solidFill>
                              <a:schemeClr val="accent4"/>
                            </a:solidFill>
                            <a:latin typeface="Cambria Math" panose="02040503050406030204" pitchFamily="18" charset="0"/>
                          </a:rPr>
                        </m:ctrlPr>
                      </m:dPr>
                      <m:e>
                        <m:r>
                          <a:rPr lang="en-US" sz="2400" i="1">
                            <a:solidFill>
                              <a:schemeClr val="accent4"/>
                            </a:solidFill>
                            <a:latin typeface="Cambria Math" panose="02040503050406030204" pitchFamily="18" charset="0"/>
                          </a:rPr>
                          <m:t>𝑛</m:t>
                        </m:r>
                      </m:e>
                    </m:d>
                    <m:r>
                      <a:rPr lang="en-US" sz="2400" i="1">
                        <a:solidFill>
                          <a:schemeClr val="accent4"/>
                        </a:solidFill>
                        <a:latin typeface="Cambria Math" panose="02040503050406030204" pitchFamily="18" charset="0"/>
                      </a:rPr>
                      <m:t>=2⋅</m:t>
                    </m:r>
                    <m:r>
                      <a:rPr lang="en-US" sz="2400" i="1">
                        <a:solidFill>
                          <a:schemeClr val="accent4"/>
                        </a:solidFill>
                        <a:latin typeface="Cambria Math" panose="02040503050406030204" pitchFamily="18" charset="0"/>
                      </a:rPr>
                      <m:t>𝑇</m:t>
                    </m:r>
                    <m:d>
                      <m:dPr>
                        <m:ctrlPr>
                          <a:rPr lang="en-US" sz="2400" i="1">
                            <a:solidFill>
                              <a:schemeClr val="accent4"/>
                            </a:solidFill>
                            <a:latin typeface="Cambria Math" panose="02040503050406030204" pitchFamily="18" charset="0"/>
                          </a:rPr>
                        </m:ctrlPr>
                      </m:dPr>
                      <m:e>
                        <m:f>
                          <m:fPr>
                            <m:ctrlPr>
                              <a:rPr lang="en-US" sz="2400" i="1">
                                <a:solidFill>
                                  <a:schemeClr val="accent4"/>
                                </a:solidFill>
                                <a:latin typeface="Cambria Math" panose="02040503050406030204" pitchFamily="18" charset="0"/>
                              </a:rPr>
                            </m:ctrlPr>
                          </m:fPr>
                          <m:num>
                            <m:r>
                              <a:rPr lang="en-US" sz="2400" i="1">
                                <a:solidFill>
                                  <a:schemeClr val="accent4"/>
                                </a:solidFill>
                                <a:latin typeface="Cambria Math" panose="02040503050406030204" pitchFamily="18" charset="0"/>
                              </a:rPr>
                              <m:t>𝑛</m:t>
                            </m:r>
                          </m:num>
                          <m:den>
                            <m:r>
                              <a:rPr lang="en-US" sz="2400" i="1">
                                <a:solidFill>
                                  <a:schemeClr val="accent4"/>
                                </a:solidFill>
                                <a:latin typeface="Cambria Math" panose="02040503050406030204" pitchFamily="18" charset="0"/>
                              </a:rPr>
                              <m:t>2</m:t>
                            </m:r>
                          </m:den>
                        </m:f>
                      </m:e>
                    </m:d>
                    <m:r>
                      <a:rPr lang="en-US" sz="2400" i="1">
                        <a:solidFill>
                          <a:schemeClr val="accent4"/>
                        </a:solidFill>
                        <a:latin typeface="Cambria Math" panose="02040503050406030204" pitchFamily="18" charset="0"/>
                      </a:rPr>
                      <m:t>+</m:t>
                    </m:r>
                    <m:r>
                      <a:rPr lang="en-US" sz="2400" b="0" i="1" smtClean="0">
                        <a:solidFill>
                          <a:schemeClr val="accent4"/>
                        </a:solidFill>
                        <a:latin typeface="Cambria Math" panose="02040503050406030204" pitchFamily="18" charset="0"/>
                      </a:rPr>
                      <m:t>𝑛</m:t>
                    </m:r>
                  </m:oMath>
                </a14:m>
                <a:endParaRPr lang="en-US" sz="2400" dirty="0">
                  <a:solidFill>
                    <a:schemeClr val="tx1"/>
                  </a:solidFill>
                </a:endParaRPr>
              </a:p>
              <a:p>
                <a14:m>
                  <m:oMath xmlns:m="http://schemas.openxmlformats.org/officeDocument/2006/math">
                    <m:r>
                      <a:rPr lang="en-US" sz="2400" i="1">
                        <a:solidFill>
                          <a:schemeClr val="accent4"/>
                        </a:solidFill>
                        <a:latin typeface="Cambria Math" panose="02040503050406030204" pitchFamily="18" charset="0"/>
                      </a:rPr>
                      <m:t>𝑇</m:t>
                    </m:r>
                    <m:d>
                      <m:dPr>
                        <m:ctrlPr>
                          <a:rPr lang="en-US" sz="2400" i="1">
                            <a:solidFill>
                              <a:schemeClr val="accent4"/>
                            </a:solidFill>
                            <a:latin typeface="Cambria Math" panose="02040503050406030204" pitchFamily="18" charset="0"/>
                          </a:rPr>
                        </m:ctrlPr>
                      </m:dPr>
                      <m:e>
                        <m:r>
                          <a:rPr lang="en-US" sz="2400" i="1">
                            <a:solidFill>
                              <a:schemeClr val="accent4"/>
                            </a:solidFill>
                            <a:latin typeface="Cambria Math" panose="02040503050406030204" pitchFamily="18" charset="0"/>
                          </a:rPr>
                          <m:t>𝑛</m:t>
                        </m:r>
                      </m:e>
                    </m:d>
                    <m:r>
                      <a:rPr lang="en-US" sz="2400" i="1">
                        <a:solidFill>
                          <a:schemeClr val="accent4"/>
                        </a:solidFill>
                        <a:latin typeface="Cambria Math" panose="02040503050406030204" pitchFamily="18" charset="0"/>
                      </a:rPr>
                      <m:t>=2⋅</m:t>
                    </m:r>
                    <m:d>
                      <m:dPr>
                        <m:ctrlPr>
                          <a:rPr lang="en-US" sz="2400" b="0" i="1" smtClean="0">
                            <a:solidFill>
                              <a:schemeClr val="accent6"/>
                            </a:solidFill>
                            <a:latin typeface="Cambria Math" panose="02040503050406030204" pitchFamily="18" charset="0"/>
                          </a:rPr>
                        </m:ctrlPr>
                      </m:dPr>
                      <m:e>
                        <m:r>
                          <a:rPr lang="en-US" sz="2400" b="0" i="1" smtClean="0">
                            <a:solidFill>
                              <a:schemeClr val="accent6"/>
                            </a:solidFill>
                            <a:latin typeface="Cambria Math" panose="02040503050406030204" pitchFamily="18" charset="0"/>
                          </a:rPr>
                          <m:t>2⋅</m:t>
                        </m:r>
                        <m:r>
                          <a:rPr lang="en-US" sz="2400" b="0" i="1" smtClean="0">
                            <a:solidFill>
                              <a:schemeClr val="accent6"/>
                            </a:solidFill>
                            <a:latin typeface="Cambria Math" panose="02040503050406030204" pitchFamily="18" charset="0"/>
                          </a:rPr>
                          <m:t>𝑇</m:t>
                        </m:r>
                        <m:d>
                          <m:dPr>
                            <m:ctrlPr>
                              <a:rPr lang="en-US" sz="2400" b="0" i="1" smtClean="0">
                                <a:solidFill>
                                  <a:schemeClr val="accent6"/>
                                </a:solidFill>
                                <a:latin typeface="Cambria Math" panose="02040503050406030204" pitchFamily="18" charset="0"/>
                              </a:rPr>
                            </m:ctrlPr>
                          </m:dPr>
                          <m:e>
                            <m:f>
                              <m:fPr>
                                <m:ctrlPr>
                                  <a:rPr lang="en-US" sz="2400" b="0" i="1" smtClean="0">
                                    <a:solidFill>
                                      <a:schemeClr val="accent6"/>
                                    </a:solidFill>
                                    <a:latin typeface="Cambria Math" panose="02040503050406030204" pitchFamily="18" charset="0"/>
                                  </a:rPr>
                                </m:ctrlPr>
                              </m:fPr>
                              <m:num>
                                <m:r>
                                  <a:rPr lang="en-US" sz="2400" b="0" i="1" smtClean="0">
                                    <a:solidFill>
                                      <a:schemeClr val="accent6"/>
                                    </a:solidFill>
                                    <a:latin typeface="Cambria Math" panose="02040503050406030204" pitchFamily="18" charset="0"/>
                                  </a:rPr>
                                  <m:t>𝑛</m:t>
                                </m:r>
                              </m:num>
                              <m:den>
                                <m:r>
                                  <a:rPr lang="en-US" sz="2400" b="0" i="1" smtClean="0">
                                    <a:solidFill>
                                      <a:schemeClr val="accent6"/>
                                    </a:solidFill>
                                    <a:latin typeface="Cambria Math" panose="02040503050406030204" pitchFamily="18" charset="0"/>
                                  </a:rPr>
                                  <m:t>4</m:t>
                                </m:r>
                              </m:den>
                            </m:f>
                          </m:e>
                        </m:d>
                        <m:r>
                          <a:rPr lang="en-US" sz="2400" b="0" i="1" smtClean="0">
                            <a:solidFill>
                              <a:schemeClr val="accent6"/>
                            </a:solidFill>
                            <a:latin typeface="Cambria Math" panose="02040503050406030204" pitchFamily="18" charset="0"/>
                          </a:rPr>
                          <m:t>+</m:t>
                        </m:r>
                        <m:f>
                          <m:fPr>
                            <m:ctrlPr>
                              <a:rPr lang="en-US" sz="2400" b="0" i="1" smtClean="0">
                                <a:solidFill>
                                  <a:schemeClr val="accent6"/>
                                </a:solidFill>
                                <a:latin typeface="Cambria Math" panose="02040503050406030204" pitchFamily="18" charset="0"/>
                              </a:rPr>
                            </m:ctrlPr>
                          </m:fPr>
                          <m:num>
                            <m:r>
                              <a:rPr lang="en-US" sz="2400" b="0" i="1" smtClean="0">
                                <a:solidFill>
                                  <a:schemeClr val="accent6"/>
                                </a:solidFill>
                                <a:latin typeface="Cambria Math" panose="02040503050406030204" pitchFamily="18" charset="0"/>
                              </a:rPr>
                              <m:t>𝑛</m:t>
                            </m:r>
                          </m:num>
                          <m:den>
                            <m:r>
                              <a:rPr lang="en-US" sz="2400" b="0" i="1" smtClean="0">
                                <a:solidFill>
                                  <a:schemeClr val="accent6"/>
                                </a:solidFill>
                                <a:latin typeface="Cambria Math" panose="02040503050406030204" pitchFamily="18" charset="0"/>
                              </a:rPr>
                              <m:t>2</m:t>
                            </m:r>
                          </m:den>
                        </m:f>
                      </m:e>
                    </m:d>
                    <m:r>
                      <a:rPr lang="en-US" sz="2400" i="1">
                        <a:solidFill>
                          <a:schemeClr val="accent4"/>
                        </a:solidFill>
                        <a:latin typeface="Cambria Math" panose="02040503050406030204" pitchFamily="18" charset="0"/>
                      </a:rPr>
                      <m:t>+</m:t>
                    </m:r>
                    <m:r>
                      <a:rPr lang="en-US" sz="2400" b="0" i="1" smtClean="0">
                        <a:solidFill>
                          <a:schemeClr val="accent4"/>
                        </a:solidFill>
                        <a:latin typeface="Cambria Math" panose="02040503050406030204" pitchFamily="18" charset="0"/>
                      </a:rPr>
                      <m:t>𝑛</m:t>
                    </m:r>
                  </m:oMath>
                </a14:m>
                <a:endParaRPr lang="en-US" sz="2400" dirty="0"/>
              </a:p>
              <a:p>
                <a14:m>
                  <m:oMath xmlns:m="http://schemas.openxmlformats.org/officeDocument/2006/math">
                    <m:r>
                      <a:rPr lang="en-US" sz="2400" i="1">
                        <a:solidFill>
                          <a:schemeClr val="accent4"/>
                        </a:solidFill>
                        <a:latin typeface="Cambria Math" panose="02040503050406030204" pitchFamily="18" charset="0"/>
                      </a:rPr>
                      <m:t>𝑇</m:t>
                    </m:r>
                    <m:d>
                      <m:dPr>
                        <m:ctrlPr>
                          <a:rPr lang="en-US" sz="2400" i="1">
                            <a:solidFill>
                              <a:schemeClr val="accent4"/>
                            </a:solidFill>
                            <a:latin typeface="Cambria Math" panose="02040503050406030204" pitchFamily="18" charset="0"/>
                          </a:rPr>
                        </m:ctrlPr>
                      </m:dPr>
                      <m:e>
                        <m:r>
                          <a:rPr lang="en-US" sz="2400" i="1">
                            <a:solidFill>
                              <a:schemeClr val="accent4"/>
                            </a:solidFill>
                            <a:latin typeface="Cambria Math" panose="02040503050406030204" pitchFamily="18" charset="0"/>
                          </a:rPr>
                          <m:t>𝑛</m:t>
                        </m:r>
                      </m:e>
                    </m:d>
                    <m:r>
                      <a:rPr lang="en-US" sz="2400" i="1">
                        <a:solidFill>
                          <a:schemeClr val="accent4"/>
                        </a:solidFill>
                        <a:latin typeface="Cambria Math" panose="02040503050406030204" pitchFamily="18" charset="0"/>
                      </a:rPr>
                      <m:t>=</m:t>
                    </m:r>
                    <m:r>
                      <a:rPr lang="en-US" sz="2400" b="0" i="1" smtClean="0">
                        <a:solidFill>
                          <a:schemeClr val="accent4"/>
                        </a:solidFill>
                        <a:latin typeface="Cambria Math" panose="02040503050406030204" pitchFamily="18" charset="0"/>
                      </a:rPr>
                      <m:t>4⋅</m:t>
                    </m:r>
                    <m:r>
                      <a:rPr lang="en-US" sz="2400" b="0" i="1" smtClean="0">
                        <a:solidFill>
                          <a:schemeClr val="accent4"/>
                        </a:solidFill>
                        <a:latin typeface="Cambria Math" panose="02040503050406030204" pitchFamily="18" charset="0"/>
                      </a:rPr>
                      <m:t>𝑇</m:t>
                    </m:r>
                    <m:d>
                      <m:dPr>
                        <m:ctrlPr>
                          <a:rPr lang="en-US" sz="2400" b="0" i="1" smtClean="0">
                            <a:solidFill>
                              <a:schemeClr val="accent4"/>
                            </a:solidFill>
                            <a:latin typeface="Cambria Math" panose="02040503050406030204" pitchFamily="18" charset="0"/>
                          </a:rPr>
                        </m:ctrlPr>
                      </m:dPr>
                      <m:e>
                        <m:f>
                          <m:fPr>
                            <m:ctrlPr>
                              <a:rPr lang="en-US" sz="2400" b="0" i="1" smtClean="0">
                                <a:solidFill>
                                  <a:schemeClr val="accent4"/>
                                </a:solidFill>
                                <a:latin typeface="Cambria Math" panose="02040503050406030204" pitchFamily="18" charset="0"/>
                              </a:rPr>
                            </m:ctrlPr>
                          </m:fPr>
                          <m:num>
                            <m:r>
                              <a:rPr lang="en-US" sz="2400" b="0" i="1" smtClean="0">
                                <a:solidFill>
                                  <a:schemeClr val="accent4"/>
                                </a:solidFill>
                                <a:latin typeface="Cambria Math" panose="02040503050406030204" pitchFamily="18" charset="0"/>
                              </a:rPr>
                              <m:t>𝑛</m:t>
                            </m:r>
                          </m:num>
                          <m:den>
                            <m:r>
                              <a:rPr lang="en-US" sz="2400" b="0" i="1" smtClean="0">
                                <a:solidFill>
                                  <a:schemeClr val="accent4"/>
                                </a:solidFill>
                                <a:latin typeface="Cambria Math" panose="02040503050406030204" pitchFamily="18" charset="0"/>
                              </a:rPr>
                              <m:t>4</m:t>
                            </m:r>
                          </m:den>
                        </m:f>
                      </m:e>
                    </m:d>
                    <m:r>
                      <a:rPr lang="en-US" sz="2400" b="0" i="1" smtClean="0">
                        <a:solidFill>
                          <a:schemeClr val="accent4"/>
                        </a:solidFill>
                        <a:latin typeface="Cambria Math" panose="02040503050406030204" pitchFamily="18" charset="0"/>
                      </a:rPr>
                      <m:t>+2</m:t>
                    </m:r>
                    <m:r>
                      <a:rPr lang="en-US" sz="2400" b="0" i="1" smtClean="0">
                        <a:solidFill>
                          <a:schemeClr val="accent4"/>
                        </a:solidFill>
                        <a:latin typeface="Cambria Math" panose="02040503050406030204" pitchFamily="18" charset="0"/>
                      </a:rPr>
                      <m:t>𝑛</m:t>
                    </m:r>
                  </m:oMath>
                </a14:m>
                <a:endParaRPr lang="en-US" sz="2400" dirty="0"/>
              </a:p>
              <a:p>
                <a14:m>
                  <m:oMath xmlns:m="http://schemas.openxmlformats.org/officeDocument/2006/math">
                    <m:r>
                      <a:rPr lang="en-US" sz="2400" i="1">
                        <a:solidFill>
                          <a:schemeClr val="accent4"/>
                        </a:solidFill>
                        <a:latin typeface="Cambria Math" panose="02040503050406030204" pitchFamily="18" charset="0"/>
                      </a:rPr>
                      <m:t>𝑇</m:t>
                    </m:r>
                    <m:d>
                      <m:dPr>
                        <m:ctrlPr>
                          <a:rPr lang="en-US" sz="2400" i="1">
                            <a:solidFill>
                              <a:schemeClr val="accent4"/>
                            </a:solidFill>
                            <a:latin typeface="Cambria Math" panose="02040503050406030204" pitchFamily="18" charset="0"/>
                          </a:rPr>
                        </m:ctrlPr>
                      </m:dPr>
                      <m:e>
                        <m:r>
                          <a:rPr lang="en-US" sz="2400" i="1">
                            <a:solidFill>
                              <a:schemeClr val="accent4"/>
                            </a:solidFill>
                            <a:latin typeface="Cambria Math" panose="02040503050406030204" pitchFamily="18" charset="0"/>
                          </a:rPr>
                          <m:t>𝑛</m:t>
                        </m:r>
                      </m:e>
                    </m:d>
                    <m:r>
                      <a:rPr lang="en-US" sz="2400" i="1">
                        <a:solidFill>
                          <a:schemeClr val="accent4"/>
                        </a:solidFill>
                        <a:latin typeface="Cambria Math" panose="02040503050406030204" pitchFamily="18" charset="0"/>
                      </a:rPr>
                      <m:t>=4⋅</m:t>
                    </m:r>
                    <m:d>
                      <m:dPr>
                        <m:ctrlPr>
                          <a:rPr lang="en-US" sz="2400" b="0" i="1" smtClean="0">
                            <a:solidFill>
                              <a:schemeClr val="accent6"/>
                            </a:solidFill>
                            <a:latin typeface="Cambria Math" panose="02040503050406030204" pitchFamily="18" charset="0"/>
                          </a:rPr>
                        </m:ctrlPr>
                      </m:dPr>
                      <m:e>
                        <m:r>
                          <a:rPr lang="en-US" sz="2400" b="0" i="1" smtClean="0">
                            <a:solidFill>
                              <a:schemeClr val="accent6"/>
                            </a:solidFill>
                            <a:latin typeface="Cambria Math" panose="02040503050406030204" pitchFamily="18" charset="0"/>
                          </a:rPr>
                          <m:t>2⋅</m:t>
                        </m:r>
                        <m:r>
                          <a:rPr lang="en-US" sz="2400" b="0" i="1" smtClean="0">
                            <a:solidFill>
                              <a:schemeClr val="accent6"/>
                            </a:solidFill>
                            <a:latin typeface="Cambria Math" panose="02040503050406030204" pitchFamily="18" charset="0"/>
                          </a:rPr>
                          <m:t>𝑇</m:t>
                        </m:r>
                        <m:d>
                          <m:dPr>
                            <m:ctrlPr>
                              <a:rPr lang="en-US" sz="2400" b="0" i="1" smtClean="0">
                                <a:solidFill>
                                  <a:schemeClr val="accent6"/>
                                </a:solidFill>
                                <a:latin typeface="Cambria Math" panose="02040503050406030204" pitchFamily="18" charset="0"/>
                              </a:rPr>
                            </m:ctrlPr>
                          </m:dPr>
                          <m:e>
                            <m:f>
                              <m:fPr>
                                <m:ctrlPr>
                                  <a:rPr lang="en-US" sz="2400" b="0" i="1" smtClean="0">
                                    <a:solidFill>
                                      <a:schemeClr val="accent6"/>
                                    </a:solidFill>
                                    <a:latin typeface="Cambria Math" panose="02040503050406030204" pitchFamily="18" charset="0"/>
                                  </a:rPr>
                                </m:ctrlPr>
                              </m:fPr>
                              <m:num>
                                <m:r>
                                  <a:rPr lang="en-US" sz="2400" b="0" i="1" smtClean="0">
                                    <a:solidFill>
                                      <a:schemeClr val="accent6"/>
                                    </a:solidFill>
                                    <a:latin typeface="Cambria Math" panose="02040503050406030204" pitchFamily="18" charset="0"/>
                                  </a:rPr>
                                  <m:t>𝑛</m:t>
                                </m:r>
                              </m:num>
                              <m:den>
                                <m:r>
                                  <a:rPr lang="en-US" sz="2400" b="0" i="1" smtClean="0">
                                    <a:solidFill>
                                      <a:schemeClr val="accent6"/>
                                    </a:solidFill>
                                    <a:latin typeface="Cambria Math" panose="02040503050406030204" pitchFamily="18" charset="0"/>
                                  </a:rPr>
                                  <m:t>8</m:t>
                                </m:r>
                              </m:den>
                            </m:f>
                          </m:e>
                        </m:d>
                        <m:r>
                          <a:rPr lang="en-US" sz="2400" b="0" i="1" smtClean="0">
                            <a:solidFill>
                              <a:schemeClr val="accent6"/>
                            </a:solidFill>
                            <a:latin typeface="Cambria Math" panose="02040503050406030204" pitchFamily="18" charset="0"/>
                          </a:rPr>
                          <m:t>+</m:t>
                        </m:r>
                        <m:f>
                          <m:fPr>
                            <m:ctrlPr>
                              <a:rPr lang="en-US" sz="2400" b="0" i="1" smtClean="0">
                                <a:solidFill>
                                  <a:schemeClr val="accent6"/>
                                </a:solidFill>
                                <a:latin typeface="Cambria Math" panose="02040503050406030204" pitchFamily="18" charset="0"/>
                              </a:rPr>
                            </m:ctrlPr>
                          </m:fPr>
                          <m:num>
                            <m:r>
                              <a:rPr lang="en-US" sz="2400" b="0" i="1" smtClean="0">
                                <a:solidFill>
                                  <a:schemeClr val="accent6"/>
                                </a:solidFill>
                                <a:latin typeface="Cambria Math" panose="02040503050406030204" pitchFamily="18" charset="0"/>
                              </a:rPr>
                              <m:t>𝑛</m:t>
                            </m:r>
                          </m:num>
                          <m:den>
                            <m:r>
                              <a:rPr lang="en-US" sz="2400" b="0" i="1" smtClean="0">
                                <a:solidFill>
                                  <a:schemeClr val="accent6"/>
                                </a:solidFill>
                                <a:latin typeface="Cambria Math" panose="02040503050406030204" pitchFamily="18" charset="0"/>
                              </a:rPr>
                              <m:t>4</m:t>
                            </m:r>
                          </m:den>
                        </m:f>
                      </m:e>
                    </m:d>
                    <m:r>
                      <a:rPr lang="en-US" sz="2400" i="1">
                        <a:solidFill>
                          <a:schemeClr val="accent4"/>
                        </a:solidFill>
                        <a:latin typeface="Cambria Math" panose="02040503050406030204" pitchFamily="18" charset="0"/>
                      </a:rPr>
                      <m:t>+</m:t>
                    </m:r>
                    <m:r>
                      <a:rPr lang="en-US" sz="2400" b="0" i="1" smtClean="0">
                        <a:solidFill>
                          <a:schemeClr val="accent4"/>
                        </a:solidFill>
                        <a:latin typeface="Cambria Math" panose="02040503050406030204" pitchFamily="18" charset="0"/>
                      </a:rPr>
                      <m:t>2</m:t>
                    </m:r>
                    <m:r>
                      <a:rPr lang="en-US" sz="2400" i="1">
                        <a:solidFill>
                          <a:schemeClr val="accent4"/>
                        </a:solidFill>
                        <a:latin typeface="Cambria Math" panose="02040503050406030204" pitchFamily="18" charset="0"/>
                      </a:rPr>
                      <m:t>𝑛</m:t>
                    </m:r>
                  </m:oMath>
                </a14:m>
                <a:endParaRPr lang="en-US" sz="2400" dirty="0"/>
              </a:p>
              <a:p>
                <a14:m>
                  <m:oMath xmlns:m="http://schemas.openxmlformats.org/officeDocument/2006/math">
                    <m:r>
                      <a:rPr lang="en-US" sz="2400" i="1">
                        <a:solidFill>
                          <a:schemeClr val="accent4"/>
                        </a:solidFill>
                        <a:latin typeface="Cambria Math" panose="02040503050406030204" pitchFamily="18" charset="0"/>
                      </a:rPr>
                      <m:t>𝑇</m:t>
                    </m:r>
                    <m:d>
                      <m:dPr>
                        <m:ctrlPr>
                          <a:rPr lang="en-US" sz="2400" i="1">
                            <a:solidFill>
                              <a:schemeClr val="accent4"/>
                            </a:solidFill>
                            <a:latin typeface="Cambria Math" panose="02040503050406030204" pitchFamily="18" charset="0"/>
                          </a:rPr>
                        </m:ctrlPr>
                      </m:dPr>
                      <m:e>
                        <m:r>
                          <a:rPr lang="en-US" sz="2400" i="1">
                            <a:solidFill>
                              <a:schemeClr val="accent4"/>
                            </a:solidFill>
                            <a:latin typeface="Cambria Math" panose="02040503050406030204" pitchFamily="18" charset="0"/>
                          </a:rPr>
                          <m:t>𝑛</m:t>
                        </m:r>
                      </m:e>
                    </m:d>
                    <m:r>
                      <a:rPr lang="en-US" sz="2400" i="1">
                        <a:solidFill>
                          <a:schemeClr val="accent4"/>
                        </a:solidFill>
                        <a:latin typeface="Cambria Math" panose="02040503050406030204" pitchFamily="18" charset="0"/>
                      </a:rPr>
                      <m:t>=</m:t>
                    </m:r>
                    <m:r>
                      <a:rPr lang="en-US" sz="2400" b="0" i="1" smtClean="0">
                        <a:solidFill>
                          <a:schemeClr val="accent4"/>
                        </a:solidFill>
                        <a:latin typeface="Cambria Math" panose="02040503050406030204" pitchFamily="18" charset="0"/>
                      </a:rPr>
                      <m:t>8⋅</m:t>
                    </m:r>
                    <m:r>
                      <a:rPr lang="en-US" sz="2400" b="0" i="1" smtClean="0">
                        <a:solidFill>
                          <a:schemeClr val="accent4"/>
                        </a:solidFill>
                        <a:latin typeface="Cambria Math" panose="02040503050406030204" pitchFamily="18" charset="0"/>
                      </a:rPr>
                      <m:t>𝑇</m:t>
                    </m:r>
                    <m:d>
                      <m:dPr>
                        <m:ctrlPr>
                          <a:rPr lang="en-US" sz="2400" b="0" i="1" smtClean="0">
                            <a:solidFill>
                              <a:schemeClr val="accent4"/>
                            </a:solidFill>
                            <a:latin typeface="Cambria Math" panose="02040503050406030204" pitchFamily="18" charset="0"/>
                          </a:rPr>
                        </m:ctrlPr>
                      </m:dPr>
                      <m:e>
                        <m:f>
                          <m:fPr>
                            <m:ctrlPr>
                              <a:rPr lang="en-US" sz="2400" b="0" i="1" smtClean="0">
                                <a:solidFill>
                                  <a:schemeClr val="accent4"/>
                                </a:solidFill>
                                <a:latin typeface="Cambria Math" panose="02040503050406030204" pitchFamily="18" charset="0"/>
                              </a:rPr>
                            </m:ctrlPr>
                          </m:fPr>
                          <m:num>
                            <m:r>
                              <a:rPr lang="en-US" sz="2400" b="0" i="1" smtClean="0">
                                <a:solidFill>
                                  <a:schemeClr val="accent4"/>
                                </a:solidFill>
                                <a:latin typeface="Cambria Math" panose="02040503050406030204" pitchFamily="18" charset="0"/>
                              </a:rPr>
                              <m:t>𝑛</m:t>
                            </m:r>
                          </m:num>
                          <m:den>
                            <m:r>
                              <a:rPr lang="en-US" sz="2400" b="0" i="1" smtClean="0">
                                <a:solidFill>
                                  <a:schemeClr val="accent4"/>
                                </a:solidFill>
                                <a:latin typeface="Cambria Math" panose="02040503050406030204" pitchFamily="18" charset="0"/>
                              </a:rPr>
                              <m:t>8</m:t>
                            </m:r>
                          </m:den>
                        </m:f>
                      </m:e>
                    </m:d>
                    <m:r>
                      <a:rPr lang="en-US" sz="2400" b="0" i="1" smtClean="0">
                        <a:solidFill>
                          <a:schemeClr val="accent4"/>
                        </a:solidFill>
                        <a:latin typeface="Cambria Math" panose="02040503050406030204" pitchFamily="18" charset="0"/>
                      </a:rPr>
                      <m:t>+3</m:t>
                    </m:r>
                    <m:r>
                      <a:rPr lang="en-US" sz="2400" b="0" i="1" smtClean="0">
                        <a:solidFill>
                          <a:schemeClr val="accent4"/>
                        </a:solidFill>
                        <a:latin typeface="Cambria Math" panose="02040503050406030204" pitchFamily="18" charset="0"/>
                      </a:rPr>
                      <m:t>𝑛</m:t>
                    </m:r>
                  </m:oMath>
                </a14:m>
                <a:endParaRPr lang="en-US" sz="2400" dirty="0"/>
              </a:p>
              <a:p>
                <a:r>
                  <a:rPr lang="en-US" sz="2400" dirty="0"/>
                  <a:t>…</a:t>
                </a:r>
              </a:p>
              <a:p>
                <a:endParaRPr lang="en-US" dirty="0"/>
              </a:p>
              <a:p>
                <a:endParaRPr lang="en-US" dirty="0"/>
              </a:p>
              <a:p>
                <a:endParaRPr lang="en-US" dirty="0">
                  <a:solidFill>
                    <a:schemeClr val="tx1"/>
                  </a:solidFill>
                </a:endParaRPr>
              </a:p>
              <a:p>
                <a:pPr marL="0" indent="0">
                  <a:buNone/>
                </a:pPr>
                <a:endParaRPr lang="en-US" dirty="0">
                  <a:solidFill>
                    <a:schemeClr val="tx1"/>
                  </a:solidFill>
                </a:endParaRPr>
              </a:p>
            </p:txBody>
          </p:sp>
        </mc:Choice>
        <mc:Fallback xmlns="">
          <p:sp>
            <p:nvSpPr>
              <p:cNvPr id="3" name="Content Placeholder 2">
                <a:extLst>
                  <a:ext uri="{FF2B5EF4-FFF2-40B4-BE49-F238E27FC236}">
                    <a16:creationId xmlns:a16="http://schemas.microsoft.com/office/drawing/2014/main" id="{47BC9FC0-98B2-3241-99BF-4C839B314CD8}"/>
                  </a:ext>
                </a:extLst>
              </p:cNvPr>
              <p:cNvSpPr>
                <a:spLocks noGrp="1" noRot="1" noChangeAspect="1" noMove="1" noResize="1" noEditPoints="1" noAdjustHandles="1" noChangeArrowheads="1" noChangeShapeType="1" noTextEdit="1"/>
              </p:cNvSpPr>
              <p:nvPr>
                <p:ph idx="1"/>
              </p:nvPr>
            </p:nvSpPr>
            <p:spPr>
              <a:xfrm>
                <a:off x="628649" y="1529059"/>
                <a:ext cx="9343254" cy="4711099"/>
              </a:xfrm>
              <a:blipFill>
                <a:blip r:embed="rId2"/>
                <a:stretch>
                  <a:fillRect l="-6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01B14554-851F-DF47-97D9-ADC952235AFA}"/>
                  </a:ext>
                </a:extLst>
              </p:cNvPr>
              <p:cNvSpPr/>
              <p:nvPr/>
            </p:nvSpPr>
            <p:spPr>
              <a:xfrm>
                <a:off x="3966519" y="111691"/>
                <a:ext cx="5424616" cy="506870"/>
              </a:xfrm>
              <a:prstGeom prst="rect">
                <a:avLst/>
              </a:prstGeom>
            </p:spPr>
            <p:txBody>
              <a:bodyPr wrap="square">
                <a:spAutoFit/>
              </a:bodyPr>
              <a:lstStyle/>
              <a:p>
                <a:pPr algn="ctr"/>
                <a14:m>
                  <m:oMath xmlns:m="http://schemas.openxmlformats.org/officeDocument/2006/math">
                    <m:r>
                      <a:rPr lang="en-US" i="1" smtClean="0">
                        <a:solidFill>
                          <a:schemeClr val="accent4"/>
                        </a:solidFill>
                        <a:latin typeface="Cambria Math" panose="02040503050406030204" pitchFamily="18" charset="0"/>
                      </a:rPr>
                      <m:t>𝑇</m:t>
                    </m:r>
                    <m:d>
                      <m:dPr>
                        <m:ctrlPr>
                          <a:rPr lang="en-US" i="1">
                            <a:solidFill>
                              <a:schemeClr val="accent4"/>
                            </a:solidFill>
                            <a:latin typeface="Cambria Math" panose="02040503050406030204" pitchFamily="18" charset="0"/>
                          </a:rPr>
                        </m:ctrlPr>
                      </m:dPr>
                      <m:e>
                        <m:r>
                          <a:rPr lang="en-US" i="1">
                            <a:solidFill>
                              <a:schemeClr val="accent4"/>
                            </a:solidFill>
                            <a:latin typeface="Cambria Math" panose="02040503050406030204" pitchFamily="18" charset="0"/>
                          </a:rPr>
                          <m:t>𝑛</m:t>
                        </m:r>
                      </m:e>
                    </m:d>
                    <m:r>
                      <a:rPr lang="en-US" i="1">
                        <a:solidFill>
                          <a:schemeClr val="accent4"/>
                        </a:solidFill>
                        <a:latin typeface="Cambria Math" panose="02040503050406030204" pitchFamily="18" charset="0"/>
                      </a:rPr>
                      <m:t>=2⋅</m:t>
                    </m:r>
                    <m:r>
                      <a:rPr lang="en-US" i="1">
                        <a:solidFill>
                          <a:schemeClr val="accent4"/>
                        </a:solidFill>
                        <a:latin typeface="Cambria Math" panose="02040503050406030204" pitchFamily="18" charset="0"/>
                      </a:rPr>
                      <m:t>𝑇</m:t>
                    </m:r>
                    <m:d>
                      <m:dPr>
                        <m:ctrlPr>
                          <a:rPr lang="en-US" i="1">
                            <a:solidFill>
                              <a:schemeClr val="accent4"/>
                            </a:solidFill>
                            <a:latin typeface="Cambria Math" panose="02040503050406030204" pitchFamily="18" charset="0"/>
                          </a:rPr>
                        </m:ctrlPr>
                      </m:dPr>
                      <m:e>
                        <m:f>
                          <m:fPr>
                            <m:ctrlPr>
                              <a:rPr lang="en-US" i="1">
                                <a:solidFill>
                                  <a:schemeClr val="accent4"/>
                                </a:solidFill>
                                <a:latin typeface="Cambria Math" panose="02040503050406030204" pitchFamily="18" charset="0"/>
                              </a:rPr>
                            </m:ctrlPr>
                          </m:fPr>
                          <m:num>
                            <m:r>
                              <a:rPr lang="en-US" i="1">
                                <a:solidFill>
                                  <a:schemeClr val="accent4"/>
                                </a:solidFill>
                                <a:latin typeface="Cambria Math" panose="02040503050406030204" pitchFamily="18" charset="0"/>
                              </a:rPr>
                              <m:t>𝑛</m:t>
                            </m:r>
                          </m:num>
                          <m:den>
                            <m:r>
                              <a:rPr lang="en-US" i="1">
                                <a:solidFill>
                                  <a:schemeClr val="accent4"/>
                                </a:solidFill>
                                <a:latin typeface="Cambria Math" panose="02040503050406030204" pitchFamily="18" charset="0"/>
                              </a:rPr>
                              <m:t>2</m:t>
                            </m:r>
                          </m:den>
                        </m:f>
                      </m:e>
                    </m:d>
                    <m:r>
                      <a:rPr lang="en-US" i="1">
                        <a:solidFill>
                          <a:schemeClr val="accent4"/>
                        </a:solidFill>
                        <a:latin typeface="Cambria Math" panose="02040503050406030204" pitchFamily="18" charset="0"/>
                      </a:rPr>
                      <m:t>+</m:t>
                    </m:r>
                    <m:r>
                      <a:rPr lang="en-US" b="0" i="1" smtClean="0">
                        <a:solidFill>
                          <a:schemeClr val="accent4"/>
                        </a:solidFill>
                        <a:latin typeface="Cambria Math" panose="02040503050406030204" pitchFamily="18" charset="0"/>
                      </a:rPr>
                      <m:t>𝑛</m:t>
                    </m:r>
                  </m:oMath>
                </a14:m>
                <a:r>
                  <a:rPr lang="en-US" dirty="0"/>
                  <a:t>, with </a:t>
                </a:r>
                <a14:m>
                  <m:oMath xmlns:m="http://schemas.openxmlformats.org/officeDocument/2006/math">
                    <m:r>
                      <a:rPr lang="en-US" i="1">
                        <a:solidFill>
                          <a:schemeClr val="accent4"/>
                        </a:solidFill>
                        <a:latin typeface="Cambria Math" panose="02040503050406030204" pitchFamily="18" charset="0"/>
                      </a:rPr>
                      <m:t>𝑇</m:t>
                    </m:r>
                    <m:d>
                      <m:dPr>
                        <m:ctrlPr>
                          <a:rPr lang="en-US" i="1">
                            <a:solidFill>
                              <a:schemeClr val="accent4"/>
                            </a:solidFill>
                            <a:latin typeface="Cambria Math" panose="02040503050406030204" pitchFamily="18" charset="0"/>
                          </a:rPr>
                        </m:ctrlPr>
                      </m:dPr>
                      <m:e>
                        <m:r>
                          <a:rPr lang="en-US" i="1">
                            <a:solidFill>
                              <a:schemeClr val="accent4"/>
                            </a:solidFill>
                            <a:latin typeface="Cambria Math" panose="02040503050406030204" pitchFamily="18" charset="0"/>
                          </a:rPr>
                          <m:t>1</m:t>
                        </m:r>
                      </m:e>
                    </m:d>
                    <m:r>
                      <a:rPr lang="en-US" i="1">
                        <a:solidFill>
                          <a:schemeClr val="accent4"/>
                        </a:solidFill>
                        <a:latin typeface="Cambria Math" panose="02040503050406030204" pitchFamily="18" charset="0"/>
                      </a:rPr>
                      <m:t>=1</m:t>
                    </m:r>
                    <m:r>
                      <a:rPr lang="en-US" i="1">
                        <a:latin typeface="Cambria Math" panose="02040503050406030204" pitchFamily="18" charset="0"/>
                      </a:rPr>
                      <m:t>.</m:t>
                    </m:r>
                  </m:oMath>
                </a14:m>
                <a:endParaRPr lang="en-US" dirty="0"/>
              </a:p>
            </p:txBody>
          </p:sp>
        </mc:Choice>
        <mc:Fallback xmlns="">
          <p:sp>
            <p:nvSpPr>
              <p:cNvPr id="4" name="Rectangle 3">
                <a:extLst>
                  <a:ext uri="{FF2B5EF4-FFF2-40B4-BE49-F238E27FC236}">
                    <a16:creationId xmlns:a16="http://schemas.microsoft.com/office/drawing/2014/main" id="{01B14554-851F-DF47-97D9-ADC952235AFA}"/>
                  </a:ext>
                </a:extLst>
              </p:cNvPr>
              <p:cNvSpPr>
                <a:spLocks noRot="1" noChangeAspect="1" noMove="1" noResize="1" noEditPoints="1" noAdjustHandles="1" noChangeArrowheads="1" noChangeShapeType="1" noTextEdit="1"/>
              </p:cNvSpPr>
              <p:nvPr/>
            </p:nvSpPr>
            <p:spPr>
              <a:xfrm>
                <a:off x="3966519" y="111691"/>
                <a:ext cx="5424616" cy="506870"/>
              </a:xfrm>
              <a:prstGeom prst="rect">
                <a:avLst/>
              </a:prstGeom>
              <a:blipFill>
                <a:blip r:embed="rId3"/>
                <a:stretch>
                  <a:fillRect b="-4878"/>
                </a:stretch>
              </a:blipFill>
            </p:spPr>
            <p:txBody>
              <a:bodyPr/>
              <a:lstStyle/>
              <a:p>
                <a:r>
                  <a:rPr lang="en-US">
                    <a:noFill/>
                  </a:rPr>
                  <a:t> </a:t>
                </a:r>
              </a:p>
            </p:txBody>
          </p:sp>
        </mc:Fallback>
      </mc:AlternateContent>
      <p:sp>
        <p:nvSpPr>
          <p:cNvPr id="5" name="Freeform 4">
            <a:extLst>
              <a:ext uri="{FF2B5EF4-FFF2-40B4-BE49-F238E27FC236}">
                <a16:creationId xmlns:a16="http://schemas.microsoft.com/office/drawing/2014/main" id="{DE629966-4AAF-6A4F-B29D-C63E6BBA5ADD}"/>
              </a:ext>
            </a:extLst>
          </p:cNvPr>
          <p:cNvSpPr/>
          <p:nvPr/>
        </p:nvSpPr>
        <p:spPr>
          <a:xfrm>
            <a:off x="3929451" y="1810485"/>
            <a:ext cx="1235675" cy="611436"/>
          </a:xfrm>
          <a:custGeom>
            <a:avLst/>
            <a:gdLst>
              <a:gd name="connsiteX0" fmla="*/ 0 w 952759"/>
              <a:gd name="connsiteY0" fmla="*/ 2901 h 583669"/>
              <a:gd name="connsiteX1" fmla="*/ 580768 w 952759"/>
              <a:gd name="connsiteY1" fmla="*/ 52328 h 583669"/>
              <a:gd name="connsiteX2" fmla="*/ 951470 w 952759"/>
              <a:gd name="connsiteY2" fmla="*/ 361247 h 583669"/>
              <a:gd name="connsiteX3" fmla="*/ 679622 w 952759"/>
              <a:gd name="connsiteY3" fmla="*/ 583669 h 583669"/>
            </a:gdLst>
            <a:ahLst/>
            <a:cxnLst>
              <a:cxn ang="0">
                <a:pos x="connsiteX0" y="connsiteY0"/>
              </a:cxn>
              <a:cxn ang="0">
                <a:pos x="connsiteX1" y="connsiteY1"/>
              </a:cxn>
              <a:cxn ang="0">
                <a:pos x="connsiteX2" y="connsiteY2"/>
              </a:cxn>
              <a:cxn ang="0">
                <a:pos x="connsiteX3" y="connsiteY3"/>
              </a:cxn>
            </a:cxnLst>
            <a:rect l="l" t="t" r="r" b="b"/>
            <a:pathLst>
              <a:path w="952759" h="583669">
                <a:moveTo>
                  <a:pt x="0" y="2901"/>
                </a:moveTo>
                <a:cubicBezTo>
                  <a:pt x="211095" y="-2248"/>
                  <a:pt x="422190" y="-7396"/>
                  <a:pt x="580768" y="52328"/>
                </a:cubicBezTo>
                <a:cubicBezTo>
                  <a:pt x="739346" y="112052"/>
                  <a:pt x="934994" y="272690"/>
                  <a:pt x="951470" y="361247"/>
                </a:cubicBezTo>
                <a:cubicBezTo>
                  <a:pt x="967946" y="449804"/>
                  <a:pt x="823784" y="516736"/>
                  <a:pt x="679622" y="583669"/>
                </a:cubicBezTo>
              </a:path>
            </a:pathLst>
          </a:custGeom>
          <a:noFill/>
          <a:ln>
            <a:solidFill>
              <a:schemeClr val="accent6"/>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79C217F9-CA84-864E-98A8-3DCF79991107}"/>
                  </a:ext>
                </a:extLst>
              </p:cNvPr>
              <p:cNvSpPr txBox="1"/>
              <p:nvPr/>
            </p:nvSpPr>
            <p:spPr>
              <a:xfrm>
                <a:off x="5165126" y="1809476"/>
                <a:ext cx="1433384" cy="506870"/>
              </a:xfrm>
              <a:prstGeom prst="rect">
                <a:avLst/>
              </a:prstGeom>
              <a:noFill/>
            </p:spPr>
            <p:txBody>
              <a:bodyPr wrap="square" rtlCol="0">
                <a:spAutoFit/>
              </a:bodyPr>
              <a:lstStyle/>
              <a:p>
                <a:r>
                  <a:rPr lang="en-US" dirty="0">
                    <a:solidFill>
                      <a:schemeClr val="accent6"/>
                    </a:solidFill>
                  </a:rPr>
                  <a:t>Expand </a:t>
                </a:r>
                <a14:m>
                  <m:oMath xmlns:m="http://schemas.openxmlformats.org/officeDocument/2006/math">
                    <m:r>
                      <a:rPr lang="en-US" i="1" smtClean="0">
                        <a:solidFill>
                          <a:schemeClr val="accent6"/>
                        </a:solidFill>
                        <a:latin typeface="Cambria Math" panose="02040503050406030204" pitchFamily="18" charset="0"/>
                      </a:rPr>
                      <m:t>𝑇</m:t>
                    </m:r>
                    <m:d>
                      <m:dPr>
                        <m:ctrlPr>
                          <a:rPr lang="en-US" i="1">
                            <a:solidFill>
                              <a:schemeClr val="accent6"/>
                            </a:solidFill>
                            <a:latin typeface="Cambria Math" panose="02040503050406030204" pitchFamily="18" charset="0"/>
                          </a:rPr>
                        </m:ctrlPr>
                      </m:dPr>
                      <m:e>
                        <m:f>
                          <m:fPr>
                            <m:ctrlPr>
                              <a:rPr lang="en-US" i="1">
                                <a:solidFill>
                                  <a:schemeClr val="accent6"/>
                                </a:solidFill>
                                <a:latin typeface="Cambria Math" panose="02040503050406030204" pitchFamily="18" charset="0"/>
                              </a:rPr>
                            </m:ctrlPr>
                          </m:fPr>
                          <m:num>
                            <m:r>
                              <a:rPr lang="en-US" i="1">
                                <a:solidFill>
                                  <a:schemeClr val="accent6"/>
                                </a:solidFill>
                                <a:latin typeface="Cambria Math" panose="02040503050406030204" pitchFamily="18" charset="0"/>
                              </a:rPr>
                              <m:t>𝑛</m:t>
                            </m:r>
                          </m:num>
                          <m:den>
                            <m:r>
                              <a:rPr lang="en-US" i="1">
                                <a:solidFill>
                                  <a:schemeClr val="accent6"/>
                                </a:solidFill>
                                <a:latin typeface="Cambria Math" panose="02040503050406030204" pitchFamily="18" charset="0"/>
                              </a:rPr>
                              <m:t>2</m:t>
                            </m:r>
                          </m:den>
                        </m:f>
                      </m:e>
                    </m:d>
                  </m:oMath>
                </a14:m>
                <a:endParaRPr lang="en-US" dirty="0">
                  <a:solidFill>
                    <a:schemeClr val="accent6"/>
                  </a:solidFill>
                </a:endParaRPr>
              </a:p>
            </p:txBody>
          </p:sp>
        </mc:Choice>
        <mc:Fallback xmlns="">
          <p:sp>
            <p:nvSpPr>
              <p:cNvPr id="6" name="TextBox 5">
                <a:extLst>
                  <a:ext uri="{FF2B5EF4-FFF2-40B4-BE49-F238E27FC236}">
                    <a16:creationId xmlns:a16="http://schemas.microsoft.com/office/drawing/2014/main" id="{79C217F9-CA84-864E-98A8-3DCF79991107}"/>
                  </a:ext>
                </a:extLst>
              </p:cNvPr>
              <p:cNvSpPr txBox="1">
                <a:spLocks noRot="1" noChangeAspect="1" noMove="1" noResize="1" noEditPoints="1" noAdjustHandles="1" noChangeArrowheads="1" noChangeShapeType="1" noTextEdit="1"/>
              </p:cNvSpPr>
              <p:nvPr/>
            </p:nvSpPr>
            <p:spPr>
              <a:xfrm>
                <a:off x="5165126" y="1809476"/>
                <a:ext cx="1433384" cy="506870"/>
              </a:xfrm>
              <a:prstGeom prst="rect">
                <a:avLst/>
              </a:prstGeom>
              <a:blipFill>
                <a:blip r:embed="rId4"/>
                <a:stretch>
                  <a:fillRect l="-3509" b="-7317"/>
                </a:stretch>
              </a:blipFill>
            </p:spPr>
            <p:txBody>
              <a:bodyPr/>
              <a:lstStyle/>
              <a:p>
                <a:r>
                  <a:rPr lang="en-US">
                    <a:noFill/>
                  </a:rPr>
                  <a:t> </a:t>
                </a:r>
              </a:p>
            </p:txBody>
          </p:sp>
        </mc:Fallback>
      </mc:AlternateContent>
      <p:sp>
        <p:nvSpPr>
          <p:cNvPr id="7" name="Freeform 6">
            <a:extLst>
              <a:ext uri="{FF2B5EF4-FFF2-40B4-BE49-F238E27FC236}">
                <a16:creationId xmlns:a16="http://schemas.microsoft.com/office/drawing/2014/main" id="{54236AA8-E79B-5A40-925F-CF99F2B637C9}"/>
              </a:ext>
            </a:extLst>
          </p:cNvPr>
          <p:cNvSpPr/>
          <p:nvPr/>
        </p:nvSpPr>
        <p:spPr>
          <a:xfrm>
            <a:off x="4213657" y="3090207"/>
            <a:ext cx="1190661" cy="611436"/>
          </a:xfrm>
          <a:custGeom>
            <a:avLst/>
            <a:gdLst>
              <a:gd name="connsiteX0" fmla="*/ 0 w 952759"/>
              <a:gd name="connsiteY0" fmla="*/ 2901 h 583669"/>
              <a:gd name="connsiteX1" fmla="*/ 580768 w 952759"/>
              <a:gd name="connsiteY1" fmla="*/ 52328 h 583669"/>
              <a:gd name="connsiteX2" fmla="*/ 951470 w 952759"/>
              <a:gd name="connsiteY2" fmla="*/ 361247 h 583669"/>
              <a:gd name="connsiteX3" fmla="*/ 679622 w 952759"/>
              <a:gd name="connsiteY3" fmla="*/ 583669 h 583669"/>
            </a:gdLst>
            <a:ahLst/>
            <a:cxnLst>
              <a:cxn ang="0">
                <a:pos x="connsiteX0" y="connsiteY0"/>
              </a:cxn>
              <a:cxn ang="0">
                <a:pos x="connsiteX1" y="connsiteY1"/>
              </a:cxn>
              <a:cxn ang="0">
                <a:pos x="connsiteX2" y="connsiteY2"/>
              </a:cxn>
              <a:cxn ang="0">
                <a:pos x="connsiteX3" y="connsiteY3"/>
              </a:cxn>
            </a:cxnLst>
            <a:rect l="l" t="t" r="r" b="b"/>
            <a:pathLst>
              <a:path w="952759" h="583669">
                <a:moveTo>
                  <a:pt x="0" y="2901"/>
                </a:moveTo>
                <a:cubicBezTo>
                  <a:pt x="211095" y="-2248"/>
                  <a:pt x="422190" y="-7396"/>
                  <a:pt x="580768" y="52328"/>
                </a:cubicBezTo>
                <a:cubicBezTo>
                  <a:pt x="739346" y="112052"/>
                  <a:pt x="934994" y="272690"/>
                  <a:pt x="951470" y="361247"/>
                </a:cubicBezTo>
                <a:cubicBezTo>
                  <a:pt x="967946" y="449804"/>
                  <a:pt x="823784" y="516736"/>
                  <a:pt x="679622" y="583669"/>
                </a:cubicBezTo>
              </a:path>
            </a:pathLst>
          </a:custGeom>
          <a:noFill/>
          <a:ln>
            <a:solidFill>
              <a:schemeClr val="accent6"/>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81CCD9BA-B4DB-6B47-B8A9-DF68FBFB1AAD}"/>
                  </a:ext>
                </a:extLst>
              </p:cNvPr>
              <p:cNvSpPr txBox="1"/>
              <p:nvPr/>
            </p:nvSpPr>
            <p:spPr>
              <a:xfrm>
                <a:off x="5387747" y="3173583"/>
                <a:ext cx="1433384" cy="506870"/>
              </a:xfrm>
              <a:prstGeom prst="rect">
                <a:avLst/>
              </a:prstGeom>
              <a:noFill/>
            </p:spPr>
            <p:txBody>
              <a:bodyPr wrap="square" rtlCol="0">
                <a:spAutoFit/>
              </a:bodyPr>
              <a:lstStyle/>
              <a:p>
                <a:r>
                  <a:rPr lang="en-US" dirty="0">
                    <a:solidFill>
                      <a:schemeClr val="accent6"/>
                    </a:solidFill>
                  </a:rPr>
                  <a:t>Expand </a:t>
                </a:r>
                <a14:m>
                  <m:oMath xmlns:m="http://schemas.openxmlformats.org/officeDocument/2006/math">
                    <m:r>
                      <a:rPr lang="en-US" i="1" smtClean="0">
                        <a:solidFill>
                          <a:schemeClr val="accent6"/>
                        </a:solidFill>
                        <a:latin typeface="Cambria Math" panose="02040503050406030204" pitchFamily="18" charset="0"/>
                      </a:rPr>
                      <m:t>𝑇</m:t>
                    </m:r>
                    <m:d>
                      <m:dPr>
                        <m:ctrlPr>
                          <a:rPr lang="en-US" i="1">
                            <a:solidFill>
                              <a:schemeClr val="accent6"/>
                            </a:solidFill>
                            <a:latin typeface="Cambria Math" panose="02040503050406030204" pitchFamily="18" charset="0"/>
                          </a:rPr>
                        </m:ctrlPr>
                      </m:dPr>
                      <m:e>
                        <m:f>
                          <m:fPr>
                            <m:ctrlPr>
                              <a:rPr lang="en-US" i="1">
                                <a:solidFill>
                                  <a:schemeClr val="accent6"/>
                                </a:solidFill>
                                <a:latin typeface="Cambria Math" panose="02040503050406030204" pitchFamily="18" charset="0"/>
                              </a:rPr>
                            </m:ctrlPr>
                          </m:fPr>
                          <m:num>
                            <m:r>
                              <a:rPr lang="en-US" i="1">
                                <a:solidFill>
                                  <a:schemeClr val="accent6"/>
                                </a:solidFill>
                                <a:latin typeface="Cambria Math" panose="02040503050406030204" pitchFamily="18" charset="0"/>
                              </a:rPr>
                              <m:t>𝑛</m:t>
                            </m:r>
                          </m:num>
                          <m:den>
                            <m:r>
                              <a:rPr lang="en-US" b="0" i="1" smtClean="0">
                                <a:solidFill>
                                  <a:schemeClr val="accent6"/>
                                </a:solidFill>
                                <a:latin typeface="Cambria Math" panose="02040503050406030204" pitchFamily="18" charset="0"/>
                              </a:rPr>
                              <m:t>4</m:t>
                            </m:r>
                          </m:den>
                        </m:f>
                      </m:e>
                    </m:d>
                  </m:oMath>
                </a14:m>
                <a:endParaRPr lang="en-US" dirty="0">
                  <a:solidFill>
                    <a:schemeClr val="accent6"/>
                  </a:solidFill>
                </a:endParaRPr>
              </a:p>
            </p:txBody>
          </p:sp>
        </mc:Choice>
        <mc:Fallback xmlns="">
          <p:sp>
            <p:nvSpPr>
              <p:cNvPr id="8" name="TextBox 7">
                <a:extLst>
                  <a:ext uri="{FF2B5EF4-FFF2-40B4-BE49-F238E27FC236}">
                    <a16:creationId xmlns:a16="http://schemas.microsoft.com/office/drawing/2014/main" id="{81CCD9BA-B4DB-6B47-B8A9-DF68FBFB1AAD}"/>
                  </a:ext>
                </a:extLst>
              </p:cNvPr>
              <p:cNvSpPr txBox="1">
                <a:spLocks noRot="1" noChangeAspect="1" noMove="1" noResize="1" noEditPoints="1" noAdjustHandles="1" noChangeArrowheads="1" noChangeShapeType="1" noTextEdit="1"/>
              </p:cNvSpPr>
              <p:nvPr/>
            </p:nvSpPr>
            <p:spPr>
              <a:xfrm>
                <a:off x="5387747" y="3173583"/>
                <a:ext cx="1433384" cy="506870"/>
              </a:xfrm>
              <a:prstGeom prst="rect">
                <a:avLst/>
              </a:prstGeom>
              <a:blipFill>
                <a:blip r:embed="rId5"/>
                <a:stretch>
                  <a:fillRect l="-2632" b="-4878"/>
                </a:stretch>
              </a:blipFill>
            </p:spPr>
            <p:txBody>
              <a:bodyPr/>
              <a:lstStyle/>
              <a:p>
                <a:r>
                  <a:rPr lang="en-US">
                    <a:noFill/>
                  </a:rPr>
                  <a:t> </a:t>
                </a:r>
              </a:p>
            </p:txBody>
          </p:sp>
        </mc:Fallback>
      </mc:AlternateContent>
      <p:sp>
        <p:nvSpPr>
          <p:cNvPr id="9" name="Freeform 8">
            <a:extLst>
              <a:ext uri="{FF2B5EF4-FFF2-40B4-BE49-F238E27FC236}">
                <a16:creationId xmlns:a16="http://schemas.microsoft.com/office/drawing/2014/main" id="{363D870C-438C-D940-8280-F8508770F96F}"/>
              </a:ext>
            </a:extLst>
          </p:cNvPr>
          <p:cNvSpPr/>
          <p:nvPr/>
        </p:nvSpPr>
        <p:spPr>
          <a:xfrm>
            <a:off x="4250727" y="2496060"/>
            <a:ext cx="984620" cy="494271"/>
          </a:xfrm>
          <a:custGeom>
            <a:avLst/>
            <a:gdLst>
              <a:gd name="connsiteX0" fmla="*/ 926757 w 1261341"/>
              <a:gd name="connsiteY0" fmla="*/ 0 h 494271"/>
              <a:gd name="connsiteX1" fmla="*/ 1260389 w 1261341"/>
              <a:gd name="connsiteY1" fmla="*/ 98854 h 494271"/>
              <a:gd name="connsiteX2" fmla="*/ 988541 w 1261341"/>
              <a:gd name="connsiteY2" fmla="*/ 321276 h 494271"/>
              <a:gd name="connsiteX3" fmla="*/ 0 w 1261341"/>
              <a:gd name="connsiteY3" fmla="*/ 494271 h 494271"/>
            </a:gdLst>
            <a:ahLst/>
            <a:cxnLst>
              <a:cxn ang="0">
                <a:pos x="connsiteX0" y="connsiteY0"/>
              </a:cxn>
              <a:cxn ang="0">
                <a:pos x="connsiteX1" y="connsiteY1"/>
              </a:cxn>
              <a:cxn ang="0">
                <a:pos x="connsiteX2" y="connsiteY2"/>
              </a:cxn>
              <a:cxn ang="0">
                <a:pos x="connsiteX3" y="connsiteY3"/>
              </a:cxn>
            </a:cxnLst>
            <a:rect l="l" t="t" r="r" b="b"/>
            <a:pathLst>
              <a:path w="1261341" h="494271">
                <a:moveTo>
                  <a:pt x="926757" y="0"/>
                </a:moveTo>
                <a:cubicBezTo>
                  <a:pt x="1088424" y="22654"/>
                  <a:pt x="1250092" y="45308"/>
                  <a:pt x="1260389" y="98854"/>
                </a:cubicBezTo>
                <a:cubicBezTo>
                  <a:pt x="1270686" y="152400"/>
                  <a:pt x="1198606" y="255373"/>
                  <a:pt x="988541" y="321276"/>
                </a:cubicBezTo>
                <a:cubicBezTo>
                  <a:pt x="778476" y="387179"/>
                  <a:pt x="389238" y="440725"/>
                  <a:pt x="0" y="494271"/>
                </a:cubicBezTo>
              </a:path>
            </a:pathLst>
          </a:custGeom>
          <a:noFill/>
          <a:ln>
            <a:solidFill>
              <a:schemeClr val="accent4"/>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E7BC8A09-8936-5E4A-9AC2-117CE41D9A18}"/>
              </a:ext>
            </a:extLst>
          </p:cNvPr>
          <p:cNvSpPr txBox="1"/>
          <p:nvPr/>
        </p:nvSpPr>
        <p:spPr>
          <a:xfrm>
            <a:off x="5165126" y="2594183"/>
            <a:ext cx="1433384" cy="369332"/>
          </a:xfrm>
          <a:prstGeom prst="rect">
            <a:avLst/>
          </a:prstGeom>
          <a:noFill/>
        </p:spPr>
        <p:txBody>
          <a:bodyPr wrap="square" rtlCol="0">
            <a:spAutoFit/>
          </a:bodyPr>
          <a:lstStyle/>
          <a:p>
            <a:r>
              <a:rPr lang="en-US" dirty="0">
                <a:solidFill>
                  <a:schemeClr val="accent4"/>
                </a:solidFill>
              </a:rPr>
              <a:t>Simplify</a:t>
            </a:r>
          </a:p>
        </p:txBody>
      </p:sp>
      <p:sp>
        <p:nvSpPr>
          <p:cNvPr id="11" name="Freeform 10">
            <a:extLst>
              <a:ext uri="{FF2B5EF4-FFF2-40B4-BE49-F238E27FC236}">
                <a16:creationId xmlns:a16="http://schemas.microsoft.com/office/drawing/2014/main" id="{FBD2AA5E-E3A3-8C42-A01D-F6954C0CA119}"/>
              </a:ext>
            </a:extLst>
          </p:cNvPr>
          <p:cNvSpPr/>
          <p:nvPr/>
        </p:nvSpPr>
        <p:spPr>
          <a:xfrm>
            <a:off x="4403127" y="3851921"/>
            <a:ext cx="984620" cy="494271"/>
          </a:xfrm>
          <a:custGeom>
            <a:avLst/>
            <a:gdLst>
              <a:gd name="connsiteX0" fmla="*/ 926757 w 1261341"/>
              <a:gd name="connsiteY0" fmla="*/ 0 h 494271"/>
              <a:gd name="connsiteX1" fmla="*/ 1260389 w 1261341"/>
              <a:gd name="connsiteY1" fmla="*/ 98854 h 494271"/>
              <a:gd name="connsiteX2" fmla="*/ 988541 w 1261341"/>
              <a:gd name="connsiteY2" fmla="*/ 321276 h 494271"/>
              <a:gd name="connsiteX3" fmla="*/ 0 w 1261341"/>
              <a:gd name="connsiteY3" fmla="*/ 494271 h 494271"/>
            </a:gdLst>
            <a:ahLst/>
            <a:cxnLst>
              <a:cxn ang="0">
                <a:pos x="connsiteX0" y="connsiteY0"/>
              </a:cxn>
              <a:cxn ang="0">
                <a:pos x="connsiteX1" y="connsiteY1"/>
              </a:cxn>
              <a:cxn ang="0">
                <a:pos x="connsiteX2" y="connsiteY2"/>
              </a:cxn>
              <a:cxn ang="0">
                <a:pos x="connsiteX3" y="connsiteY3"/>
              </a:cxn>
            </a:cxnLst>
            <a:rect l="l" t="t" r="r" b="b"/>
            <a:pathLst>
              <a:path w="1261341" h="494271">
                <a:moveTo>
                  <a:pt x="926757" y="0"/>
                </a:moveTo>
                <a:cubicBezTo>
                  <a:pt x="1088424" y="22654"/>
                  <a:pt x="1250092" y="45308"/>
                  <a:pt x="1260389" y="98854"/>
                </a:cubicBezTo>
                <a:cubicBezTo>
                  <a:pt x="1270686" y="152400"/>
                  <a:pt x="1198606" y="255373"/>
                  <a:pt x="988541" y="321276"/>
                </a:cubicBezTo>
                <a:cubicBezTo>
                  <a:pt x="778476" y="387179"/>
                  <a:pt x="389238" y="440725"/>
                  <a:pt x="0" y="494271"/>
                </a:cubicBezTo>
              </a:path>
            </a:pathLst>
          </a:custGeom>
          <a:noFill/>
          <a:ln>
            <a:solidFill>
              <a:schemeClr val="accent4"/>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AECDDEF5-4FE4-5448-AE05-792CA58428B1}"/>
              </a:ext>
            </a:extLst>
          </p:cNvPr>
          <p:cNvSpPr txBox="1"/>
          <p:nvPr/>
        </p:nvSpPr>
        <p:spPr>
          <a:xfrm>
            <a:off x="5312834" y="4020271"/>
            <a:ext cx="1433384" cy="369332"/>
          </a:xfrm>
          <a:prstGeom prst="rect">
            <a:avLst/>
          </a:prstGeom>
          <a:noFill/>
        </p:spPr>
        <p:txBody>
          <a:bodyPr wrap="square" rtlCol="0">
            <a:spAutoFit/>
          </a:bodyPr>
          <a:lstStyle/>
          <a:p>
            <a:r>
              <a:rPr lang="en-US" dirty="0">
                <a:solidFill>
                  <a:schemeClr val="accent4"/>
                </a:solidFill>
              </a:rPr>
              <a:t>Simplify</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F9EADD85-03DE-4844-B53D-DC042FEF3EEC}"/>
                  </a:ext>
                </a:extLst>
              </p:cNvPr>
              <p:cNvSpPr txBox="1"/>
              <p:nvPr/>
            </p:nvSpPr>
            <p:spPr>
              <a:xfrm>
                <a:off x="628648" y="5236434"/>
                <a:ext cx="7798660" cy="1753044"/>
              </a:xfrm>
              <a:prstGeom prst="rect">
                <a:avLst/>
              </a:prstGeom>
              <a:noFill/>
            </p:spPr>
            <p:txBody>
              <a:bodyPr wrap="square" rtlCol="0">
                <a:spAutoFit/>
              </a:bodyPr>
              <a:lstStyle/>
              <a:p>
                <a:r>
                  <a:rPr lang="en-US" sz="2400" dirty="0"/>
                  <a:t>Guessing the pattern: </a:t>
                </a:r>
                <a14:m>
                  <m:oMath xmlns:m="http://schemas.openxmlformats.org/officeDocument/2006/math">
                    <m:r>
                      <a:rPr lang="en-US" sz="2400" i="1" smtClean="0">
                        <a:solidFill>
                          <a:srgbClr val="00B050"/>
                        </a:solidFill>
                        <a:latin typeface="Cambria Math" panose="02040503050406030204" pitchFamily="18" charset="0"/>
                      </a:rPr>
                      <m:t>𝑇</m:t>
                    </m:r>
                    <m:d>
                      <m:dPr>
                        <m:ctrlPr>
                          <a:rPr lang="en-US" sz="2400" i="1">
                            <a:solidFill>
                              <a:srgbClr val="00B050"/>
                            </a:solidFill>
                            <a:latin typeface="Cambria Math" panose="02040503050406030204" pitchFamily="18" charset="0"/>
                          </a:rPr>
                        </m:ctrlPr>
                      </m:dPr>
                      <m:e>
                        <m:r>
                          <a:rPr lang="en-US" sz="2400" i="1">
                            <a:solidFill>
                              <a:srgbClr val="00B050"/>
                            </a:solidFill>
                            <a:latin typeface="Cambria Math" panose="02040503050406030204" pitchFamily="18" charset="0"/>
                          </a:rPr>
                          <m:t>𝑛</m:t>
                        </m:r>
                      </m:e>
                    </m:d>
                    <m:r>
                      <a:rPr lang="en-US" sz="2400" i="1">
                        <a:solidFill>
                          <a:srgbClr val="00B050"/>
                        </a:solidFill>
                        <a:latin typeface="Cambria Math" panose="02040503050406030204" pitchFamily="18" charset="0"/>
                      </a:rPr>
                      <m:t>=</m:t>
                    </m:r>
                    <m:sSup>
                      <m:sSupPr>
                        <m:ctrlPr>
                          <a:rPr lang="en-US" sz="2400" b="0" i="1" smtClean="0">
                            <a:solidFill>
                              <a:srgbClr val="00B050"/>
                            </a:solidFill>
                            <a:latin typeface="Cambria Math" panose="02040503050406030204" pitchFamily="18" charset="0"/>
                          </a:rPr>
                        </m:ctrlPr>
                      </m:sSupPr>
                      <m:e>
                        <m:r>
                          <a:rPr lang="en-US" sz="2400" b="0" i="1" smtClean="0">
                            <a:solidFill>
                              <a:srgbClr val="00B050"/>
                            </a:solidFill>
                            <a:latin typeface="Cambria Math" panose="02040503050406030204" pitchFamily="18" charset="0"/>
                          </a:rPr>
                          <m:t>2</m:t>
                        </m:r>
                      </m:e>
                      <m:sup>
                        <m:r>
                          <a:rPr lang="en-US" sz="2400" b="0" i="1" smtClean="0">
                            <a:solidFill>
                              <a:srgbClr val="00B050"/>
                            </a:solidFill>
                            <a:latin typeface="Cambria Math" panose="02040503050406030204" pitchFamily="18" charset="0"/>
                          </a:rPr>
                          <m:t>𝑡</m:t>
                        </m:r>
                      </m:sup>
                    </m:sSup>
                    <m:r>
                      <a:rPr lang="en-US" sz="2400" i="1">
                        <a:solidFill>
                          <a:srgbClr val="00B050"/>
                        </a:solidFill>
                        <a:latin typeface="Cambria Math" panose="02040503050406030204" pitchFamily="18" charset="0"/>
                      </a:rPr>
                      <m:t>⋅</m:t>
                    </m:r>
                    <m:r>
                      <a:rPr lang="en-US" sz="2400" i="1">
                        <a:solidFill>
                          <a:srgbClr val="00B050"/>
                        </a:solidFill>
                        <a:latin typeface="Cambria Math" panose="02040503050406030204" pitchFamily="18" charset="0"/>
                      </a:rPr>
                      <m:t>𝑇</m:t>
                    </m:r>
                    <m:d>
                      <m:dPr>
                        <m:ctrlPr>
                          <a:rPr lang="en-US" sz="2400" i="1">
                            <a:solidFill>
                              <a:srgbClr val="00B050"/>
                            </a:solidFill>
                            <a:latin typeface="Cambria Math" panose="02040503050406030204" pitchFamily="18" charset="0"/>
                          </a:rPr>
                        </m:ctrlPr>
                      </m:dPr>
                      <m:e>
                        <m:f>
                          <m:fPr>
                            <m:ctrlPr>
                              <a:rPr lang="en-US" sz="2400" i="1">
                                <a:solidFill>
                                  <a:srgbClr val="00B050"/>
                                </a:solidFill>
                                <a:latin typeface="Cambria Math" panose="02040503050406030204" pitchFamily="18" charset="0"/>
                              </a:rPr>
                            </m:ctrlPr>
                          </m:fPr>
                          <m:num>
                            <m:r>
                              <a:rPr lang="en-US" sz="2400" i="1">
                                <a:solidFill>
                                  <a:srgbClr val="00B050"/>
                                </a:solidFill>
                                <a:latin typeface="Cambria Math" panose="02040503050406030204" pitchFamily="18" charset="0"/>
                              </a:rPr>
                              <m:t>𝑛</m:t>
                            </m:r>
                          </m:num>
                          <m:den>
                            <m:sSup>
                              <m:sSupPr>
                                <m:ctrlPr>
                                  <a:rPr lang="en-US" sz="2400" b="0" i="1" smtClean="0">
                                    <a:solidFill>
                                      <a:srgbClr val="00B050"/>
                                    </a:solidFill>
                                    <a:latin typeface="Cambria Math" panose="02040503050406030204" pitchFamily="18" charset="0"/>
                                  </a:rPr>
                                </m:ctrlPr>
                              </m:sSupPr>
                              <m:e>
                                <m:r>
                                  <a:rPr lang="en-US" sz="2400" b="0" i="1" smtClean="0">
                                    <a:solidFill>
                                      <a:srgbClr val="00B050"/>
                                    </a:solidFill>
                                    <a:latin typeface="Cambria Math" panose="02040503050406030204" pitchFamily="18" charset="0"/>
                                  </a:rPr>
                                  <m:t>2</m:t>
                                </m:r>
                              </m:e>
                              <m:sup>
                                <m:r>
                                  <a:rPr lang="en-US" sz="2400" b="0" i="1" smtClean="0">
                                    <a:solidFill>
                                      <a:srgbClr val="00B050"/>
                                    </a:solidFill>
                                    <a:latin typeface="Cambria Math" panose="02040503050406030204" pitchFamily="18" charset="0"/>
                                  </a:rPr>
                                  <m:t>𝑡</m:t>
                                </m:r>
                              </m:sup>
                            </m:sSup>
                          </m:den>
                        </m:f>
                      </m:e>
                    </m:d>
                    <m:r>
                      <a:rPr lang="en-US" sz="2400" i="1">
                        <a:solidFill>
                          <a:srgbClr val="00B050"/>
                        </a:solidFill>
                        <a:latin typeface="Cambria Math" panose="02040503050406030204" pitchFamily="18" charset="0"/>
                      </a:rPr>
                      <m:t>+</m:t>
                    </m:r>
                    <m:r>
                      <a:rPr lang="en-US" sz="2400" b="0" i="1" smtClean="0">
                        <a:solidFill>
                          <a:srgbClr val="00B050"/>
                        </a:solidFill>
                        <a:latin typeface="Cambria Math" panose="02040503050406030204" pitchFamily="18" charset="0"/>
                      </a:rPr>
                      <m:t>𝑡</m:t>
                    </m:r>
                    <m:r>
                      <a:rPr lang="en-US" sz="2400" b="0" i="1" smtClean="0">
                        <a:solidFill>
                          <a:srgbClr val="00B050"/>
                        </a:solidFill>
                        <a:latin typeface="Cambria Math" panose="02040503050406030204" pitchFamily="18" charset="0"/>
                      </a:rPr>
                      <m:t>⋅</m:t>
                    </m:r>
                    <m:r>
                      <a:rPr lang="en-US" sz="2400" i="1">
                        <a:solidFill>
                          <a:srgbClr val="00B050"/>
                        </a:solidFill>
                        <a:latin typeface="Cambria Math" panose="02040503050406030204" pitchFamily="18" charset="0"/>
                      </a:rPr>
                      <m:t>𝑛</m:t>
                    </m:r>
                  </m:oMath>
                </a14:m>
                <a:endParaRPr lang="en-US" sz="2400" dirty="0"/>
              </a:p>
              <a:p>
                <a:r>
                  <a:rPr lang="en-US" sz="2400" dirty="0"/>
                  <a:t>Plug </a:t>
                </a:r>
                <a:r>
                  <a:rPr lang="en-US" sz="2400" dirty="0">
                    <a:solidFill>
                      <a:schemeClr val="tx1"/>
                    </a:solidFill>
                  </a:rPr>
                  <a:t>in </a:t>
                </a:r>
                <a14:m>
                  <m:oMath xmlns:m="http://schemas.openxmlformats.org/officeDocument/2006/math">
                    <m:r>
                      <a:rPr lang="en-US" sz="2400" b="0" i="1" smtClean="0">
                        <a:solidFill>
                          <a:schemeClr val="tx1"/>
                        </a:solidFill>
                        <a:latin typeface="Cambria Math" panose="02040503050406030204" pitchFamily="18" charset="0"/>
                      </a:rPr>
                      <m:t>𝑡</m:t>
                    </m:r>
                    <m:r>
                      <a:rPr lang="en-US" sz="2400" b="0" i="1" smtClean="0">
                        <a:solidFill>
                          <a:schemeClr val="tx1"/>
                        </a:solidFill>
                        <a:latin typeface="Cambria Math" panose="02040503050406030204" pitchFamily="18" charset="0"/>
                      </a:rPr>
                      <m:t>=</m:t>
                    </m:r>
                    <m:func>
                      <m:funcPr>
                        <m:ctrlPr>
                          <a:rPr lang="en-US" sz="2400" b="0" i="1" smtClean="0">
                            <a:solidFill>
                              <a:schemeClr val="tx1"/>
                            </a:solidFill>
                            <a:latin typeface="Cambria Math" panose="02040503050406030204" pitchFamily="18" charset="0"/>
                          </a:rPr>
                        </m:ctrlPr>
                      </m:funcPr>
                      <m:fName>
                        <m:r>
                          <m:rPr>
                            <m:sty m:val="p"/>
                          </m:rPr>
                          <a:rPr lang="en-US" sz="2400" b="0" i="0" smtClean="0">
                            <a:solidFill>
                              <a:schemeClr val="tx1"/>
                            </a:solidFill>
                            <a:latin typeface="Cambria Math" panose="02040503050406030204" pitchFamily="18" charset="0"/>
                          </a:rPr>
                          <m:t>log</m:t>
                        </m:r>
                      </m:fName>
                      <m:e>
                        <m:d>
                          <m:dPr>
                            <m:ctrlPr>
                              <a:rPr lang="en-US" sz="2400" b="0" i="1" smtClean="0">
                                <a:solidFill>
                                  <a:schemeClr val="tx1"/>
                                </a:solidFill>
                                <a:latin typeface="Cambria Math" panose="02040503050406030204" pitchFamily="18" charset="0"/>
                              </a:rPr>
                            </m:ctrlPr>
                          </m:dPr>
                          <m:e>
                            <m:r>
                              <a:rPr lang="en-US" sz="2400" b="0" i="1" smtClean="0">
                                <a:solidFill>
                                  <a:schemeClr val="tx1"/>
                                </a:solidFill>
                                <a:latin typeface="Cambria Math" panose="02040503050406030204" pitchFamily="18" charset="0"/>
                              </a:rPr>
                              <m:t>𝑛</m:t>
                            </m:r>
                          </m:e>
                        </m:d>
                      </m:e>
                    </m:func>
                    <m:r>
                      <a:rPr lang="en-US" sz="2400" b="0" i="1" smtClean="0">
                        <a:solidFill>
                          <a:schemeClr val="accent4"/>
                        </a:solidFill>
                        <a:latin typeface="Cambria Math" panose="02040503050406030204" pitchFamily="18" charset="0"/>
                      </a:rPr>
                      <m:t>,</m:t>
                    </m:r>
                  </m:oMath>
                </a14:m>
                <a:r>
                  <a:rPr lang="en-US" sz="2400" dirty="0"/>
                  <a:t> and get </a:t>
                </a:r>
              </a:p>
              <a:p>
                <a:pPr/>
                <a14:m>
                  <m:oMathPara xmlns:m="http://schemas.openxmlformats.org/officeDocument/2006/math">
                    <m:oMathParaPr>
                      <m:jc m:val="centerGroup"/>
                    </m:oMathParaPr>
                    <m:oMath xmlns:m="http://schemas.openxmlformats.org/officeDocument/2006/math">
                      <m:r>
                        <a:rPr lang="en-US" sz="2400" i="1">
                          <a:solidFill>
                            <a:schemeClr val="accent4"/>
                          </a:solidFill>
                          <a:latin typeface="Cambria Math" panose="02040503050406030204" pitchFamily="18" charset="0"/>
                        </a:rPr>
                        <m:t>𝑇</m:t>
                      </m:r>
                      <m:d>
                        <m:dPr>
                          <m:ctrlPr>
                            <a:rPr lang="en-US" sz="2400" i="1">
                              <a:solidFill>
                                <a:schemeClr val="accent4"/>
                              </a:solidFill>
                              <a:latin typeface="Cambria Math" panose="02040503050406030204" pitchFamily="18" charset="0"/>
                            </a:rPr>
                          </m:ctrlPr>
                        </m:dPr>
                        <m:e>
                          <m:r>
                            <a:rPr lang="en-US" sz="2400" i="1">
                              <a:solidFill>
                                <a:schemeClr val="accent4"/>
                              </a:solidFill>
                              <a:latin typeface="Cambria Math" panose="02040503050406030204" pitchFamily="18" charset="0"/>
                            </a:rPr>
                            <m:t>𝑛</m:t>
                          </m:r>
                        </m:e>
                      </m:d>
                      <m:r>
                        <a:rPr lang="en-US" sz="2400" i="1">
                          <a:solidFill>
                            <a:schemeClr val="accent4"/>
                          </a:solidFill>
                          <a:latin typeface="Cambria Math" panose="02040503050406030204" pitchFamily="18" charset="0"/>
                        </a:rPr>
                        <m:t>=</m:t>
                      </m:r>
                      <m:r>
                        <a:rPr lang="en-US" sz="2400" b="0" i="1" smtClean="0">
                          <a:solidFill>
                            <a:schemeClr val="accent4"/>
                          </a:solidFill>
                          <a:latin typeface="Cambria Math" panose="02040503050406030204" pitchFamily="18" charset="0"/>
                        </a:rPr>
                        <m:t>𝑛</m:t>
                      </m:r>
                      <m:r>
                        <a:rPr lang="en-US" sz="2400" i="1">
                          <a:solidFill>
                            <a:schemeClr val="accent4"/>
                          </a:solidFill>
                          <a:latin typeface="Cambria Math" panose="02040503050406030204" pitchFamily="18" charset="0"/>
                        </a:rPr>
                        <m:t>⋅</m:t>
                      </m:r>
                      <m:r>
                        <a:rPr lang="en-US" sz="2400" i="1">
                          <a:solidFill>
                            <a:schemeClr val="accent4"/>
                          </a:solidFill>
                          <a:latin typeface="Cambria Math" panose="02040503050406030204" pitchFamily="18" charset="0"/>
                        </a:rPr>
                        <m:t>𝑇</m:t>
                      </m:r>
                      <m:d>
                        <m:dPr>
                          <m:ctrlPr>
                            <a:rPr lang="en-US" sz="2400" i="1">
                              <a:solidFill>
                                <a:schemeClr val="accent4"/>
                              </a:solidFill>
                              <a:latin typeface="Cambria Math" panose="02040503050406030204" pitchFamily="18" charset="0"/>
                            </a:rPr>
                          </m:ctrlPr>
                        </m:dPr>
                        <m:e>
                          <m:r>
                            <a:rPr lang="en-US" sz="2400" b="0" i="1" smtClean="0">
                              <a:solidFill>
                                <a:schemeClr val="accent4"/>
                              </a:solidFill>
                              <a:latin typeface="Cambria Math" panose="02040503050406030204" pitchFamily="18" charset="0"/>
                            </a:rPr>
                            <m:t>1</m:t>
                          </m:r>
                        </m:e>
                      </m:d>
                      <m:r>
                        <a:rPr lang="en-US" sz="2400" i="1">
                          <a:solidFill>
                            <a:schemeClr val="accent4"/>
                          </a:solidFill>
                          <a:latin typeface="Cambria Math" panose="02040503050406030204" pitchFamily="18" charset="0"/>
                        </a:rPr>
                        <m:t>+</m:t>
                      </m:r>
                      <m:func>
                        <m:funcPr>
                          <m:ctrlPr>
                            <a:rPr lang="en-US" sz="2400" b="0" i="1" smtClean="0">
                              <a:solidFill>
                                <a:schemeClr val="accent4"/>
                              </a:solidFill>
                              <a:latin typeface="Cambria Math" panose="02040503050406030204" pitchFamily="18" charset="0"/>
                            </a:rPr>
                          </m:ctrlPr>
                        </m:funcPr>
                        <m:fName>
                          <m:r>
                            <m:rPr>
                              <m:sty m:val="p"/>
                            </m:rPr>
                            <a:rPr lang="en-US" sz="2400" b="0" i="0" smtClean="0">
                              <a:solidFill>
                                <a:schemeClr val="accent4"/>
                              </a:solidFill>
                              <a:latin typeface="Cambria Math" panose="02040503050406030204" pitchFamily="18" charset="0"/>
                            </a:rPr>
                            <m:t>log</m:t>
                          </m:r>
                        </m:fName>
                        <m:e>
                          <m:d>
                            <m:dPr>
                              <m:ctrlPr>
                                <a:rPr lang="en-US" sz="2400" b="0" i="1" smtClean="0">
                                  <a:solidFill>
                                    <a:schemeClr val="accent4"/>
                                  </a:solidFill>
                                  <a:latin typeface="Cambria Math" panose="02040503050406030204" pitchFamily="18" charset="0"/>
                                </a:rPr>
                              </m:ctrlPr>
                            </m:dPr>
                            <m:e>
                              <m:r>
                                <a:rPr lang="en-US" sz="2400" b="0" i="1" smtClean="0">
                                  <a:solidFill>
                                    <a:schemeClr val="accent4"/>
                                  </a:solidFill>
                                  <a:latin typeface="Cambria Math" panose="02040503050406030204" pitchFamily="18" charset="0"/>
                                </a:rPr>
                                <m:t>𝑛</m:t>
                              </m:r>
                            </m:e>
                          </m:d>
                        </m:e>
                      </m:func>
                      <m:r>
                        <a:rPr lang="en-US" sz="2400" i="1">
                          <a:solidFill>
                            <a:schemeClr val="accent4"/>
                          </a:solidFill>
                          <a:latin typeface="Cambria Math" panose="02040503050406030204" pitchFamily="18" charset="0"/>
                        </a:rPr>
                        <m:t>⋅</m:t>
                      </m:r>
                      <m:r>
                        <a:rPr lang="en-US" sz="2400" i="1">
                          <a:solidFill>
                            <a:schemeClr val="accent4"/>
                          </a:solidFill>
                          <a:latin typeface="Cambria Math" panose="02040503050406030204" pitchFamily="18" charset="0"/>
                        </a:rPr>
                        <m:t>𝑛</m:t>
                      </m:r>
                      <m:r>
                        <a:rPr lang="en-US" sz="2400" b="0" i="1" smtClean="0">
                          <a:solidFill>
                            <a:schemeClr val="accent4"/>
                          </a:solidFill>
                          <a:latin typeface="Cambria Math" panose="02040503050406030204" pitchFamily="18" charset="0"/>
                        </a:rPr>
                        <m:t>=</m:t>
                      </m:r>
                      <m:r>
                        <a:rPr lang="en-US" sz="2400" b="0" i="1" smtClean="0">
                          <a:solidFill>
                            <a:schemeClr val="accent4"/>
                          </a:solidFill>
                          <a:latin typeface="Cambria Math" panose="02040503050406030204" pitchFamily="18" charset="0"/>
                        </a:rPr>
                        <m:t>𝑛</m:t>
                      </m:r>
                      <m:d>
                        <m:dPr>
                          <m:ctrlPr>
                            <a:rPr lang="en-US" sz="2400" b="0" i="1" smtClean="0">
                              <a:solidFill>
                                <a:schemeClr val="accent4"/>
                              </a:solidFill>
                              <a:latin typeface="Cambria Math" panose="02040503050406030204" pitchFamily="18" charset="0"/>
                            </a:rPr>
                          </m:ctrlPr>
                        </m:dPr>
                        <m:e>
                          <m:func>
                            <m:funcPr>
                              <m:ctrlPr>
                                <a:rPr lang="en-US" sz="2400" b="0" i="1" smtClean="0">
                                  <a:solidFill>
                                    <a:schemeClr val="accent4"/>
                                  </a:solidFill>
                                  <a:latin typeface="Cambria Math" panose="02040503050406030204" pitchFamily="18" charset="0"/>
                                </a:rPr>
                              </m:ctrlPr>
                            </m:funcPr>
                            <m:fName>
                              <m:r>
                                <m:rPr>
                                  <m:sty m:val="p"/>
                                </m:rPr>
                                <a:rPr lang="en-US" sz="2400" b="0" i="0" smtClean="0">
                                  <a:solidFill>
                                    <a:schemeClr val="accent4"/>
                                  </a:solidFill>
                                  <a:latin typeface="Cambria Math" panose="02040503050406030204" pitchFamily="18" charset="0"/>
                                </a:rPr>
                                <m:t>log</m:t>
                              </m:r>
                            </m:fName>
                            <m:e>
                              <m:d>
                                <m:dPr>
                                  <m:ctrlPr>
                                    <a:rPr lang="en-US" sz="2400" b="0" i="1" smtClean="0">
                                      <a:solidFill>
                                        <a:schemeClr val="accent4"/>
                                      </a:solidFill>
                                      <a:latin typeface="Cambria Math" panose="02040503050406030204" pitchFamily="18" charset="0"/>
                                    </a:rPr>
                                  </m:ctrlPr>
                                </m:dPr>
                                <m:e>
                                  <m:r>
                                    <a:rPr lang="en-US" sz="2400" b="0" i="1" smtClean="0">
                                      <a:solidFill>
                                        <a:schemeClr val="accent4"/>
                                      </a:solidFill>
                                      <a:latin typeface="Cambria Math" panose="02040503050406030204" pitchFamily="18" charset="0"/>
                                    </a:rPr>
                                    <m:t>𝑛</m:t>
                                  </m:r>
                                </m:e>
                              </m:d>
                            </m:e>
                          </m:func>
                          <m:r>
                            <a:rPr lang="en-US" sz="2400" b="0" i="1" smtClean="0">
                              <a:solidFill>
                                <a:schemeClr val="accent4"/>
                              </a:solidFill>
                              <a:latin typeface="Cambria Math" panose="02040503050406030204" pitchFamily="18" charset="0"/>
                            </a:rPr>
                            <m:t>+1</m:t>
                          </m:r>
                        </m:e>
                      </m:d>
                    </m:oMath>
                  </m:oMathPara>
                </a14:m>
                <a:endParaRPr lang="en-US" sz="2400" dirty="0"/>
              </a:p>
              <a:p>
                <a:endParaRPr lang="en-US" sz="2400" dirty="0"/>
              </a:p>
            </p:txBody>
          </p:sp>
        </mc:Choice>
        <mc:Fallback xmlns="">
          <p:sp>
            <p:nvSpPr>
              <p:cNvPr id="13" name="TextBox 12">
                <a:extLst>
                  <a:ext uri="{FF2B5EF4-FFF2-40B4-BE49-F238E27FC236}">
                    <a16:creationId xmlns:a16="http://schemas.microsoft.com/office/drawing/2014/main" id="{F9EADD85-03DE-4844-B53D-DC042FEF3EEC}"/>
                  </a:ext>
                </a:extLst>
              </p:cNvPr>
              <p:cNvSpPr txBox="1">
                <a:spLocks noRot="1" noChangeAspect="1" noMove="1" noResize="1" noEditPoints="1" noAdjustHandles="1" noChangeArrowheads="1" noChangeShapeType="1" noTextEdit="1"/>
              </p:cNvSpPr>
              <p:nvPr/>
            </p:nvSpPr>
            <p:spPr>
              <a:xfrm>
                <a:off x="628648" y="5236434"/>
                <a:ext cx="7798660" cy="1753044"/>
              </a:xfrm>
              <a:prstGeom prst="rect">
                <a:avLst/>
              </a:prstGeom>
              <a:blipFill>
                <a:blip r:embed="rId6"/>
                <a:stretch>
                  <a:fillRect l="-1301"/>
                </a:stretch>
              </a:blipFill>
            </p:spPr>
            <p:txBody>
              <a:bodyPr/>
              <a:lstStyle/>
              <a:p>
                <a:r>
                  <a:rPr lang="en-US">
                    <a:noFill/>
                  </a:rPr>
                  <a:t> </a:t>
                </a:r>
              </a:p>
            </p:txBody>
          </p:sp>
        </mc:Fallback>
      </mc:AlternateContent>
      <p:pic>
        <p:nvPicPr>
          <p:cNvPr id="14" name="Picture 13">
            <a:extLst>
              <a:ext uri="{FF2B5EF4-FFF2-40B4-BE49-F238E27FC236}">
                <a16:creationId xmlns:a16="http://schemas.microsoft.com/office/drawing/2014/main" id="{88BDF9BD-1688-B744-8218-1EA004044057}"/>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7383256" y="4300421"/>
            <a:ext cx="1344440" cy="1591537"/>
          </a:xfrm>
          <a:prstGeom prst="rect">
            <a:avLst/>
          </a:prstGeom>
        </p:spPr>
      </p:pic>
      <p:sp>
        <p:nvSpPr>
          <p:cNvPr id="15" name="TextBox 14">
            <a:extLst>
              <a:ext uri="{FF2B5EF4-FFF2-40B4-BE49-F238E27FC236}">
                <a16:creationId xmlns:a16="http://schemas.microsoft.com/office/drawing/2014/main" id="{CEF2EDD7-3298-FA43-AEA2-12720ECCF118}"/>
              </a:ext>
            </a:extLst>
          </p:cNvPr>
          <p:cNvSpPr txBox="1"/>
          <p:nvPr/>
        </p:nvSpPr>
        <p:spPr>
          <a:xfrm>
            <a:off x="7037846" y="1161100"/>
            <a:ext cx="2035260" cy="3139321"/>
          </a:xfrm>
          <a:prstGeom prst="rect">
            <a:avLst/>
          </a:prstGeom>
          <a:noFill/>
        </p:spPr>
        <p:txBody>
          <a:bodyPr wrap="square" rtlCol="0">
            <a:spAutoFit/>
          </a:bodyPr>
          <a:lstStyle/>
          <a:p>
            <a:pPr algn="ctr"/>
            <a:r>
              <a:rPr lang="en-US" dirty="0">
                <a:solidFill>
                  <a:srgbClr val="7030A0"/>
                </a:solidFill>
              </a:rPr>
              <a:t>You can guess the answer however you want: meta-reasoning, a little bird told you, wishful thinking, etc.  One useful way is to try to “unroll” the recursion, like we’re doing here.</a:t>
            </a:r>
          </a:p>
        </p:txBody>
      </p:sp>
    </p:spTree>
    <p:extLst>
      <p:ext uri="{BB962C8B-B14F-4D97-AF65-F5344CB8AC3E}">
        <p14:creationId xmlns:p14="http://schemas.microsoft.com/office/powerpoint/2010/main" val="4079493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grpId="0" nodeType="clickEffect">
                                  <p:stCondLst>
                                    <p:cond delay="0"/>
                                  </p:stCondLst>
                                  <p:childTnLst>
                                    <p:set>
                                      <p:cBhvr>
                                        <p:cTn id="58" dur="1" fill="hold">
                                          <p:stCondLst>
                                            <p:cond delay="0"/>
                                          </p:stCondLst>
                                        </p:cTn>
                                        <p:tgtEl>
                                          <p:spTgt spid="15"/>
                                        </p:tgtEl>
                                        <p:attrNameLst>
                                          <p:attrName>style.visibility</p:attrName>
                                        </p:attrNameLst>
                                      </p:cBhvr>
                                      <p:to>
                                        <p:strVal val="visible"/>
                                      </p:to>
                                    </p:set>
                                    <p:anim calcmode="lin" valueType="num">
                                      <p:cBhvr additive="base">
                                        <p:cTn id="59" dur="500" fill="hold"/>
                                        <p:tgtEl>
                                          <p:spTgt spid="15"/>
                                        </p:tgtEl>
                                        <p:attrNameLst>
                                          <p:attrName>ppt_x</p:attrName>
                                        </p:attrNameLst>
                                      </p:cBhvr>
                                      <p:tavLst>
                                        <p:tav tm="0">
                                          <p:val>
                                            <p:strVal val="#ppt_x"/>
                                          </p:val>
                                        </p:tav>
                                        <p:tav tm="100000">
                                          <p:val>
                                            <p:strVal val="#ppt_x"/>
                                          </p:val>
                                        </p:tav>
                                      </p:tavLst>
                                    </p:anim>
                                    <p:anim calcmode="lin" valueType="num">
                                      <p:cBhvr additive="base">
                                        <p:cTn id="60" dur="500" fill="hold"/>
                                        <p:tgtEl>
                                          <p:spTgt spid="15"/>
                                        </p:tgtEl>
                                        <p:attrNameLst>
                                          <p:attrName>ppt_y</p:attrName>
                                        </p:attrNameLst>
                                      </p:cBhvr>
                                      <p:tavLst>
                                        <p:tav tm="0">
                                          <p:val>
                                            <p:strVal val="1+#ppt_h/2"/>
                                          </p:val>
                                        </p:tav>
                                        <p:tav tm="100000">
                                          <p:val>
                                            <p:strVal val="#ppt_y"/>
                                          </p:val>
                                        </p:tav>
                                      </p:tavLst>
                                    </p:anim>
                                  </p:childTnLst>
                                </p:cTn>
                              </p:par>
                              <p:par>
                                <p:cTn id="61" presetID="2" presetClass="entr" presetSubtype="4" fill="hold" nodeType="withEffect">
                                  <p:stCondLst>
                                    <p:cond delay="0"/>
                                  </p:stCondLst>
                                  <p:childTnLst>
                                    <p:set>
                                      <p:cBhvr>
                                        <p:cTn id="62" dur="1" fill="hold">
                                          <p:stCondLst>
                                            <p:cond delay="0"/>
                                          </p:stCondLst>
                                        </p:cTn>
                                        <p:tgtEl>
                                          <p:spTgt spid="14"/>
                                        </p:tgtEl>
                                        <p:attrNameLst>
                                          <p:attrName>style.visibility</p:attrName>
                                        </p:attrNameLst>
                                      </p:cBhvr>
                                      <p:to>
                                        <p:strVal val="visible"/>
                                      </p:to>
                                    </p:set>
                                    <p:anim calcmode="lin" valueType="num">
                                      <p:cBhvr additive="base">
                                        <p:cTn id="63" dur="500" fill="hold"/>
                                        <p:tgtEl>
                                          <p:spTgt spid="14"/>
                                        </p:tgtEl>
                                        <p:attrNameLst>
                                          <p:attrName>ppt_x</p:attrName>
                                        </p:attrNameLst>
                                      </p:cBhvr>
                                      <p:tavLst>
                                        <p:tav tm="0">
                                          <p:val>
                                            <p:strVal val="#ppt_x"/>
                                          </p:val>
                                        </p:tav>
                                        <p:tav tm="100000">
                                          <p:val>
                                            <p:strVal val="#ppt_x"/>
                                          </p:val>
                                        </p:tav>
                                      </p:tavLst>
                                    </p:anim>
                                    <p:anim calcmode="lin" valueType="num">
                                      <p:cBhvr additive="base">
                                        <p:cTn id="64"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animBg="1"/>
      <p:bldP spid="6" grpId="0"/>
      <p:bldP spid="7" grpId="0" animBg="1"/>
      <p:bldP spid="8" grpId="0"/>
      <p:bldP spid="9" grpId="0" animBg="1"/>
      <p:bldP spid="10" grpId="0"/>
      <p:bldP spid="11" grpId="0" animBg="1"/>
      <p:bldP spid="12" grpId="0"/>
      <p:bldP spid="13" grpId="0" build="p"/>
      <p:bldP spid="15"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DC622B-1ABC-E148-852B-316540DD6E3F}"/>
              </a:ext>
            </a:extLst>
          </p:cNvPr>
          <p:cNvSpPr>
            <a:spLocks noGrp="1"/>
          </p:cNvSpPr>
          <p:nvPr>
            <p:ph type="title"/>
          </p:nvPr>
        </p:nvSpPr>
        <p:spPr/>
        <p:txBody>
          <a:bodyPr/>
          <a:lstStyle/>
          <a:p>
            <a:r>
              <a:rPr lang="en-US" dirty="0"/>
              <a:t>Step 2: Prove the guess is correct.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7DF10AC-404A-1245-A018-7FF8AB076C48}"/>
                  </a:ext>
                </a:extLst>
              </p:cNvPr>
              <p:cNvSpPr>
                <a:spLocks noGrp="1"/>
              </p:cNvSpPr>
              <p:nvPr>
                <p:ph idx="1"/>
              </p:nvPr>
            </p:nvSpPr>
            <p:spPr>
              <a:xfrm>
                <a:off x="455651" y="1519881"/>
                <a:ext cx="8799556" cy="4657082"/>
              </a:xfrm>
            </p:spPr>
            <p:txBody>
              <a:bodyPr>
                <a:normAutofit lnSpcReduction="10000"/>
              </a:bodyPr>
              <a:lstStyle/>
              <a:p>
                <a:r>
                  <a:rPr lang="en-US" dirty="0"/>
                  <a:t>Inductive Hypothesis: </a:t>
                </a:r>
                <a14:m>
                  <m:oMath xmlns:m="http://schemas.openxmlformats.org/officeDocument/2006/math">
                    <m:r>
                      <a:rPr lang="en-US" i="1">
                        <a:solidFill>
                          <a:schemeClr val="accent4"/>
                        </a:solidFill>
                        <a:latin typeface="Cambria Math" panose="02040503050406030204" pitchFamily="18" charset="0"/>
                      </a:rPr>
                      <m:t>𝑇</m:t>
                    </m:r>
                    <m:d>
                      <m:dPr>
                        <m:ctrlPr>
                          <a:rPr lang="en-US" i="1">
                            <a:solidFill>
                              <a:schemeClr val="accent4"/>
                            </a:solidFill>
                            <a:latin typeface="Cambria Math" panose="02040503050406030204" pitchFamily="18" charset="0"/>
                          </a:rPr>
                        </m:ctrlPr>
                      </m:dPr>
                      <m:e>
                        <m:r>
                          <a:rPr lang="en-US" b="0" i="1" smtClean="0">
                            <a:solidFill>
                              <a:schemeClr val="accent4"/>
                            </a:solidFill>
                            <a:latin typeface="Cambria Math" panose="02040503050406030204" pitchFamily="18" charset="0"/>
                          </a:rPr>
                          <m:t>𝑛</m:t>
                        </m:r>
                      </m:e>
                    </m:d>
                    <m:r>
                      <a:rPr lang="en-US" i="1">
                        <a:solidFill>
                          <a:schemeClr val="accent4"/>
                        </a:solidFill>
                        <a:latin typeface="Cambria Math" panose="02040503050406030204" pitchFamily="18" charset="0"/>
                      </a:rPr>
                      <m:t>=</m:t>
                    </m:r>
                    <m:r>
                      <a:rPr lang="en-US" b="0" i="1" smtClean="0">
                        <a:solidFill>
                          <a:schemeClr val="accent4"/>
                        </a:solidFill>
                        <a:latin typeface="Cambria Math" panose="02040503050406030204" pitchFamily="18" charset="0"/>
                      </a:rPr>
                      <m:t>𝑛</m:t>
                    </m:r>
                    <m:d>
                      <m:dPr>
                        <m:ctrlPr>
                          <a:rPr lang="en-US" b="0" i="1" smtClean="0">
                            <a:solidFill>
                              <a:schemeClr val="accent4"/>
                            </a:solidFill>
                            <a:latin typeface="Cambria Math" panose="02040503050406030204" pitchFamily="18" charset="0"/>
                          </a:rPr>
                        </m:ctrlPr>
                      </m:dPr>
                      <m:e>
                        <m:func>
                          <m:funcPr>
                            <m:ctrlPr>
                              <a:rPr lang="en-US" b="0" i="1" smtClean="0">
                                <a:solidFill>
                                  <a:schemeClr val="accent4"/>
                                </a:solidFill>
                                <a:latin typeface="Cambria Math" panose="02040503050406030204" pitchFamily="18" charset="0"/>
                              </a:rPr>
                            </m:ctrlPr>
                          </m:funcPr>
                          <m:fName>
                            <m:r>
                              <m:rPr>
                                <m:sty m:val="p"/>
                              </m:rPr>
                              <a:rPr lang="en-US" b="0" i="0" smtClean="0">
                                <a:solidFill>
                                  <a:schemeClr val="accent4"/>
                                </a:solidFill>
                                <a:latin typeface="Cambria Math" panose="02040503050406030204" pitchFamily="18" charset="0"/>
                              </a:rPr>
                              <m:t>log</m:t>
                            </m:r>
                          </m:fName>
                          <m:e>
                            <m:d>
                              <m:dPr>
                                <m:ctrlPr>
                                  <a:rPr lang="en-US" b="0" i="1" smtClean="0">
                                    <a:solidFill>
                                      <a:schemeClr val="accent4"/>
                                    </a:solidFill>
                                    <a:latin typeface="Cambria Math" panose="02040503050406030204" pitchFamily="18" charset="0"/>
                                  </a:rPr>
                                </m:ctrlPr>
                              </m:dPr>
                              <m:e>
                                <m:r>
                                  <a:rPr lang="en-US" b="0" i="1" smtClean="0">
                                    <a:solidFill>
                                      <a:schemeClr val="accent4"/>
                                    </a:solidFill>
                                    <a:latin typeface="Cambria Math" panose="02040503050406030204" pitchFamily="18" charset="0"/>
                                  </a:rPr>
                                  <m:t>𝑛</m:t>
                                </m:r>
                              </m:e>
                            </m:d>
                          </m:e>
                        </m:func>
                        <m:r>
                          <a:rPr lang="en-US" b="0" i="1" smtClean="0">
                            <a:solidFill>
                              <a:schemeClr val="accent4"/>
                            </a:solidFill>
                            <a:latin typeface="Cambria Math" panose="02040503050406030204" pitchFamily="18" charset="0"/>
                          </a:rPr>
                          <m:t>+1</m:t>
                        </m:r>
                      </m:e>
                    </m:d>
                  </m:oMath>
                </a14:m>
                <a:r>
                  <a:rPr lang="en-US" dirty="0"/>
                  <a:t>.</a:t>
                </a:r>
              </a:p>
              <a:p>
                <a:r>
                  <a:rPr lang="en-US" dirty="0"/>
                  <a:t>Base Case (n=1):</a:t>
                </a:r>
                <a:r>
                  <a:rPr lang="en-US" dirty="0">
                    <a:solidFill>
                      <a:schemeClr val="accent4"/>
                    </a:solidFill>
                  </a:rPr>
                  <a:t> </a:t>
                </a:r>
                <a14:m>
                  <m:oMath xmlns:m="http://schemas.openxmlformats.org/officeDocument/2006/math">
                    <m:r>
                      <a:rPr lang="en-US" i="1">
                        <a:solidFill>
                          <a:schemeClr val="accent4"/>
                        </a:solidFill>
                        <a:latin typeface="Cambria Math" panose="02040503050406030204" pitchFamily="18" charset="0"/>
                      </a:rPr>
                      <m:t>𝑇</m:t>
                    </m:r>
                    <m:d>
                      <m:dPr>
                        <m:ctrlPr>
                          <a:rPr lang="en-US" i="1">
                            <a:solidFill>
                              <a:schemeClr val="accent4"/>
                            </a:solidFill>
                            <a:latin typeface="Cambria Math" panose="02040503050406030204" pitchFamily="18" charset="0"/>
                          </a:rPr>
                        </m:ctrlPr>
                      </m:dPr>
                      <m:e>
                        <m:r>
                          <a:rPr lang="en-US" b="0" i="1" smtClean="0">
                            <a:solidFill>
                              <a:schemeClr val="accent4"/>
                            </a:solidFill>
                            <a:latin typeface="Cambria Math" panose="02040503050406030204" pitchFamily="18" charset="0"/>
                          </a:rPr>
                          <m:t>1</m:t>
                        </m:r>
                      </m:e>
                    </m:d>
                    <m:r>
                      <a:rPr lang="en-US" i="1">
                        <a:solidFill>
                          <a:schemeClr val="accent4"/>
                        </a:solidFill>
                        <a:latin typeface="Cambria Math" panose="02040503050406030204" pitchFamily="18" charset="0"/>
                      </a:rPr>
                      <m:t>=</m:t>
                    </m:r>
                    <m:r>
                      <a:rPr lang="en-US" b="0" i="1" smtClean="0">
                        <a:solidFill>
                          <a:schemeClr val="accent4"/>
                        </a:solidFill>
                        <a:latin typeface="Cambria Math" panose="02040503050406030204" pitchFamily="18" charset="0"/>
                      </a:rPr>
                      <m:t>1=1⋅</m:t>
                    </m:r>
                    <m:d>
                      <m:dPr>
                        <m:ctrlPr>
                          <a:rPr lang="en-US" i="1">
                            <a:solidFill>
                              <a:schemeClr val="accent4"/>
                            </a:solidFill>
                            <a:latin typeface="Cambria Math" panose="02040503050406030204" pitchFamily="18" charset="0"/>
                          </a:rPr>
                        </m:ctrlPr>
                      </m:dPr>
                      <m:e>
                        <m:func>
                          <m:funcPr>
                            <m:ctrlPr>
                              <a:rPr lang="en-US" i="1">
                                <a:solidFill>
                                  <a:schemeClr val="accent4"/>
                                </a:solidFill>
                                <a:latin typeface="Cambria Math" panose="02040503050406030204" pitchFamily="18" charset="0"/>
                              </a:rPr>
                            </m:ctrlPr>
                          </m:funcPr>
                          <m:fName>
                            <m:r>
                              <m:rPr>
                                <m:sty m:val="p"/>
                              </m:rPr>
                              <a:rPr lang="en-US">
                                <a:solidFill>
                                  <a:schemeClr val="accent4"/>
                                </a:solidFill>
                                <a:latin typeface="Cambria Math" panose="02040503050406030204" pitchFamily="18" charset="0"/>
                              </a:rPr>
                              <m:t>log</m:t>
                            </m:r>
                          </m:fName>
                          <m:e>
                            <m:d>
                              <m:dPr>
                                <m:ctrlPr>
                                  <a:rPr lang="en-US" i="1">
                                    <a:solidFill>
                                      <a:schemeClr val="accent4"/>
                                    </a:solidFill>
                                    <a:latin typeface="Cambria Math" panose="02040503050406030204" pitchFamily="18" charset="0"/>
                                  </a:rPr>
                                </m:ctrlPr>
                              </m:dPr>
                              <m:e>
                                <m:r>
                                  <a:rPr lang="en-US" b="0" i="1" smtClean="0">
                                    <a:solidFill>
                                      <a:schemeClr val="accent4"/>
                                    </a:solidFill>
                                    <a:latin typeface="Cambria Math" panose="02040503050406030204" pitchFamily="18" charset="0"/>
                                  </a:rPr>
                                  <m:t>1</m:t>
                                </m:r>
                              </m:e>
                            </m:d>
                          </m:e>
                        </m:func>
                        <m:r>
                          <a:rPr lang="en-US" i="1">
                            <a:solidFill>
                              <a:schemeClr val="accent4"/>
                            </a:solidFill>
                            <a:latin typeface="Cambria Math" panose="02040503050406030204" pitchFamily="18" charset="0"/>
                          </a:rPr>
                          <m:t>+1</m:t>
                        </m:r>
                      </m:e>
                    </m:d>
                  </m:oMath>
                </a14:m>
                <a:endParaRPr lang="en-US" dirty="0"/>
              </a:p>
              <a:p>
                <a:r>
                  <a:rPr lang="en-US" dirty="0"/>
                  <a:t>Inductive Step:</a:t>
                </a:r>
              </a:p>
              <a:p>
                <a:pPr lvl="1"/>
                <a:r>
                  <a:rPr lang="en-US" dirty="0"/>
                  <a:t>Assume Inductive </a:t>
                </a:r>
                <a:r>
                  <a:rPr lang="en-US" dirty="0" err="1"/>
                  <a:t>Hyp</a:t>
                </a:r>
                <a:r>
                  <a:rPr lang="en-US" dirty="0"/>
                  <a:t>. for</a:t>
                </a:r>
                <a:r>
                  <a:rPr lang="en-US" dirty="0">
                    <a:solidFill>
                      <a:schemeClr val="tx1"/>
                    </a:solidFill>
                  </a:rPr>
                  <a:t> </a:t>
                </a:r>
                <a14:m>
                  <m:oMath xmlns:m="http://schemas.openxmlformats.org/officeDocument/2006/math">
                    <m:r>
                      <a:rPr lang="en-US">
                        <a:solidFill>
                          <a:schemeClr val="tx1"/>
                        </a:solidFill>
                        <a:latin typeface="Cambria Math" panose="02040503050406030204" pitchFamily="18" charset="0"/>
                      </a:rPr>
                      <m:t>1</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𝑛</m:t>
                    </m:r>
                    <m:r>
                      <a:rPr lang="en-US" i="1">
                        <a:solidFill>
                          <a:schemeClr val="tx1"/>
                        </a:solidFill>
                        <a:latin typeface="Cambria Math" panose="02040503050406030204" pitchFamily="18" charset="0"/>
                      </a:rPr>
                      <m:t>&lt;</m:t>
                    </m:r>
                    <m:r>
                      <a:rPr lang="en-US" i="1">
                        <a:solidFill>
                          <a:schemeClr val="tx1"/>
                        </a:solidFill>
                        <a:latin typeface="Cambria Math" panose="02040503050406030204" pitchFamily="18" charset="0"/>
                      </a:rPr>
                      <m:t>𝑘</m:t>
                    </m:r>
                    <m:r>
                      <a:rPr lang="en-US" i="1">
                        <a:solidFill>
                          <a:schemeClr val="tx1"/>
                        </a:solidFill>
                        <a:latin typeface="Cambria Math" panose="02040503050406030204" pitchFamily="18" charset="0"/>
                      </a:rPr>
                      <m:t> </m:t>
                    </m:r>
                  </m:oMath>
                </a14:m>
                <a:r>
                  <a:rPr lang="en-US" dirty="0"/>
                  <a:t>:</a:t>
                </a:r>
              </a:p>
              <a:p>
                <a:pPr lvl="2"/>
                <a:r>
                  <a:rPr lang="en-US" sz="2400" dirty="0"/>
                  <a:t>Suppose that </a:t>
                </a:r>
                <a14:m>
                  <m:oMath xmlns:m="http://schemas.openxmlformats.org/officeDocument/2006/math">
                    <m:r>
                      <a:rPr lang="en-US" sz="2400" i="1">
                        <a:solidFill>
                          <a:schemeClr val="accent4"/>
                        </a:solidFill>
                        <a:latin typeface="Cambria Math" panose="02040503050406030204" pitchFamily="18" charset="0"/>
                      </a:rPr>
                      <m:t>𝑇</m:t>
                    </m:r>
                    <m:d>
                      <m:dPr>
                        <m:ctrlPr>
                          <a:rPr lang="en-US" sz="2400" i="1">
                            <a:solidFill>
                              <a:schemeClr val="accent4"/>
                            </a:solidFill>
                            <a:latin typeface="Cambria Math" panose="02040503050406030204" pitchFamily="18" charset="0"/>
                          </a:rPr>
                        </m:ctrlPr>
                      </m:dPr>
                      <m:e>
                        <m:r>
                          <a:rPr lang="en-US" sz="2400" b="0" i="1" smtClean="0">
                            <a:solidFill>
                              <a:schemeClr val="accent4"/>
                            </a:solidFill>
                            <a:latin typeface="Cambria Math" panose="02040503050406030204" pitchFamily="18" charset="0"/>
                          </a:rPr>
                          <m:t>𝑛</m:t>
                        </m:r>
                      </m:e>
                    </m:d>
                    <m:r>
                      <a:rPr lang="en-US" sz="2400" i="1">
                        <a:solidFill>
                          <a:schemeClr val="accent4"/>
                        </a:solidFill>
                        <a:latin typeface="Cambria Math" panose="02040503050406030204" pitchFamily="18" charset="0"/>
                      </a:rPr>
                      <m:t>=</m:t>
                    </m:r>
                    <m:r>
                      <a:rPr lang="en-US" sz="2400" b="0" i="1" smtClean="0">
                        <a:solidFill>
                          <a:schemeClr val="accent4"/>
                        </a:solidFill>
                        <a:latin typeface="Cambria Math" panose="02040503050406030204" pitchFamily="18" charset="0"/>
                      </a:rPr>
                      <m:t>𝑛</m:t>
                    </m:r>
                    <m:d>
                      <m:dPr>
                        <m:ctrlPr>
                          <a:rPr lang="en-US" sz="2400" i="1">
                            <a:solidFill>
                              <a:schemeClr val="accent4"/>
                            </a:solidFill>
                            <a:latin typeface="Cambria Math" panose="02040503050406030204" pitchFamily="18" charset="0"/>
                          </a:rPr>
                        </m:ctrlPr>
                      </m:dPr>
                      <m:e>
                        <m:func>
                          <m:funcPr>
                            <m:ctrlPr>
                              <a:rPr lang="en-US" sz="2400" i="1">
                                <a:solidFill>
                                  <a:schemeClr val="accent4"/>
                                </a:solidFill>
                                <a:latin typeface="Cambria Math" panose="02040503050406030204" pitchFamily="18" charset="0"/>
                              </a:rPr>
                            </m:ctrlPr>
                          </m:funcPr>
                          <m:fName>
                            <m:r>
                              <m:rPr>
                                <m:sty m:val="p"/>
                              </m:rPr>
                              <a:rPr lang="en-US" sz="2400">
                                <a:solidFill>
                                  <a:schemeClr val="accent4"/>
                                </a:solidFill>
                                <a:latin typeface="Cambria Math" panose="02040503050406030204" pitchFamily="18" charset="0"/>
                              </a:rPr>
                              <m:t>log</m:t>
                            </m:r>
                          </m:fName>
                          <m:e>
                            <m:d>
                              <m:dPr>
                                <m:ctrlPr>
                                  <a:rPr lang="en-US" sz="2400" i="1">
                                    <a:solidFill>
                                      <a:schemeClr val="accent4"/>
                                    </a:solidFill>
                                    <a:latin typeface="Cambria Math" panose="02040503050406030204" pitchFamily="18" charset="0"/>
                                  </a:rPr>
                                </m:ctrlPr>
                              </m:dPr>
                              <m:e>
                                <m:r>
                                  <a:rPr lang="en-US" sz="2400" b="0" i="1" smtClean="0">
                                    <a:solidFill>
                                      <a:schemeClr val="accent4"/>
                                    </a:solidFill>
                                    <a:latin typeface="Cambria Math" panose="02040503050406030204" pitchFamily="18" charset="0"/>
                                  </a:rPr>
                                  <m:t>𝑛</m:t>
                                </m:r>
                              </m:e>
                            </m:d>
                          </m:e>
                        </m:func>
                        <m:r>
                          <a:rPr lang="en-US" sz="2400" i="1">
                            <a:solidFill>
                              <a:schemeClr val="accent4"/>
                            </a:solidFill>
                            <a:latin typeface="Cambria Math" panose="02040503050406030204" pitchFamily="18" charset="0"/>
                          </a:rPr>
                          <m:t>+1</m:t>
                        </m:r>
                      </m:e>
                    </m:d>
                  </m:oMath>
                </a14:m>
                <a:r>
                  <a:rPr lang="en-US" sz="2400" dirty="0"/>
                  <a:t> for all </a:t>
                </a:r>
                <a14:m>
                  <m:oMath xmlns:m="http://schemas.openxmlformats.org/officeDocument/2006/math">
                    <m:r>
                      <a:rPr lang="en-US" sz="2400" b="0" i="0" smtClean="0">
                        <a:solidFill>
                          <a:schemeClr val="accent4"/>
                        </a:solidFill>
                        <a:latin typeface="Cambria Math" panose="02040503050406030204" pitchFamily="18" charset="0"/>
                      </a:rPr>
                      <m:t>1</m:t>
                    </m:r>
                    <m:r>
                      <a:rPr lang="en-US" sz="2400" b="0" i="1" smtClean="0">
                        <a:solidFill>
                          <a:schemeClr val="accent4"/>
                        </a:solidFill>
                        <a:latin typeface="Cambria Math" panose="02040503050406030204" pitchFamily="18" charset="0"/>
                      </a:rPr>
                      <m:t>≤</m:t>
                    </m:r>
                    <m:r>
                      <a:rPr lang="en-US" sz="2400" b="0" i="1" smtClean="0">
                        <a:solidFill>
                          <a:schemeClr val="accent4"/>
                        </a:solidFill>
                        <a:latin typeface="Cambria Math" panose="02040503050406030204" pitchFamily="18" charset="0"/>
                      </a:rPr>
                      <m:t>𝑛</m:t>
                    </m:r>
                    <m:r>
                      <a:rPr lang="en-US" sz="2400" b="0" i="1" smtClean="0">
                        <a:solidFill>
                          <a:schemeClr val="accent4"/>
                        </a:solidFill>
                        <a:latin typeface="Cambria Math" panose="02040503050406030204" pitchFamily="18" charset="0"/>
                      </a:rPr>
                      <m:t>&lt;</m:t>
                    </m:r>
                    <m:r>
                      <a:rPr lang="en-US" sz="2400" b="0" i="1" smtClean="0">
                        <a:solidFill>
                          <a:schemeClr val="accent4"/>
                        </a:solidFill>
                        <a:latin typeface="Cambria Math" panose="02040503050406030204" pitchFamily="18" charset="0"/>
                      </a:rPr>
                      <m:t>𝑘</m:t>
                    </m:r>
                    <m:r>
                      <a:rPr lang="en-US" sz="2400" b="0" i="1" smtClean="0">
                        <a:solidFill>
                          <a:schemeClr val="accent4"/>
                        </a:solidFill>
                        <a:latin typeface="Cambria Math" panose="02040503050406030204" pitchFamily="18" charset="0"/>
                      </a:rPr>
                      <m:t>.</m:t>
                    </m:r>
                  </m:oMath>
                </a14:m>
                <a:endParaRPr lang="en-US" sz="2400" dirty="0"/>
              </a:p>
              <a:p>
                <a:pPr lvl="1"/>
                <a:r>
                  <a:rPr lang="en-US" sz="2600" dirty="0"/>
                  <a:t>Prove Inductive </a:t>
                </a:r>
                <a:r>
                  <a:rPr lang="en-US" sz="2600" dirty="0" err="1"/>
                  <a:t>Hyp</a:t>
                </a:r>
                <a:r>
                  <a:rPr lang="en-US" sz="2600" dirty="0"/>
                  <a:t>. for n=k:</a:t>
                </a:r>
              </a:p>
              <a:p>
                <a:pPr lvl="2"/>
                <a14:m>
                  <m:oMath xmlns:m="http://schemas.openxmlformats.org/officeDocument/2006/math">
                    <m:r>
                      <a:rPr lang="en-US" i="1">
                        <a:solidFill>
                          <a:schemeClr val="accent4"/>
                        </a:solidFill>
                        <a:latin typeface="Cambria Math" panose="02040503050406030204" pitchFamily="18" charset="0"/>
                      </a:rPr>
                      <m:t>𝑇</m:t>
                    </m:r>
                    <m:d>
                      <m:dPr>
                        <m:ctrlPr>
                          <a:rPr lang="en-US" i="1">
                            <a:solidFill>
                              <a:schemeClr val="accent4"/>
                            </a:solidFill>
                            <a:latin typeface="Cambria Math" panose="02040503050406030204" pitchFamily="18" charset="0"/>
                          </a:rPr>
                        </m:ctrlPr>
                      </m:dPr>
                      <m:e>
                        <m:r>
                          <a:rPr lang="en-US" b="0" i="1" smtClean="0">
                            <a:solidFill>
                              <a:schemeClr val="accent4"/>
                            </a:solidFill>
                            <a:latin typeface="Cambria Math" panose="02040503050406030204" pitchFamily="18" charset="0"/>
                          </a:rPr>
                          <m:t>𝑘</m:t>
                        </m:r>
                      </m:e>
                    </m:d>
                    <m:r>
                      <a:rPr lang="en-US" i="1">
                        <a:solidFill>
                          <a:schemeClr val="accent4"/>
                        </a:solidFill>
                        <a:latin typeface="Cambria Math" panose="02040503050406030204" pitchFamily="18" charset="0"/>
                      </a:rPr>
                      <m:t>=2⋅</m:t>
                    </m:r>
                    <m:r>
                      <a:rPr lang="en-US" i="1">
                        <a:solidFill>
                          <a:schemeClr val="accent4"/>
                        </a:solidFill>
                        <a:latin typeface="Cambria Math" panose="02040503050406030204" pitchFamily="18" charset="0"/>
                      </a:rPr>
                      <m:t>𝑇</m:t>
                    </m:r>
                    <m:d>
                      <m:dPr>
                        <m:ctrlPr>
                          <a:rPr lang="en-US" i="1">
                            <a:solidFill>
                              <a:schemeClr val="accent4"/>
                            </a:solidFill>
                            <a:latin typeface="Cambria Math" panose="02040503050406030204" pitchFamily="18" charset="0"/>
                          </a:rPr>
                        </m:ctrlPr>
                      </m:dPr>
                      <m:e>
                        <m:f>
                          <m:fPr>
                            <m:ctrlPr>
                              <a:rPr lang="en-US" i="1">
                                <a:solidFill>
                                  <a:schemeClr val="accent4"/>
                                </a:solidFill>
                                <a:latin typeface="Cambria Math" panose="02040503050406030204" pitchFamily="18" charset="0"/>
                              </a:rPr>
                            </m:ctrlPr>
                          </m:fPr>
                          <m:num>
                            <m:r>
                              <a:rPr lang="en-US" b="0" i="1" smtClean="0">
                                <a:solidFill>
                                  <a:schemeClr val="accent4"/>
                                </a:solidFill>
                                <a:latin typeface="Cambria Math" panose="02040503050406030204" pitchFamily="18" charset="0"/>
                              </a:rPr>
                              <m:t>𝑘</m:t>
                            </m:r>
                          </m:num>
                          <m:den>
                            <m:r>
                              <a:rPr lang="en-US" i="1">
                                <a:solidFill>
                                  <a:schemeClr val="accent4"/>
                                </a:solidFill>
                                <a:latin typeface="Cambria Math" panose="02040503050406030204" pitchFamily="18" charset="0"/>
                              </a:rPr>
                              <m:t>2</m:t>
                            </m:r>
                          </m:den>
                        </m:f>
                      </m:e>
                    </m:d>
                    <m:r>
                      <a:rPr lang="en-US" i="1">
                        <a:solidFill>
                          <a:schemeClr val="accent4"/>
                        </a:solidFill>
                        <a:latin typeface="Cambria Math" panose="02040503050406030204" pitchFamily="18" charset="0"/>
                      </a:rPr>
                      <m:t>+</m:t>
                    </m:r>
                    <m:r>
                      <a:rPr lang="en-US" b="0" i="1" smtClean="0">
                        <a:solidFill>
                          <a:schemeClr val="accent4"/>
                        </a:solidFill>
                        <a:latin typeface="Cambria Math" panose="02040503050406030204" pitchFamily="18" charset="0"/>
                      </a:rPr>
                      <m:t>𝑘</m:t>
                    </m:r>
                  </m:oMath>
                </a14:m>
                <a:r>
                  <a:rPr lang="en-US" dirty="0"/>
                  <a:t>  by definition</a:t>
                </a:r>
              </a:p>
              <a:p>
                <a:pPr lvl="2"/>
                <a14:m>
                  <m:oMath xmlns:m="http://schemas.openxmlformats.org/officeDocument/2006/math">
                    <m:r>
                      <a:rPr lang="en-US" i="1">
                        <a:solidFill>
                          <a:schemeClr val="accent4"/>
                        </a:solidFill>
                        <a:latin typeface="Cambria Math" panose="02040503050406030204" pitchFamily="18" charset="0"/>
                      </a:rPr>
                      <m:t>𝑇</m:t>
                    </m:r>
                    <m:d>
                      <m:dPr>
                        <m:ctrlPr>
                          <a:rPr lang="en-US" i="1">
                            <a:solidFill>
                              <a:schemeClr val="accent4"/>
                            </a:solidFill>
                            <a:latin typeface="Cambria Math" panose="02040503050406030204" pitchFamily="18" charset="0"/>
                          </a:rPr>
                        </m:ctrlPr>
                      </m:dPr>
                      <m:e>
                        <m:r>
                          <a:rPr lang="en-US" b="0" i="1" smtClean="0">
                            <a:solidFill>
                              <a:schemeClr val="accent4"/>
                            </a:solidFill>
                            <a:latin typeface="Cambria Math" panose="02040503050406030204" pitchFamily="18" charset="0"/>
                          </a:rPr>
                          <m:t>𝑘</m:t>
                        </m:r>
                      </m:e>
                    </m:d>
                    <m:r>
                      <a:rPr lang="en-US" i="1">
                        <a:solidFill>
                          <a:schemeClr val="accent4"/>
                        </a:solidFill>
                        <a:latin typeface="Cambria Math" panose="02040503050406030204" pitchFamily="18" charset="0"/>
                      </a:rPr>
                      <m:t>=2⋅</m:t>
                    </m:r>
                    <m:d>
                      <m:dPr>
                        <m:ctrlPr>
                          <a:rPr lang="en-US" b="0" i="1" smtClean="0">
                            <a:solidFill>
                              <a:schemeClr val="accent4"/>
                            </a:solidFill>
                            <a:latin typeface="Cambria Math" panose="02040503050406030204" pitchFamily="18" charset="0"/>
                          </a:rPr>
                        </m:ctrlPr>
                      </m:dPr>
                      <m:e>
                        <m:f>
                          <m:fPr>
                            <m:ctrlPr>
                              <a:rPr lang="en-US" b="0" i="1" smtClean="0">
                                <a:solidFill>
                                  <a:schemeClr val="accent4"/>
                                </a:solidFill>
                                <a:latin typeface="Cambria Math" panose="02040503050406030204" pitchFamily="18" charset="0"/>
                              </a:rPr>
                            </m:ctrlPr>
                          </m:fPr>
                          <m:num>
                            <m:r>
                              <a:rPr lang="en-US" b="0" i="1" smtClean="0">
                                <a:solidFill>
                                  <a:schemeClr val="accent4"/>
                                </a:solidFill>
                                <a:latin typeface="Cambria Math" panose="02040503050406030204" pitchFamily="18" charset="0"/>
                              </a:rPr>
                              <m:t>𝑘</m:t>
                            </m:r>
                          </m:num>
                          <m:den>
                            <m:r>
                              <a:rPr lang="en-US" b="0" i="1" smtClean="0">
                                <a:solidFill>
                                  <a:schemeClr val="accent4"/>
                                </a:solidFill>
                                <a:latin typeface="Cambria Math" panose="02040503050406030204" pitchFamily="18" charset="0"/>
                              </a:rPr>
                              <m:t>2</m:t>
                            </m:r>
                          </m:den>
                        </m:f>
                        <m:d>
                          <m:dPr>
                            <m:ctrlPr>
                              <a:rPr lang="en-US" b="0" i="1" smtClean="0">
                                <a:solidFill>
                                  <a:schemeClr val="accent4"/>
                                </a:solidFill>
                                <a:latin typeface="Cambria Math" panose="02040503050406030204" pitchFamily="18" charset="0"/>
                              </a:rPr>
                            </m:ctrlPr>
                          </m:dPr>
                          <m:e>
                            <m:func>
                              <m:funcPr>
                                <m:ctrlPr>
                                  <a:rPr lang="en-US" b="0" i="1" smtClean="0">
                                    <a:solidFill>
                                      <a:schemeClr val="accent4"/>
                                    </a:solidFill>
                                    <a:latin typeface="Cambria Math" panose="02040503050406030204" pitchFamily="18" charset="0"/>
                                  </a:rPr>
                                </m:ctrlPr>
                              </m:funcPr>
                              <m:fName>
                                <m:r>
                                  <m:rPr>
                                    <m:sty m:val="p"/>
                                  </m:rPr>
                                  <a:rPr lang="en-US" b="0" i="0" smtClean="0">
                                    <a:solidFill>
                                      <a:schemeClr val="accent4"/>
                                    </a:solidFill>
                                    <a:latin typeface="Cambria Math" panose="02040503050406030204" pitchFamily="18" charset="0"/>
                                  </a:rPr>
                                  <m:t>log</m:t>
                                </m:r>
                              </m:fName>
                              <m:e>
                                <m:d>
                                  <m:dPr>
                                    <m:ctrlPr>
                                      <a:rPr lang="en-US" b="0" i="1" smtClean="0">
                                        <a:solidFill>
                                          <a:schemeClr val="accent4"/>
                                        </a:solidFill>
                                        <a:latin typeface="Cambria Math" panose="02040503050406030204" pitchFamily="18" charset="0"/>
                                      </a:rPr>
                                    </m:ctrlPr>
                                  </m:dPr>
                                  <m:e>
                                    <m:f>
                                      <m:fPr>
                                        <m:ctrlPr>
                                          <a:rPr lang="en-US" b="0" i="1" smtClean="0">
                                            <a:solidFill>
                                              <a:schemeClr val="accent4"/>
                                            </a:solidFill>
                                            <a:latin typeface="Cambria Math" panose="02040503050406030204" pitchFamily="18" charset="0"/>
                                          </a:rPr>
                                        </m:ctrlPr>
                                      </m:fPr>
                                      <m:num>
                                        <m:r>
                                          <a:rPr lang="en-US" b="0" i="1" smtClean="0">
                                            <a:solidFill>
                                              <a:schemeClr val="accent4"/>
                                            </a:solidFill>
                                            <a:latin typeface="Cambria Math" panose="02040503050406030204" pitchFamily="18" charset="0"/>
                                          </a:rPr>
                                          <m:t>𝑘</m:t>
                                        </m:r>
                                      </m:num>
                                      <m:den>
                                        <m:r>
                                          <a:rPr lang="en-US" b="0" i="1" smtClean="0">
                                            <a:solidFill>
                                              <a:schemeClr val="accent4"/>
                                            </a:solidFill>
                                            <a:latin typeface="Cambria Math" panose="02040503050406030204" pitchFamily="18" charset="0"/>
                                          </a:rPr>
                                          <m:t>2</m:t>
                                        </m:r>
                                      </m:den>
                                    </m:f>
                                  </m:e>
                                </m:d>
                              </m:e>
                            </m:func>
                            <m:r>
                              <a:rPr lang="en-US" b="0" i="1" smtClean="0">
                                <a:solidFill>
                                  <a:schemeClr val="accent4"/>
                                </a:solidFill>
                                <a:latin typeface="Cambria Math" panose="02040503050406030204" pitchFamily="18" charset="0"/>
                              </a:rPr>
                              <m:t>+1</m:t>
                            </m:r>
                          </m:e>
                        </m:d>
                      </m:e>
                    </m:d>
                    <m:r>
                      <a:rPr lang="en-US" i="1">
                        <a:solidFill>
                          <a:schemeClr val="accent4"/>
                        </a:solidFill>
                        <a:latin typeface="Cambria Math" panose="02040503050406030204" pitchFamily="18" charset="0"/>
                      </a:rPr>
                      <m:t>+</m:t>
                    </m:r>
                    <m:r>
                      <a:rPr lang="en-US" b="0" i="1" smtClean="0">
                        <a:solidFill>
                          <a:schemeClr val="accent4"/>
                        </a:solidFill>
                        <a:latin typeface="Cambria Math" panose="02040503050406030204" pitchFamily="18" charset="0"/>
                      </a:rPr>
                      <m:t>𝑘</m:t>
                    </m:r>
                  </m:oMath>
                </a14:m>
                <a:r>
                  <a:rPr lang="en-US" dirty="0"/>
                  <a:t> by induction.</a:t>
                </a:r>
              </a:p>
              <a:p>
                <a:pPr lvl="2"/>
                <a14:m>
                  <m:oMath xmlns:m="http://schemas.openxmlformats.org/officeDocument/2006/math">
                    <m:r>
                      <a:rPr lang="en-US" i="1">
                        <a:solidFill>
                          <a:schemeClr val="accent4"/>
                        </a:solidFill>
                        <a:latin typeface="Cambria Math" panose="02040503050406030204" pitchFamily="18" charset="0"/>
                      </a:rPr>
                      <m:t>𝑇</m:t>
                    </m:r>
                    <m:d>
                      <m:dPr>
                        <m:ctrlPr>
                          <a:rPr lang="en-US" i="1">
                            <a:solidFill>
                              <a:schemeClr val="accent4"/>
                            </a:solidFill>
                            <a:latin typeface="Cambria Math" panose="02040503050406030204" pitchFamily="18" charset="0"/>
                          </a:rPr>
                        </m:ctrlPr>
                      </m:dPr>
                      <m:e>
                        <m:r>
                          <a:rPr lang="en-US" b="0" i="1" smtClean="0">
                            <a:solidFill>
                              <a:schemeClr val="accent4"/>
                            </a:solidFill>
                            <a:latin typeface="Cambria Math" panose="02040503050406030204" pitchFamily="18" charset="0"/>
                          </a:rPr>
                          <m:t>𝑘</m:t>
                        </m:r>
                      </m:e>
                    </m:d>
                    <m:r>
                      <a:rPr lang="en-US" b="0" i="1" smtClean="0">
                        <a:solidFill>
                          <a:schemeClr val="accent4"/>
                        </a:solidFill>
                        <a:latin typeface="Cambria Math" panose="02040503050406030204" pitchFamily="18" charset="0"/>
                      </a:rPr>
                      <m:t>=</m:t>
                    </m:r>
                    <m:r>
                      <a:rPr lang="en-US" b="0" i="1" smtClean="0">
                        <a:solidFill>
                          <a:schemeClr val="accent4"/>
                        </a:solidFill>
                        <a:latin typeface="Cambria Math" panose="02040503050406030204" pitchFamily="18" charset="0"/>
                      </a:rPr>
                      <m:t>𝑘</m:t>
                    </m:r>
                    <m:d>
                      <m:dPr>
                        <m:ctrlPr>
                          <a:rPr lang="en-US" b="0" i="1" smtClean="0">
                            <a:solidFill>
                              <a:schemeClr val="accent4"/>
                            </a:solidFill>
                            <a:latin typeface="Cambria Math" panose="02040503050406030204" pitchFamily="18" charset="0"/>
                          </a:rPr>
                        </m:ctrlPr>
                      </m:dPr>
                      <m:e>
                        <m:func>
                          <m:funcPr>
                            <m:ctrlPr>
                              <a:rPr lang="en-US" b="0" i="1" smtClean="0">
                                <a:solidFill>
                                  <a:schemeClr val="accent4"/>
                                </a:solidFill>
                                <a:latin typeface="Cambria Math" panose="02040503050406030204" pitchFamily="18" charset="0"/>
                              </a:rPr>
                            </m:ctrlPr>
                          </m:funcPr>
                          <m:fName>
                            <m:r>
                              <m:rPr>
                                <m:sty m:val="p"/>
                              </m:rPr>
                              <a:rPr lang="en-US" b="0" i="0" smtClean="0">
                                <a:solidFill>
                                  <a:schemeClr val="accent4"/>
                                </a:solidFill>
                                <a:latin typeface="Cambria Math" panose="02040503050406030204" pitchFamily="18" charset="0"/>
                              </a:rPr>
                              <m:t>log</m:t>
                            </m:r>
                          </m:fName>
                          <m:e>
                            <m:d>
                              <m:dPr>
                                <m:ctrlPr>
                                  <a:rPr lang="en-US" b="0" i="1" smtClean="0">
                                    <a:solidFill>
                                      <a:schemeClr val="accent4"/>
                                    </a:solidFill>
                                    <a:latin typeface="Cambria Math" panose="02040503050406030204" pitchFamily="18" charset="0"/>
                                  </a:rPr>
                                </m:ctrlPr>
                              </m:dPr>
                              <m:e>
                                <m:r>
                                  <a:rPr lang="en-US" b="0" i="1" smtClean="0">
                                    <a:solidFill>
                                      <a:schemeClr val="accent4"/>
                                    </a:solidFill>
                                    <a:latin typeface="Cambria Math" panose="02040503050406030204" pitchFamily="18" charset="0"/>
                                  </a:rPr>
                                  <m:t>𝑘</m:t>
                                </m:r>
                              </m:e>
                            </m:d>
                          </m:e>
                        </m:func>
                        <m:r>
                          <a:rPr lang="en-US" b="0" i="1" smtClean="0">
                            <a:solidFill>
                              <a:schemeClr val="accent4"/>
                            </a:solidFill>
                            <a:latin typeface="Cambria Math" panose="02040503050406030204" pitchFamily="18" charset="0"/>
                          </a:rPr>
                          <m:t>+1</m:t>
                        </m:r>
                      </m:e>
                    </m:d>
                  </m:oMath>
                </a14:m>
                <a:r>
                  <a:rPr lang="en-US" dirty="0"/>
                  <a:t> by simplifying.</a:t>
                </a:r>
              </a:p>
              <a:p>
                <a:pPr lvl="2"/>
                <a:r>
                  <a:rPr lang="en-US" dirty="0"/>
                  <a:t>So Inductive </a:t>
                </a:r>
                <a:r>
                  <a:rPr lang="en-US" dirty="0" err="1"/>
                  <a:t>Hyp</a:t>
                </a:r>
                <a:r>
                  <a:rPr lang="en-US" dirty="0"/>
                  <a:t>. holds for n=k.</a:t>
                </a:r>
              </a:p>
              <a:p>
                <a:r>
                  <a:rPr lang="en-US" dirty="0"/>
                  <a:t>Conclusion: For all </a:t>
                </a:r>
                <a14:m>
                  <m:oMath xmlns:m="http://schemas.openxmlformats.org/officeDocument/2006/math">
                    <m:r>
                      <a:rPr lang="en-US" i="1">
                        <a:solidFill>
                          <a:schemeClr val="accent4"/>
                        </a:solidFill>
                        <a:latin typeface="Cambria Math" panose="02040503050406030204" pitchFamily="18" charset="0"/>
                      </a:rPr>
                      <m:t>𝑛</m:t>
                    </m:r>
                    <m:r>
                      <a:rPr lang="en-US" b="0" i="1" smtClean="0">
                        <a:solidFill>
                          <a:schemeClr val="accent4"/>
                        </a:solidFill>
                        <a:latin typeface="Cambria Math" panose="02040503050406030204" pitchFamily="18" charset="0"/>
                      </a:rPr>
                      <m:t>≥1,</m:t>
                    </m:r>
                  </m:oMath>
                </a14:m>
                <a:r>
                  <a:rPr lang="en-US" dirty="0"/>
                  <a:t> </a:t>
                </a:r>
                <a14:m>
                  <m:oMath xmlns:m="http://schemas.openxmlformats.org/officeDocument/2006/math">
                    <m:r>
                      <a:rPr lang="en-US" i="1">
                        <a:solidFill>
                          <a:schemeClr val="accent4"/>
                        </a:solidFill>
                        <a:latin typeface="Cambria Math" panose="02040503050406030204" pitchFamily="18" charset="0"/>
                      </a:rPr>
                      <m:t>𝑇</m:t>
                    </m:r>
                    <m:d>
                      <m:dPr>
                        <m:ctrlPr>
                          <a:rPr lang="en-US" i="1">
                            <a:solidFill>
                              <a:schemeClr val="accent4"/>
                            </a:solidFill>
                            <a:latin typeface="Cambria Math" panose="02040503050406030204" pitchFamily="18" charset="0"/>
                          </a:rPr>
                        </m:ctrlPr>
                      </m:dPr>
                      <m:e>
                        <m:r>
                          <a:rPr lang="en-US" i="1">
                            <a:solidFill>
                              <a:schemeClr val="accent4"/>
                            </a:solidFill>
                            <a:latin typeface="Cambria Math" panose="02040503050406030204" pitchFamily="18" charset="0"/>
                          </a:rPr>
                          <m:t>𝑛</m:t>
                        </m:r>
                      </m:e>
                    </m:d>
                    <m:r>
                      <a:rPr lang="en-US" i="1">
                        <a:solidFill>
                          <a:schemeClr val="accent4"/>
                        </a:solidFill>
                        <a:latin typeface="Cambria Math" panose="02040503050406030204" pitchFamily="18" charset="0"/>
                      </a:rPr>
                      <m:t>=</m:t>
                    </m:r>
                    <m:r>
                      <a:rPr lang="en-US" i="1">
                        <a:solidFill>
                          <a:schemeClr val="accent4"/>
                        </a:solidFill>
                        <a:latin typeface="Cambria Math" panose="02040503050406030204" pitchFamily="18" charset="0"/>
                      </a:rPr>
                      <m:t>𝑛</m:t>
                    </m:r>
                    <m:d>
                      <m:dPr>
                        <m:ctrlPr>
                          <a:rPr lang="en-US" i="1">
                            <a:solidFill>
                              <a:schemeClr val="accent4"/>
                            </a:solidFill>
                            <a:latin typeface="Cambria Math" panose="02040503050406030204" pitchFamily="18" charset="0"/>
                          </a:rPr>
                        </m:ctrlPr>
                      </m:dPr>
                      <m:e>
                        <m:func>
                          <m:funcPr>
                            <m:ctrlPr>
                              <a:rPr lang="en-US" i="1">
                                <a:solidFill>
                                  <a:schemeClr val="accent4"/>
                                </a:solidFill>
                                <a:latin typeface="Cambria Math" panose="02040503050406030204" pitchFamily="18" charset="0"/>
                              </a:rPr>
                            </m:ctrlPr>
                          </m:funcPr>
                          <m:fName>
                            <m:r>
                              <m:rPr>
                                <m:sty m:val="p"/>
                              </m:rPr>
                              <a:rPr lang="en-US">
                                <a:solidFill>
                                  <a:schemeClr val="accent4"/>
                                </a:solidFill>
                                <a:latin typeface="Cambria Math" panose="02040503050406030204" pitchFamily="18" charset="0"/>
                              </a:rPr>
                              <m:t>log</m:t>
                            </m:r>
                          </m:fName>
                          <m:e>
                            <m:d>
                              <m:dPr>
                                <m:ctrlPr>
                                  <a:rPr lang="en-US" i="1">
                                    <a:solidFill>
                                      <a:schemeClr val="accent4"/>
                                    </a:solidFill>
                                    <a:latin typeface="Cambria Math" panose="02040503050406030204" pitchFamily="18" charset="0"/>
                                  </a:rPr>
                                </m:ctrlPr>
                              </m:dPr>
                              <m:e>
                                <m:r>
                                  <a:rPr lang="en-US" i="1">
                                    <a:solidFill>
                                      <a:schemeClr val="accent4"/>
                                    </a:solidFill>
                                    <a:latin typeface="Cambria Math" panose="02040503050406030204" pitchFamily="18" charset="0"/>
                                  </a:rPr>
                                  <m:t>𝑛</m:t>
                                </m:r>
                              </m:e>
                            </m:d>
                          </m:e>
                        </m:func>
                        <m:r>
                          <a:rPr lang="en-US" i="1">
                            <a:solidFill>
                              <a:schemeClr val="accent4"/>
                            </a:solidFill>
                            <a:latin typeface="Cambria Math" panose="02040503050406030204" pitchFamily="18" charset="0"/>
                          </a:rPr>
                          <m:t>+1</m:t>
                        </m:r>
                      </m:e>
                    </m:d>
                  </m:oMath>
                </a14:m>
                <a:endParaRPr lang="en-US" dirty="0"/>
              </a:p>
            </p:txBody>
          </p:sp>
        </mc:Choice>
        <mc:Fallback xmlns="">
          <p:sp>
            <p:nvSpPr>
              <p:cNvPr id="3" name="Content Placeholder 2">
                <a:extLst>
                  <a:ext uri="{FF2B5EF4-FFF2-40B4-BE49-F238E27FC236}">
                    <a16:creationId xmlns:a16="http://schemas.microsoft.com/office/drawing/2014/main" id="{F7DF10AC-404A-1245-A018-7FF8AB076C48}"/>
                  </a:ext>
                </a:extLst>
              </p:cNvPr>
              <p:cNvSpPr>
                <a:spLocks noGrp="1" noRot="1" noChangeAspect="1" noMove="1" noResize="1" noEditPoints="1" noAdjustHandles="1" noChangeArrowheads="1" noChangeShapeType="1" noTextEdit="1"/>
              </p:cNvSpPr>
              <p:nvPr>
                <p:ph idx="1"/>
              </p:nvPr>
            </p:nvSpPr>
            <p:spPr>
              <a:xfrm>
                <a:off x="455651" y="1519881"/>
                <a:ext cx="8799556" cy="4657082"/>
              </a:xfrm>
              <a:blipFill>
                <a:blip r:embed="rId2"/>
                <a:stretch>
                  <a:fillRect l="-1299" t="-29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DC476666-0E2C-B14A-9DC9-FBAD88AF289D}"/>
                  </a:ext>
                </a:extLst>
              </p:cNvPr>
              <p:cNvSpPr/>
              <p:nvPr/>
            </p:nvSpPr>
            <p:spPr>
              <a:xfrm>
                <a:off x="4436076" y="111691"/>
                <a:ext cx="5424616" cy="506870"/>
              </a:xfrm>
              <a:prstGeom prst="rect">
                <a:avLst/>
              </a:prstGeom>
            </p:spPr>
            <p:txBody>
              <a:bodyPr wrap="square">
                <a:spAutoFit/>
              </a:bodyPr>
              <a:lstStyle/>
              <a:p>
                <a:pPr algn="ctr"/>
                <a14:m>
                  <m:oMath xmlns:m="http://schemas.openxmlformats.org/officeDocument/2006/math">
                    <m:r>
                      <a:rPr lang="en-US" i="1" smtClean="0">
                        <a:solidFill>
                          <a:schemeClr val="accent4"/>
                        </a:solidFill>
                        <a:latin typeface="Cambria Math" panose="02040503050406030204" pitchFamily="18" charset="0"/>
                      </a:rPr>
                      <m:t>𝑇</m:t>
                    </m:r>
                    <m:d>
                      <m:dPr>
                        <m:ctrlPr>
                          <a:rPr lang="en-US" i="1">
                            <a:solidFill>
                              <a:schemeClr val="accent4"/>
                            </a:solidFill>
                            <a:latin typeface="Cambria Math" panose="02040503050406030204" pitchFamily="18" charset="0"/>
                          </a:rPr>
                        </m:ctrlPr>
                      </m:dPr>
                      <m:e>
                        <m:r>
                          <a:rPr lang="en-US" i="1">
                            <a:solidFill>
                              <a:schemeClr val="accent4"/>
                            </a:solidFill>
                            <a:latin typeface="Cambria Math" panose="02040503050406030204" pitchFamily="18" charset="0"/>
                          </a:rPr>
                          <m:t>𝑛</m:t>
                        </m:r>
                      </m:e>
                    </m:d>
                    <m:r>
                      <a:rPr lang="en-US" i="1">
                        <a:solidFill>
                          <a:schemeClr val="accent4"/>
                        </a:solidFill>
                        <a:latin typeface="Cambria Math" panose="02040503050406030204" pitchFamily="18" charset="0"/>
                      </a:rPr>
                      <m:t>=2⋅</m:t>
                    </m:r>
                    <m:r>
                      <a:rPr lang="en-US" i="1">
                        <a:solidFill>
                          <a:schemeClr val="accent4"/>
                        </a:solidFill>
                        <a:latin typeface="Cambria Math" panose="02040503050406030204" pitchFamily="18" charset="0"/>
                      </a:rPr>
                      <m:t>𝑇</m:t>
                    </m:r>
                    <m:d>
                      <m:dPr>
                        <m:ctrlPr>
                          <a:rPr lang="en-US" i="1">
                            <a:solidFill>
                              <a:schemeClr val="accent4"/>
                            </a:solidFill>
                            <a:latin typeface="Cambria Math" panose="02040503050406030204" pitchFamily="18" charset="0"/>
                          </a:rPr>
                        </m:ctrlPr>
                      </m:dPr>
                      <m:e>
                        <m:f>
                          <m:fPr>
                            <m:ctrlPr>
                              <a:rPr lang="en-US" i="1">
                                <a:solidFill>
                                  <a:schemeClr val="accent4"/>
                                </a:solidFill>
                                <a:latin typeface="Cambria Math" panose="02040503050406030204" pitchFamily="18" charset="0"/>
                              </a:rPr>
                            </m:ctrlPr>
                          </m:fPr>
                          <m:num>
                            <m:r>
                              <a:rPr lang="en-US" i="1">
                                <a:solidFill>
                                  <a:schemeClr val="accent4"/>
                                </a:solidFill>
                                <a:latin typeface="Cambria Math" panose="02040503050406030204" pitchFamily="18" charset="0"/>
                              </a:rPr>
                              <m:t>𝑛</m:t>
                            </m:r>
                          </m:num>
                          <m:den>
                            <m:r>
                              <a:rPr lang="en-US" i="1">
                                <a:solidFill>
                                  <a:schemeClr val="accent4"/>
                                </a:solidFill>
                                <a:latin typeface="Cambria Math" panose="02040503050406030204" pitchFamily="18" charset="0"/>
                              </a:rPr>
                              <m:t>2</m:t>
                            </m:r>
                          </m:den>
                        </m:f>
                      </m:e>
                    </m:d>
                    <m:r>
                      <a:rPr lang="en-US" i="1">
                        <a:solidFill>
                          <a:schemeClr val="accent4"/>
                        </a:solidFill>
                        <a:latin typeface="Cambria Math" panose="02040503050406030204" pitchFamily="18" charset="0"/>
                      </a:rPr>
                      <m:t>+</m:t>
                    </m:r>
                    <m:r>
                      <a:rPr lang="en-US" b="0" i="1" smtClean="0">
                        <a:solidFill>
                          <a:schemeClr val="accent4"/>
                        </a:solidFill>
                        <a:latin typeface="Cambria Math" panose="02040503050406030204" pitchFamily="18" charset="0"/>
                      </a:rPr>
                      <m:t>𝑛</m:t>
                    </m:r>
                  </m:oMath>
                </a14:m>
                <a:r>
                  <a:rPr lang="en-US" dirty="0"/>
                  <a:t>, with </a:t>
                </a:r>
                <a14:m>
                  <m:oMath xmlns:m="http://schemas.openxmlformats.org/officeDocument/2006/math">
                    <m:r>
                      <a:rPr lang="en-US" i="1">
                        <a:solidFill>
                          <a:schemeClr val="accent4"/>
                        </a:solidFill>
                        <a:latin typeface="Cambria Math" panose="02040503050406030204" pitchFamily="18" charset="0"/>
                      </a:rPr>
                      <m:t>𝑇</m:t>
                    </m:r>
                    <m:d>
                      <m:dPr>
                        <m:ctrlPr>
                          <a:rPr lang="en-US" i="1">
                            <a:solidFill>
                              <a:schemeClr val="accent4"/>
                            </a:solidFill>
                            <a:latin typeface="Cambria Math" panose="02040503050406030204" pitchFamily="18" charset="0"/>
                          </a:rPr>
                        </m:ctrlPr>
                      </m:dPr>
                      <m:e>
                        <m:r>
                          <a:rPr lang="en-US" i="1">
                            <a:solidFill>
                              <a:schemeClr val="accent4"/>
                            </a:solidFill>
                            <a:latin typeface="Cambria Math" panose="02040503050406030204" pitchFamily="18" charset="0"/>
                          </a:rPr>
                          <m:t>1</m:t>
                        </m:r>
                      </m:e>
                    </m:d>
                    <m:r>
                      <a:rPr lang="en-US" i="1">
                        <a:solidFill>
                          <a:schemeClr val="accent4"/>
                        </a:solidFill>
                        <a:latin typeface="Cambria Math" panose="02040503050406030204" pitchFamily="18" charset="0"/>
                      </a:rPr>
                      <m:t>=1</m:t>
                    </m:r>
                    <m:r>
                      <a:rPr lang="en-US" i="1">
                        <a:latin typeface="Cambria Math" panose="02040503050406030204" pitchFamily="18" charset="0"/>
                      </a:rPr>
                      <m:t>.</m:t>
                    </m:r>
                  </m:oMath>
                </a14:m>
                <a:endParaRPr lang="en-US" dirty="0"/>
              </a:p>
            </p:txBody>
          </p:sp>
        </mc:Choice>
        <mc:Fallback xmlns="">
          <p:sp>
            <p:nvSpPr>
              <p:cNvPr id="4" name="Rectangle 3">
                <a:extLst>
                  <a:ext uri="{FF2B5EF4-FFF2-40B4-BE49-F238E27FC236}">
                    <a16:creationId xmlns:a16="http://schemas.microsoft.com/office/drawing/2014/main" id="{DC476666-0E2C-B14A-9DC9-FBAD88AF289D}"/>
                  </a:ext>
                </a:extLst>
              </p:cNvPr>
              <p:cNvSpPr>
                <a:spLocks noRot="1" noChangeAspect="1" noMove="1" noResize="1" noEditPoints="1" noAdjustHandles="1" noChangeArrowheads="1" noChangeShapeType="1" noTextEdit="1"/>
              </p:cNvSpPr>
              <p:nvPr/>
            </p:nvSpPr>
            <p:spPr>
              <a:xfrm>
                <a:off x="4436076" y="111691"/>
                <a:ext cx="5424616" cy="506870"/>
              </a:xfrm>
              <a:prstGeom prst="rect">
                <a:avLst/>
              </a:prstGeom>
              <a:blipFill>
                <a:blip r:embed="rId3"/>
                <a:stretch>
                  <a:fillRect b="-4878"/>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000D035B-2F2F-5744-BA36-04F0B72A1E8D}"/>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109376" y="5775719"/>
            <a:ext cx="905869" cy="1072360"/>
          </a:xfrm>
          <a:prstGeom prst="rect">
            <a:avLst/>
          </a:prstGeom>
        </p:spPr>
      </p:pic>
      <p:sp>
        <p:nvSpPr>
          <p:cNvPr id="6" name="TextBox 5">
            <a:extLst>
              <a:ext uri="{FF2B5EF4-FFF2-40B4-BE49-F238E27FC236}">
                <a16:creationId xmlns:a16="http://schemas.microsoft.com/office/drawing/2014/main" id="{8FE7F677-0796-8C4A-A98D-131D583EA4DF}"/>
              </a:ext>
            </a:extLst>
          </p:cNvPr>
          <p:cNvSpPr txBox="1"/>
          <p:nvPr/>
        </p:nvSpPr>
        <p:spPr>
          <a:xfrm>
            <a:off x="3404173" y="6019511"/>
            <a:ext cx="4705203" cy="584775"/>
          </a:xfrm>
          <a:prstGeom prst="rect">
            <a:avLst/>
          </a:prstGeom>
          <a:noFill/>
        </p:spPr>
        <p:txBody>
          <a:bodyPr wrap="square" rtlCol="0">
            <a:spAutoFit/>
          </a:bodyPr>
          <a:lstStyle/>
          <a:p>
            <a:pPr algn="r"/>
            <a:r>
              <a:rPr lang="en-US" sz="1600" dirty="0">
                <a:solidFill>
                  <a:srgbClr val="7030A0"/>
                </a:solidFill>
              </a:rPr>
              <a:t>We’re being sloppy here about floors and ceilings…what would you need to do to be less sloppy?</a:t>
            </a:r>
          </a:p>
        </p:txBody>
      </p:sp>
    </p:spTree>
    <p:extLst>
      <p:ext uri="{BB962C8B-B14F-4D97-AF65-F5344CB8AC3E}">
        <p14:creationId xmlns:p14="http://schemas.microsoft.com/office/powerpoint/2010/main" val="6733518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2"/>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CD429D-8303-184E-AE6B-CFF47F002771}"/>
              </a:ext>
            </a:extLst>
          </p:cNvPr>
          <p:cNvSpPr>
            <a:spLocks noGrp="1"/>
          </p:cNvSpPr>
          <p:nvPr>
            <p:ph type="title"/>
          </p:nvPr>
        </p:nvSpPr>
        <p:spPr/>
        <p:txBody>
          <a:bodyPr/>
          <a:lstStyle/>
          <a:p>
            <a:r>
              <a:rPr lang="en-US" dirty="0"/>
              <a:t>Step 3: Profit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8127483-DF59-B647-8103-4F1E0F1B3A9D}"/>
                  </a:ext>
                </a:extLst>
              </p:cNvPr>
              <p:cNvSpPr>
                <a:spLocks noGrp="1"/>
              </p:cNvSpPr>
              <p:nvPr>
                <p:ph idx="1"/>
              </p:nvPr>
            </p:nvSpPr>
            <p:spPr>
              <a:xfrm>
                <a:off x="628650" y="1813268"/>
                <a:ext cx="8515350" cy="4351338"/>
              </a:xfrm>
            </p:spPr>
            <p:txBody>
              <a:bodyPr>
                <a:normAutofit fontScale="92500" lnSpcReduction="20000"/>
              </a:bodyPr>
              <a:lstStyle/>
              <a:p>
                <a:r>
                  <a:rPr lang="en-US" dirty="0"/>
                  <a:t>Pretend like you never did Step 1, and just write down:</a:t>
                </a:r>
              </a:p>
              <a:p>
                <a:endParaRPr lang="en-US" dirty="0"/>
              </a:p>
              <a:p>
                <a:r>
                  <a:rPr lang="en-US" dirty="0">
                    <a:solidFill>
                      <a:schemeClr val="tx1"/>
                    </a:solidFill>
                    <a:latin typeface="Segoe Print" panose="02000800000000000000" pitchFamily="2" charset="0"/>
                  </a:rPr>
                  <a:t>Theorem: </a:t>
                </a:r>
                <a14:m>
                  <m:oMath xmlns:m="http://schemas.openxmlformats.org/officeDocument/2006/math">
                    <m:r>
                      <a:rPr lang="en-US" i="1">
                        <a:solidFill>
                          <a:schemeClr val="tx1"/>
                        </a:solidFill>
                        <a:latin typeface="Cambria Math" panose="02040503050406030204" pitchFamily="18" charset="0"/>
                      </a:rPr>
                      <m:t>𝑇</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𝑛</m:t>
                        </m:r>
                      </m:e>
                    </m:d>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𝑂</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𝑛</m:t>
                    </m:r>
                    <m:func>
                      <m:funcPr>
                        <m:ctrlPr>
                          <a:rPr lang="en-US" b="0" i="1" smtClean="0">
                            <a:solidFill>
                              <a:schemeClr val="tx1"/>
                            </a:solidFill>
                            <a:latin typeface="Cambria Math" panose="02040503050406030204" pitchFamily="18" charset="0"/>
                          </a:rPr>
                        </m:ctrlPr>
                      </m:funcPr>
                      <m:fName>
                        <m:r>
                          <m:rPr>
                            <m:sty m:val="p"/>
                          </m:rPr>
                          <a:rPr lang="en-US" b="0" i="0" smtClean="0">
                            <a:solidFill>
                              <a:schemeClr val="tx1"/>
                            </a:solidFill>
                            <a:latin typeface="Cambria Math" panose="02040503050406030204" pitchFamily="18" charset="0"/>
                          </a:rPr>
                          <m:t>log</m:t>
                        </m:r>
                      </m:fName>
                      <m:e>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𝑛</m:t>
                            </m:r>
                          </m:e>
                        </m:d>
                      </m:e>
                    </m:func>
                    <m:r>
                      <a:rPr lang="en-US" b="0" i="1" smtClean="0">
                        <a:solidFill>
                          <a:schemeClr val="tx1"/>
                        </a:solidFill>
                        <a:latin typeface="Cambria Math" panose="02040503050406030204" pitchFamily="18" charset="0"/>
                      </a:rPr>
                      <m:t>)</m:t>
                    </m:r>
                  </m:oMath>
                </a14:m>
                <a:endParaRPr lang="en-US" dirty="0">
                  <a:solidFill>
                    <a:schemeClr val="tx1"/>
                  </a:solidFill>
                  <a:latin typeface="Segoe Print" panose="02000800000000000000" pitchFamily="2" charset="0"/>
                </a:endParaRPr>
              </a:p>
              <a:p>
                <a:r>
                  <a:rPr lang="en-US" dirty="0">
                    <a:solidFill>
                      <a:schemeClr val="tx1"/>
                    </a:solidFill>
                    <a:latin typeface="Segoe Print" panose="02000800000000000000" pitchFamily="2" charset="0"/>
                  </a:rPr>
                  <a:t>Proof: [Whatever you wrote in Step 2]</a:t>
                </a:r>
              </a:p>
              <a:p>
                <a:endParaRPr lang="en-US" dirty="0">
                  <a:latin typeface="Segoe Print" panose="02000800000000000000" pitchFamily="2" charset="0"/>
                </a:endParaRPr>
              </a:p>
              <a:p>
                <a:r>
                  <a:rPr lang="en-US" altLang="zh-CN" dirty="0"/>
                  <a:t>So</a:t>
                </a:r>
                <a:r>
                  <a:rPr lang="zh-CN" altLang="en-US" dirty="0"/>
                  <a:t> </a:t>
                </a:r>
                <a:r>
                  <a:rPr lang="en-US" altLang="zh-CN" dirty="0"/>
                  <a:t>the substitution method is a different way of solving recurrence relations.</a:t>
                </a:r>
              </a:p>
              <a:p>
                <a:endParaRPr lang="en-US" altLang="zh-CN" dirty="0"/>
              </a:p>
              <a:p>
                <a:r>
                  <a:rPr lang="en-US" altLang="zh-CN" dirty="0">
                    <a:solidFill>
                      <a:schemeClr val="accent4"/>
                    </a:solidFill>
                  </a:rPr>
                  <a:t>Step 1</a:t>
                </a:r>
                <a:r>
                  <a:rPr lang="en-US" altLang="zh-CN" dirty="0"/>
                  <a:t>: Guess the answer.</a:t>
                </a:r>
              </a:p>
              <a:p>
                <a:r>
                  <a:rPr lang="en-US" altLang="zh-CN" dirty="0">
                    <a:solidFill>
                      <a:schemeClr val="accent4"/>
                    </a:solidFill>
                  </a:rPr>
                  <a:t>Step 2</a:t>
                </a:r>
                <a:r>
                  <a:rPr lang="en-US" altLang="zh-CN" dirty="0"/>
                  <a:t>: Prove your guess is correct.</a:t>
                </a:r>
              </a:p>
              <a:p>
                <a:r>
                  <a:rPr lang="en-US" altLang="zh-CN" dirty="0">
                    <a:solidFill>
                      <a:schemeClr val="accent4"/>
                    </a:solidFill>
                  </a:rPr>
                  <a:t>Step 3</a:t>
                </a:r>
                <a:r>
                  <a:rPr lang="en-US" altLang="zh-CN" dirty="0"/>
                  <a:t>: Profit.</a:t>
                </a:r>
              </a:p>
              <a:p>
                <a:endParaRPr lang="en-US" dirty="0">
                  <a:solidFill>
                    <a:schemeClr val="tx1"/>
                  </a:solidFill>
                  <a:latin typeface="Segoe Print" panose="02000800000000000000" pitchFamily="2" charset="0"/>
                </a:endParaRPr>
              </a:p>
            </p:txBody>
          </p:sp>
        </mc:Choice>
        <mc:Fallback xmlns="">
          <p:sp>
            <p:nvSpPr>
              <p:cNvPr id="3" name="Content Placeholder 2">
                <a:extLst>
                  <a:ext uri="{FF2B5EF4-FFF2-40B4-BE49-F238E27FC236}">
                    <a16:creationId xmlns:a16="http://schemas.microsoft.com/office/drawing/2014/main" id="{D8127483-DF59-B647-8103-4F1E0F1B3A9D}"/>
                  </a:ext>
                </a:extLst>
              </p:cNvPr>
              <p:cNvSpPr>
                <a:spLocks noGrp="1" noRot="1" noChangeAspect="1" noMove="1" noResize="1" noEditPoints="1" noAdjustHandles="1" noChangeArrowheads="1" noChangeShapeType="1" noTextEdit="1"/>
              </p:cNvSpPr>
              <p:nvPr>
                <p:ph idx="1"/>
              </p:nvPr>
            </p:nvSpPr>
            <p:spPr>
              <a:xfrm>
                <a:off x="628650" y="1813268"/>
                <a:ext cx="8515350" cy="4351338"/>
              </a:xfrm>
              <a:blipFill>
                <a:blip r:embed="rId2"/>
                <a:stretch>
                  <a:fillRect l="-1192" t="-3488" b="-2326"/>
                </a:stretch>
              </a:blipFill>
            </p:spPr>
            <p:txBody>
              <a:bodyPr/>
              <a:lstStyle/>
              <a:p>
                <a:r>
                  <a:rPr lang="en-US">
                    <a:noFill/>
                  </a:rPr>
                  <a:t> </a:t>
                </a:r>
              </a:p>
            </p:txBody>
          </p:sp>
        </mc:Fallback>
      </mc:AlternateContent>
    </p:spTree>
    <p:extLst>
      <p:ext uri="{BB962C8B-B14F-4D97-AF65-F5344CB8AC3E}">
        <p14:creationId xmlns:p14="http://schemas.microsoft.com/office/powerpoint/2010/main" val="417218745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E68749-E761-0345-88AE-3F48E51957A5}"/>
              </a:ext>
            </a:extLst>
          </p:cNvPr>
          <p:cNvSpPr>
            <a:spLocks noGrp="1"/>
          </p:cNvSpPr>
          <p:nvPr>
            <p:ph type="title"/>
          </p:nvPr>
        </p:nvSpPr>
        <p:spPr/>
        <p:txBody>
          <a:bodyPr/>
          <a:lstStyle/>
          <a:p>
            <a:r>
              <a:rPr lang="en-US" dirty="0"/>
              <a:t>What have we learned?</a:t>
            </a:r>
          </a:p>
        </p:txBody>
      </p:sp>
      <p:sp>
        <p:nvSpPr>
          <p:cNvPr id="3" name="Content Placeholder 2">
            <a:extLst>
              <a:ext uri="{FF2B5EF4-FFF2-40B4-BE49-F238E27FC236}">
                <a16:creationId xmlns:a16="http://schemas.microsoft.com/office/drawing/2014/main" id="{280A5722-3542-A743-A748-3BAEA3BFB4C9}"/>
              </a:ext>
            </a:extLst>
          </p:cNvPr>
          <p:cNvSpPr>
            <a:spLocks noGrp="1"/>
          </p:cNvSpPr>
          <p:nvPr>
            <p:ph idx="1"/>
          </p:nvPr>
        </p:nvSpPr>
        <p:spPr/>
        <p:txBody>
          <a:bodyPr>
            <a:normAutofit/>
          </a:bodyPr>
          <a:lstStyle/>
          <a:p>
            <a:r>
              <a:rPr lang="en-US" dirty="0"/>
              <a:t>The substitution method is a different way of solving recurrence relations.</a:t>
            </a:r>
          </a:p>
          <a:p>
            <a:endParaRPr lang="en-US" dirty="0"/>
          </a:p>
          <a:p>
            <a:r>
              <a:rPr lang="en-US" dirty="0">
                <a:solidFill>
                  <a:schemeClr val="accent4"/>
                </a:solidFill>
              </a:rPr>
              <a:t>Step 1</a:t>
            </a:r>
            <a:r>
              <a:rPr lang="en-US" dirty="0"/>
              <a:t>: Guess the answer.</a:t>
            </a:r>
          </a:p>
          <a:p>
            <a:r>
              <a:rPr lang="en-US" dirty="0">
                <a:solidFill>
                  <a:schemeClr val="accent4"/>
                </a:solidFill>
              </a:rPr>
              <a:t>Step 2</a:t>
            </a:r>
            <a:r>
              <a:rPr lang="en-US" dirty="0"/>
              <a:t>: Prove your guess is correct.</a:t>
            </a:r>
          </a:p>
          <a:p>
            <a:r>
              <a:rPr lang="en-US" dirty="0">
                <a:solidFill>
                  <a:schemeClr val="accent4"/>
                </a:solidFill>
              </a:rPr>
              <a:t>Step 3</a:t>
            </a:r>
            <a:r>
              <a:rPr lang="en-US" dirty="0"/>
              <a:t>: Profit.</a:t>
            </a:r>
          </a:p>
          <a:p>
            <a:endParaRPr lang="en-US" dirty="0"/>
          </a:p>
          <a:p>
            <a:r>
              <a:rPr lang="en-US" dirty="0"/>
              <a:t>We’ll get more practice with the substitution method next lecture!  </a:t>
            </a:r>
          </a:p>
        </p:txBody>
      </p:sp>
    </p:spTree>
    <p:extLst>
      <p:ext uri="{BB962C8B-B14F-4D97-AF65-F5344CB8AC3E}">
        <p14:creationId xmlns:p14="http://schemas.microsoft.com/office/powerpoint/2010/main" val="23653090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8992F1-FC2D-7E44-9A43-51828C94ED94}"/>
              </a:ext>
            </a:extLst>
          </p:cNvPr>
          <p:cNvSpPr>
            <a:spLocks noGrp="1"/>
          </p:cNvSpPr>
          <p:nvPr>
            <p:ph type="title"/>
          </p:nvPr>
        </p:nvSpPr>
        <p:spPr>
          <a:xfrm>
            <a:off x="628650" y="673770"/>
            <a:ext cx="2415246" cy="2027227"/>
          </a:xfrm>
        </p:spPr>
        <p:txBody>
          <a:bodyPr vert="horz" lIns="91440" tIns="45720" rIns="91440" bIns="45720" rtlCol="0" anchor="t">
            <a:normAutofit/>
          </a:bodyPr>
          <a:lstStyle/>
          <a:p>
            <a:r>
              <a:rPr lang="zh-CN" altLang="en-US" sz="4700" kern="1200" spc="-1">
                <a:solidFill>
                  <a:srgbClr val="FFFFFF"/>
                </a:solidFill>
                <a:latin typeface="+mj-lt"/>
                <a:ea typeface="+mj-ea"/>
                <a:cs typeface="+mj-cs"/>
              </a:rPr>
              <a:t>目录</a:t>
            </a:r>
          </a:p>
        </p:txBody>
      </p:sp>
      <p:graphicFrame>
        <p:nvGraphicFramePr>
          <p:cNvPr id="4" name="图示 3">
            <a:extLst>
              <a:ext uri="{FF2B5EF4-FFF2-40B4-BE49-F238E27FC236}">
                <a16:creationId xmlns:a16="http://schemas.microsoft.com/office/drawing/2014/main" id="{34278D73-9FBC-9E47-87EC-84210E2405D7}"/>
              </a:ext>
            </a:extLst>
          </p:cNvPr>
          <p:cNvGraphicFramePr/>
          <p:nvPr/>
        </p:nvGraphicFramePr>
        <p:xfrm>
          <a:off x="4157004" y="541606"/>
          <a:ext cx="4358346" cy="567821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 name="图片 2">
            <a:extLst>
              <a:ext uri="{FF2B5EF4-FFF2-40B4-BE49-F238E27FC236}">
                <a16:creationId xmlns:a16="http://schemas.microsoft.com/office/drawing/2014/main" id="{BD8C9A87-BFCF-6C4A-9197-4ECE81E5C0C5}"/>
              </a:ext>
            </a:extLst>
          </p:cNvPr>
          <p:cNvPicPr>
            <a:picLocks noChangeAspect="1"/>
          </p:cNvPicPr>
          <p:nvPr/>
        </p:nvPicPr>
        <p:blipFill>
          <a:blip r:embed="rId7"/>
          <a:stretch>
            <a:fillRect/>
          </a:stretch>
        </p:blipFill>
        <p:spPr>
          <a:xfrm>
            <a:off x="0" y="-2704"/>
            <a:ext cx="4109893" cy="6858000"/>
          </a:xfrm>
          <a:prstGeom prst="rect">
            <a:avLst/>
          </a:prstGeom>
        </p:spPr>
      </p:pic>
    </p:spTree>
    <p:extLst>
      <p:ext uri="{BB962C8B-B14F-4D97-AF65-F5344CB8AC3E}">
        <p14:creationId xmlns:p14="http://schemas.microsoft.com/office/powerpoint/2010/main" val="195667070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EC2D60-8B78-BF44-B08F-D1F97D6C4B72}"/>
              </a:ext>
            </a:extLst>
          </p:cNvPr>
          <p:cNvSpPr>
            <a:spLocks noGrp="1"/>
          </p:cNvSpPr>
          <p:nvPr>
            <p:ph type="title"/>
          </p:nvPr>
        </p:nvSpPr>
        <p:spPr/>
        <p:txBody>
          <a:bodyPr/>
          <a:lstStyle/>
          <a:p>
            <a:r>
              <a:rPr lang="zh-CN" altLang="en-US" dirty="0"/>
              <a:t>另外一个例子</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655D7BD-1ADB-DD4C-A3CA-FE0F728547A1}"/>
                  </a:ext>
                </a:extLst>
              </p:cNvPr>
              <p:cNvSpPr>
                <a:spLocks noGrp="1"/>
              </p:cNvSpPr>
              <p:nvPr>
                <p:ph idx="1"/>
              </p:nvPr>
            </p:nvSpPr>
            <p:spPr/>
            <p:txBody>
              <a:bodyPr>
                <a:normAutofit/>
              </a:bodyPr>
              <a:lstStyle/>
              <a:p>
                <a14:m>
                  <m:oMath xmlns:m="http://schemas.openxmlformats.org/officeDocument/2006/math">
                    <m:r>
                      <a:rPr lang="en-US" b="0" i="1" smtClean="0">
                        <a:latin typeface="Cambria Math" panose="02040503050406030204" pitchFamily="18" charset="0"/>
                      </a:rPr>
                      <m:t>𝑇</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e>
                    </m:d>
                    <m:r>
                      <a:rPr lang="en-US" b="0" i="1" smtClean="0">
                        <a:latin typeface="Cambria Math" panose="02040503050406030204" pitchFamily="18" charset="0"/>
                      </a:rPr>
                      <m:t>=2⋅</m:t>
                    </m:r>
                    <m:r>
                      <a:rPr lang="en-US" b="0" i="1" smtClean="0">
                        <a:latin typeface="Cambria Math" panose="02040503050406030204" pitchFamily="18" charset="0"/>
                      </a:rPr>
                      <m:t>𝑇</m:t>
                    </m:r>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𝑛</m:t>
                            </m:r>
                          </m:num>
                          <m:den>
                            <m:r>
                              <a:rPr lang="en-US" b="0" i="1" smtClean="0">
                                <a:latin typeface="Cambria Math" panose="02040503050406030204" pitchFamily="18" charset="0"/>
                              </a:rPr>
                              <m:t>2</m:t>
                            </m:r>
                          </m:den>
                        </m:f>
                      </m:e>
                    </m:d>
                    <m:r>
                      <a:rPr lang="en-US" b="0" i="1" smtClean="0">
                        <a:latin typeface="Cambria Math" panose="02040503050406030204" pitchFamily="18" charset="0"/>
                      </a:rPr>
                      <m:t>+32⋅</m:t>
                    </m:r>
                    <m:r>
                      <a:rPr lang="en-US" b="0" i="1" smtClean="0">
                        <a:latin typeface="Cambria Math" panose="02040503050406030204" pitchFamily="18" charset="0"/>
                      </a:rPr>
                      <m:t>𝑛</m:t>
                    </m:r>
                  </m:oMath>
                </a14:m>
                <a:endParaRPr lang="en-US" b="0" dirty="0"/>
              </a:p>
              <a:p>
                <a14:m>
                  <m:oMath xmlns:m="http://schemas.openxmlformats.org/officeDocument/2006/math">
                    <m:r>
                      <a:rPr lang="en-US" i="1">
                        <a:latin typeface="Cambria Math" panose="02040503050406030204" pitchFamily="18" charset="0"/>
                      </a:rPr>
                      <m:t>𝑇</m:t>
                    </m:r>
                    <m:d>
                      <m:dPr>
                        <m:ctrlPr>
                          <a:rPr lang="en-US" i="1">
                            <a:latin typeface="Cambria Math" panose="02040503050406030204" pitchFamily="18" charset="0"/>
                          </a:rPr>
                        </m:ctrlPr>
                      </m:dPr>
                      <m:e>
                        <m:r>
                          <a:rPr lang="en-US" b="0" i="1" smtClean="0">
                            <a:latin typeface="Cambria Math" panose="02040503050406030204" pitchFamily="18" charset="0"/>
                          </a:rPr>
                          <m:t>2</m:t>
                        </m:r>
                      </m:e>
                    </m:d>
                    <m:r>
                      <a:rPr lang="en-US" i="1">
                        <a:latin typeface="Cambria Math" panose="02040503050406030204" pitchFamily="18" charset="0"/>
                      </a:rPr>
                      <m:t>=2</m:t>
                    </m:r>
                  </m:oMath>
                </a14:m>
                <a:endParaRPr lang="en-US" dirty="0"/>
              </a:p>
              <a:p>
                <a:endParaRPr lang="en-US" dirty="0"/>
              </a:p>
              <a:p>
                <a:r>
                  <a:rPr lang="en-US" dirty="0"/>
                  <a:t>Step 1: Guess: </a:t>
                </a:r>
                <a14:m>
                  <m:oMath xmlns:m="http://schemas.openxmlformats.org/officeDocument/2006/math">
                    <m:r>
                      <a:rPr lang="en-US" b="0" i="1" smtClean="0">
                        <a:latin typeface="Cambria Math" panose="02040503050406030204" pitchFamily="18" charset="0"/>
                      </a:rPr>
                      <m:t>𝑂</m:t>
                    </m:r>
                    <m:r>
                      <a:rPr lang="en-US" b="0" i="1" smtClean="0">
                        <a:latin typeface="Cambria Math" panose="02040503050406030204" pitchFamily="18" charset="0"/>
                      </a:rPr>
                      <m:t>(</m:t>
                    </m:r>
                    <m:r>
                      <a:rPr lang="en-US" b="0" i="1" smtClean="0">
                        <a:latin typeface="Cambria Math" panose="02040503050406030204" pitchFamily="18" charset="0"/>
                      </a:rPr>
                      <m:t>𝑛</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d>
                          <m:dPr>
                            <m:ctrlPr>
                              <a:rPr lang="en-US" b="0" i="1" smtClean="0">
                                <a:latin typeface="Cambria Math" panose="02040503050406030204" pitchFamily="18" charset="0"/>
                              </a:rPr>
                            </m:ctrlPr>
                          </m:dPr>
                          <m:e>
                            <m:r>
                              <a:rPr lang="en-US" b="0" i="1" smtClean="0">
                                <a:latin typeface="Cambria Math" panose="02040503050406030204" pitchFamily="18" charset="0"/>
                              </a:rPr>
                              <m:t>𝑛</m:t>
                            </m:r>
                          </m:e>
                        </m:d>
                      </m:e>
                    </m:func>
                    <m:r>
                      <a:rPr lang="en-US" b="0" i="1" smtClean="0">
                        <a:latin typeface="Cambria Math" panose="02040503050406030204" pitchFamily="18" charset="0"/>
                      </a:rPr>
                      <m:t>)</m:t>
                    </m:r>
                  </m:oMath>
                </a14:m>
                <a:r>
                  <a:rPr lang="en-US" dirty="0"/>
                  <a:t> (</a:t>
                </a:r>
                <a:r>
                  <a:rPr lang="en-US" dirty="0" err="1"/>
                  <a:t>基于主定理</a:t>
                </a:r>
                <a:r>
                  <a:rPr lang="en-US" dirty="0"/>
                  <a:t>).</a:t>
                </a:r>
              </a:p>
              <a:p>
                <a:r>
                  <a:rPr lang="en-US" dirty="0">
                    <a:solidFill>
                      <a:schemeClr val="accent4"/>
                    </a:solidFill>
                  </a:rPr>
                  <a:t>But I don’t have such a precise guess about the form for the </a:t>
                </a:r>
                <a14:m>
                  <m:oMath xmlns:m="http://schemas.openxmlformats.org/officeDocument/2006/math">
                    <m:r>
                      <a:rPr lang="en-US" i="1">
                        <a:solidFill>
                          <a:schemeClr val="accent4"/>
                        </a:solidFill>
                        <a:latin typeface="Cambria Math" panose="02040503050406030204" pitchFamily="18" charset="0"/>
                      </a:rPr>
                      <m:t>𝑂</m:t>
                    </m:r>
                    <m:r>
                      <a:rPr lang="en-US" i="1">
                        <a:solidFill>
                          <a:schemeClr val="accent4"/>
                        </a:solidFill>
                        <a:latin typeface="Cambria Math" panose="02040503050406030204" pitchFamily="18" charset="0"/>
                      </a:rPr>
                      <m:t>(</m:t>
                    </m:r>
                    <m:r>
                      <a:rPr lang="en-US" b="0" i="1" smtClean="0">
                        <a:solidFill>
                          <a:schemeClr val="accent4"/>
                        </a:solidFill>
                        <a:latin typeface="Cambria Math" panose="02040503050406030204" pitchFamily="18" charset="0"/>
                      </a:rPr>
                      <m:t>𝑛</m:t>
                    </m:r>
                    <m:r>
                      <a:rPr lang="en-US" b="0" i="1" smtClean="0">
                        <a:solidFill>
                          <a:schemeClr val="accent4"/>
                        </a:solidFill>
                        <a:latin typeface="Cambria Math" panose="02040503050406030204" pitchFamily="18" charset="0"/>
                      </a:rPr>
                      <m:t> </m:t>
                    </m:r>
                    <m:r>
                      <m:rPr>
                        <m:sty m:val="p"/>
                      </m:rPr>
                      <a:rPr lang="en-US" b="0" i="0" smtClean="0">
                        <a:solidFill>
                          <a:schemeClr val="accent4"/>
                        </a:solidFill>
                        <a:latin typeface="Cambria Math" panose="02040503050406030204" pitchFamily="18" charset="0"/>
                      </a:rPr>
                      <m:t>log</m:t>
                    </m:r>
                    <m:r>
                      <a:rPr lang="en-US" b="0" i="1" smtClean="0">
                        <a:solidFill>
                          <a:schemeClr val="accent4"/>
                        </a:solidFill>
                        <a:latin typeface="Cambria Math" panose="02040503050406030204" pitchFamily="18" charset="0"/>
                      </a:rPr>
                      <m:t>⁡(</m:t>
                    </m:r>
                    <m:r>
                      <a:rPr lang="en-US" b="0" i="1" smtClean="0">
                        <a:solidFill>
                          <a:schemeClr val="accent4"/>
                        </a:solidFill>
                        <a:latin typeface="Cambria Math" panose="02040503050406030204" pitchFamily="18" charset="0"/>
                      </a:rPr>
                      <m:t>𝑛</m:t>
                    </m:r>
                    <m:r>
                      <a:rPr lang="en-US" b="0" i="1" smtClean="0">
                        <a:solidFill>
                          <a:schemeClr val="accent4"/>
                        </a:solidFill>
                        <a:latin typeface="Cambria Math" panose="02040503050406030204" pitchFamily="18" charset="0"/>
                      </a:rPr>
                      <m:t>))</m:t>
                    </m:r>
                  </m:oMath>
                </a14:m>
                <a:r>
                  <a:rPr lang="en-US" dirty="0">
                    <a:solidFill>
                      <a:schemeClr val="accent4"/>
                    </a:solidFill>
                  </a:rPr>
                  <a:t> …</a:t>
                </a:r>
              </a:p>
              <a:p>
                <a:pPr lvl="1"/>
                <a:r>
                  <a:rPr lang="en-US" dirty="0">
                    <a:solidFill>
                      <a:schemeClr val="accent4"/>
                    </a:solidFill>
                  </a:rPr>
                  <a:t>That is, what’s the leading constant?</a:t>
                </a:r>
              </a:p>
              <a:p>
                <a:r>
                  <a:rPr lang="en-US" dirty="0" err="1"/>
                  <a:t>怎么进行证明呢</a:t>
                </a:r>
                <a:r>
                  <a:rPr lang="zh-CN" altLang="en-US" dirty="0"/>
                  <a:t>？</a:t>
                </a:r>
                <a:endParaRPr lang="en-US" dirty="0"/>
              </a:p>
            </p:txBody>
          </p:sp>
        </mc:Choice>
        <mc:Fallback xmlns="">
          <p:sp>
            <p:nvSpPr>
              <p:cNvPr id="3" name="Content Placeholder 2">
                <a:extLst>
                  <a:ext uri="{FF2B5EF4-FFF2-40B4-BE49-F238E27FC236}">
                    <a16:creationId xmlns:a16="http://schemas.microsoft.com/office/drawing/2014/main" id="{3655D7BD-1ADB-DD4C-A3CA-FE0F728547A1}"/>
                  </a:ext>
                </a:extLst>
              </p:cNvPr>
              <p:cNvSpPr>
                <a:spLocks noGrp="1" noRot="1" noChangeAspect="1" noMove="1" noResize="1" noEditPoints="1" noAdjustHandles="1" noChangeArrowheads="1" noChangeShapeType="1" noTextEdit="1"/>
              </p:cNvSpPr>
              <p:nvPr>
                <p:ph idx="1"/>
              </p:nvPr>
            </p:nvSpPr>
            <p:spPr>
              <a:blipFill>
                <a:blip r:embed="rId2"/>
                <a:stretch>
                  <a:fillRect l="-1447"/>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6814BDF5-F151-0143-9FAB-D60C3FA3D6C6}"/>
              </a:ext>
            </a:extLst>
          </p:cNvPr>
          <p:cNvSpPr txBox="1"/>
          <p:nvPr/>
        </p:nvSpPr>
        <p:spPr>
          <a:xfrm>
            <a:off x="628650" y="1251399"/>
            <a:ext cx="5943600" cy="369332"/>
          </a:xfrm>
          <a:prstGeom prst="rect">
            <a:avLst/>
          </a:prstGeom>
          <a:noFill/>
        </p:spPr>
        <p:txBody>
          <a:bodyPr wrap="square" rtlCol="0">
            <a:spAutoFit/>
          </a:bodyPr>
          <a:lstStyle/>
          <a:p>
            <a:r>
              <a:rPr lang="en-US" dirty="0"/>
              <a:t>(If not time, that’s okay; we’ll see these ideas in Lecture 4)</a:t>
            </a:r>
          </a:p>
        </p:txBody>
      </p:sp>
    </p:spTree>
    <p:extLst>
      <p:ext uri="{BB962C8B-B14F-4D97-AF65-F5344CB8AC3E}">
        <p14:creationId xmlns:p14="http://schemas.microsoft.com/office/powerpoint/2010/main" val="15199145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FA5124-7D45-7A4A-8E3D-65ABCD5517AD}"/>
              </a:ext>
            </a:extLst>
          </p:cNvPr>
          <p:cNvSpPr>
            <a:spLocks noGrp="1"/>
          </p:cNvSpPr>
          <p:nvPr>
            <p:ph type="title"/>
          </p:nvPr>
        </p:nvSpPr>
        <p:spPr>
          <a:xfrm>
            <a:off x="628650" y="72287"/>
            <a:ext cx="7886700" cy="1325563"/>
          </a:xfrm>
        </p:spPr>
        <p:txBody>
          <a:bodyPr/>
          <a:lstStyle/>
          <a:p>
            <a:r>
              <a:rPr lang="en-US" dirty="0" err="1"/>
              <a:t>下述证明是正确的么</a:t>
            </a:r>
            <a:r>
              <a:rPr lang="zh-CN" altLang="en-US" dirty="0"/>
              <a:t>？</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001E395-9E33-0F45-ADC8-7FCA606A19EE}"/>
                  </a:ext>
                </a:extLst>
              </p:cNvPr>
              <p:cNvSpPr>
                <a:spLocks noGrp="1"/>
              </p:cNvSpPr>
              <p:nvPr>
                <p:ph idx="1"/>
              </p:nvPr>
            </p:nvSpPr>
            <p:spPr>
              <a:xfrm>
                <a:off x="628650" y="1253331"/>
                <a:ext cx="7886700" cy="4351338"/>
              </a:xfrm>
            </p:spPr>
            <p:txBody>
              <a:bodyPr/>
              <a:lstStyle/>
              <a:p>
                <a:r>
                  <a:rPr lang="en-US" dirty="0">
                    <a:solidFill>
                      <a:schemeClr val="accent4"/>
                    </a:solidFill>
                  </a:rPr>
                  <a:t>Inductive Hypothesis</a:t>
                </a:r>
                <a:r>
                  <a:rPr lang="en-US" dirty="0"/>
                  <a:t>: </a:t>
                </a:r>
                <a14:m>
                  <m:oMath xmlns:m="http://schemas.openxmlformats.org/officeDocument/2006/math">
                    <m:r>
                      <a:rPr lang="en-US" i="1">
                        <a:latin typeface="Cambria Math" panose="02040503050406030204" pitchFamily="18" charset="0"/>
                      </a:rPr>
                      <m:t>𝑇</m:t>
                    </m:r>
                    <m:d>
                      <m:dPr>
                        <m:ctrlPr>
                          <a:rPr lang="en-US" i="1">
                            <a:latin typeface="Cambria Math" panose="02040503050406030204" pitchFamily="18" charset="0"/>
                          </a:rPr>
                        </m:ctrlPr>
                      </m:dPr>
                      <m:e>
                        <m:r>
                          <a:rPr lang="en-US" i="1">
                            <a:latin typeface="Cambria Math" panose="02040503050406030204" pitchFamily="18" charset="0"/>
                          </a:rPr>
                          <m:t>𝑛</m:t>
                        </m:r>
                      </m:e>
                    </m:d>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𝑂</m:t>
                    </m:r>
                    <m:r>
                      <a:rPr lang="en-US" b="0" i="1" smtClean="0">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𝑛</m:t>
                    </m:r>
                    <m:func>
                      <m:funcPr>
                        <m:ctrlPr>
                          <a:rPr lang="en-US" i="1">
                            <a:solidFill>
                              <a:schemeClr val="tx1"/>
                            </a:solidFill>
                            <a:latin typeface="Cambria Math" panose="02040503050406030204" pitchFamily="18" charset="0"/>
                          </a:rPr>
                        </m:ctrlPr>
                      </m:funcPr>
                      <m:fName>
                        <m:r>
                          <m:rPr>
                            <m:sty m:val="p"/>
                          </m:rPr>
                          <a:rPr lang="en-US">
                            <a:solidFill>
                              <a:schemeClr val="tx1"/>
                            </a:solidFill>
                            <a:latin typeface="Cambria Math" panose="02040503050406030204" pitchFamily="18" charset="0"/>
                          </a:rPr>
                          <m:t>log</m:t>
                        </m:r>
                      </m:fName>
                      <m:e>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𝑛</m:t>
                            </m:r>
                          </m:e>
                        </m:d>
                        <m:r>
                          <a:rPr lang="en-US" b="0" i="1" smtClean="0">
                            <a:solidFill>
                              <a:schemeClr val="tx1"/>
                            </a:solidFill>
                            <a:latin typeface="Cambria Math" panose="02040503050406030204" pitchFamily="18" charset="0"/>
                          </a:rPr>
                          <m:t>)</m:t>
                        </m:r>
                      </m:e>
                    </m:func>
                  </m:oMath>
                </a14:m>
                <a:r>
                  <a:rPr lang="en-US" dirty="0">
                    <a:solidFill>
                      <a:schemeClr val="tx1"/>
                    </a:solidFill>
                  </a:rPr>
                  <a:t> </a:t>
                </a:r>
              </a:p>
              <a:p>
                <a:r>
                  <a:rPr lang="en-US" dirty="0">
                    <a:solidFill>
                      <a:schemeClr val="tx1"/>
                    </a:solidFill>
                  </a:rPr>
                  <a:t>Base case: </a:t>
                </a:r>
                <a14:m>
                  <m:oMath xmlns:m="http://schemas.openxmlformats.org/officeDocument/2006/math">
                    <m:r>
                      <a:rPr lang="en-US" i="1">
                        <a:solidFill>
                          <a:schemeClr val="tx1"/>
                        </a:solidFill>
                        <a:latin typeface="Cambria Math" panose="02040503050406030204" pitchFamily="18" charset="0"/>
                      </a:rPr>
                      <m:t>𝑇</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2</m:t>
                        </m:r>
                      </m:e>
                    </m:d>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2=</m:t>
                    </m:r>
                    <m:r>
                      <a:rPr lang="en-US" b="0" i="1" smtClean="0">
                        <a:solidFill>
                          <a:schemeClr val="tx1"/>
                        </a:solidFill>
                        <a:latin typeface="Cambria Math" panose="02040503050406030204" pitchFamily="18" charset="0"/>
                      </a:rPr>
                      <m:t>𝑂</m:t>
                    </m:r>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1</m:t>
                        </m:r>
                      </m:e>
                    </m:d>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𝑂</m:t>
                    </m:r>
                    <m:r>
                      <a:rPr lang="en-US" b="0" i="1" smtClean="0">
                        <a:solidFill>
                          <a:schemeClr val="tx1"/>
                        </a:solidFill>
                        <a:latin typeface="Cambria Math" panose="02040503050406030204" pitchFamily="18" charset="0"/>
                      </a:rPr>
                      <m:t>(2</m:t>
                    </m:r>
                    <m:func>
                      <m:funcPr>
                        <m:ctrlPr>
                          <a:rPr lang="en-US" b="0" i="1" smtClean="0">
                            <a:solidFill>
                              <a:schemeClr val="tx1"/>
                            </a:solidFill>
                            <a:latin typeface="Cambria Math" panose="02040503050406030204" pitchFamily="18" charset="0"/>
                          </a:rPr>
                        </m:ctrlPr>
                      </m:funcPr>
                      <m:fName>
                        <m:r>
                          <m:rPr>
                            <m:sty m:val="p"/>
                          </m:rPr>
                          <a:rPr lang="en-US" b="0" i="0" smtClean="0">
                            <a:solidFill>
                              <a:schemeClr val="tx1"/>
                            </a:solidFill>
                            <a:latin typeface="Cambria Math" panose="02040503050406030204" pitchFamily="18" charset="0"/>
                          </a:rPr>
                          <m:t>log</m:t>
                        </m:r>
                      </m:fName>
                      <m:e>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2</m:t>
                            </m:r>
                          </m:e>
                        </m:d>
                      </m:e>
                    </m:func>
                    <m:r>
                      <a:rPr lang="en-US" b="0" i="1" smtClean="0">
                        <a:solidFill>
                          <a:schemeClr val="tx1"/>
                        </a:solidFill>
                        <a:latin typeface="Cambria Math" panose="02040503050406030204" pitchFamily="18" charset="0"/>
                      </a:rPr>
                      <m:t>)</m:t>
                    </m:r>
                  </m:oMath>
                </a14:m>
                <a:endParaRPr lang="en-US" dirty="0">
                  <a:solidFill>
                    <a:schemeClr val="tx1"/>
                  </a:solidFill>
                </a:endParaRPr>
              </a:p>
              <a:p>
                <a:r>
                  <a:rPr lang="en-US" dirty="0">
                    <a:solidFill>
                      <a:schemeClr val="tx1"/>
                    </a:solidFill>
                  </a:rPr>
                  <a:t>Inductive Step: </a:t>
                </a:r>
              </a:p>
              <a:p>
                <a:pPr lvl="1"/>
                <a:r>
                  <a:rPr lang="en-US" dirty="0">
                    <a:solidFill>
                      <a:schemeClr val="tx1"/>
                    </a:solidFill>
                  </a:rPr>
                  <a:t>Suppose that </a:t>
                </a:r>
                <a14:m>
                  <m:oMath xmlns:m="http://schemas.openxmlformats.org/officeDocument/2006/math">
                    <m:r>
                      <a:rPr lang="en-US" i="1" smtClean="0">
                        <a:solidFill>
                          <a:srgbClr val="C00000"/>
                        </a:solidFill>
                        <a:latin typeface="Cambria Math" panose="02040503050406030204" pitchFamily="18" charset="0"/>
                      </a:rPr>
                      <m:t>𝑇</m:t>
                    </m:r>
                    <m:d>
                      <m:dPr>
                        <m:ctrlPr>
                          <a:rPr lang="en-US" i="1">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𝑛</m:t>
                        </m:r>
                      </m:e>
                    </m:d>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𝑂</m:t>
                    </m:r>
                    <m:r>
                      <a:rPr lang="en-US"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𝑛</m:t>
                    </m:r>
                    <m:func>
                      <m:funcPr>
                        <m:ctrlPr>
                          <a:rPr lang="en-US" i="1">
                            <a:solidFill>
                              <a:srgbClr val="C00000"/>
                            </a:solidFill>
                            <a:latin typeface="Cambria Math" panose="02040503050406030204" pitchFamily="18" charset="0"/>
                          </a:rPr>
                        </m:ctrlPr>
                      </m:funcPr>
                      <m:fName>
                        <m:r>
                          <m:rPr>
                            <m:sty m:val="p"/>
                          </m:rPr>
                          <a:rPr lang="en-US">
                            <a:solidFill>
                              <a:srgbClr val="C00000"/>
                            </a:solidFill>
                            <a:latin typeface="Cambria Math" panose="02040503050406030204" pitchFamily="18" charset="0"/>
                          </a:rPr>
                          <m:t>log</m:t>
                        </m:r>
                      </m:fName>
                      <m:e>
                        <m:d>
                          <m:dPr>
                            <m:ctrlPr>
                              <a:rPr lang="en-US" i="1">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𝑛</m:t>
                            </m:r>
                          </m:e>
                        </m:d>
                        <m:r>
                          <a:rPr lang="en-US" i="1">
                            <a:solidFill>
                              <a:srgbClr val="C00000"/>
                            </a:solidFill>
                            <a:latin typeface="Cambria Math" panose="02040503050406030204" pitchFamily="18" charset="0"/>
                          </a:rPr>
                          <m:t>)</m:t>
                        </m:r>
                      </m:e>
                    </m:func>
                  </m:oMath>
                </a14:m>
                <a:r>
                  <a:rPr lang="en-US" dirty="0">
                    <a:solidFill>
                      <a:srgbClr val="C00000"/>
                    </a:solidFill>
                  </a:rPr>
                  <a:t> </a:t>
                </a:r>
                <a:r>
                  <a:rPr lang="en-US" dirty="0">
                    <a:solidFill>
                      <a:schemeClr val="tx1"/>
                    </a:solidFill>
                  </a:rPr>
                  <a:t>for n &lt; k.</a:t>
                </a:r>
              </a:p>
              <a:p>
                <a:pPr lvl="1"/>
                <a:r>
                  <a:rPr lang="en-US" dirty="0">
                    <a:solidFill>
                      <a:schemeClr val="tx1"/>
                    </a:solidFill>
                  </a:rPr>
                  <a:t>Then </a:t>
                </a:r>
                <a14:m>
                  <m:oMath xmlns:m="http://schemas.openxmlformats.org/officeDocument/2006/math">
                    <m:r>
                      <a:rPr lang="en-US" i="1">
                        <a:solidFill>
                          <a:schemeClr val="tx1"/>
                        </a:solidFill>
                        <a:latin typeface="Cambria Math" panose="02040503050406030204" pitchFamily="18" charset="0"/>
                      </a:rPr>
                      <m:t>𝑇</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𝑘</m:t>
                        </m:r>
                      </m:e>
                    </m:d>
                    <m:r>
                      <a:rPr lang="en-US" i="1">
                        <a:solidFill>
                          <a:schemeClr val="tx1"/>
                        </a:solidFill>
                        <a:latin typeface="Cambria Math" panose="02040503050406030204" pitchFamily="18" charset="0"/>
                      </a:rPr>
                      <m:t>=2⋅</m:t>
                    </m:r>
                    <m:r>
                      <a:rPr lang="en-US" i="1">
                        <a:solidFill>
                          <a:schemeClr val="tx1"/>
                        </a:solidFill>
                        <a:latin typeface="Cambria Math" panose="02040503050406030204" pitchFamily="18" charset="0"/>
                      </a:rPr>
                      <m:t>𝑇</m:t>
                    </m:r>
                    <m:d>
                      <m:dPr>
                        <m:ctrlPr>
                          <a:rPr lang="en-US" i="1">
                            <a:solidFill>
                              <a:schemeClr val="tx1"/>
                            </a:solidFill>
                            <a:latin typeface="Cambria Math" panose="02040503050406030204" pitchFamily="18" charset="0"/>
                          </a:rPr>
                        </m:ctrlPr>
                      </m:dPr>
                      <m:e>
                        <m:f>
                          <m:fPr>
                            <m:ctrlPr>
                              <a:rPr lang="en-US" b="0" i="1" smtClean="0">
                                <a:solidFill>
                                  <a:schemeClr val="tx1"/>
                                </a:solidFill>
                                <a:latin typeface="Cambria Math" panose="02040503050406030204" pitchFamily="18" charset="0"/>
                              </a:rPr>
                            </m:ctrlPr>
                          </m:fPr>
                          <m:num>
                            <m:r>
                              <a:rPr lang="en-US" b="0" i="1" smtClean="0">
                                <a:solidFill>
                                  <a:schemeClr val="tx1"/>
                                </a:solidFill>
                                <a:latin typeface="Cambria Math" panose="02040503050406030204" pitchFamily="18" charset="0"/>
                              </a:rPr>
                              <m:t>𝑘</m:t>
                            </m:r>
                          </m:num>
                          <m:den>
                            <m:r>
                              <a:rPr lang="en-US" b="0" i="1" smtClean="0">
                                <a:solidFill>
                                  <a:schemeClr val="tx1"/>
                                </a:solidFill>
                                <a:latin typeface="Cambria Math" panose="02040503050406030204" pitchFamily="18" charset="0"/>
                              </a:rPr>
                              <m:t>2</m:t>
                            </m:r>
                          </m:den>
                        </m:f>
                      </m:e>
                    </m:d>
                    <m:r>
                      <a:rPr lang="en-US" i="1">
                        <a:solidFill>
                          <a:schemeClr val="tx1"/>
                        </a:solidFill>
                        <a:latin typeface="Cambria Math" panose="02040503050406030204" pitchFamily="18" charset="0"/>
                      </a:rPr>
                      <m:t>+32⋅</m:t>
                    </m:r>
                    <m:r>
                      <a:rPr lang="en-US" b="0" i="1" smtClean="0">
                        <a:solidFill>
                          <a:schemeClr val="tx1"/>
                        </a:solidFill>
                        <a:latin typeface="Cambria Math" panose="02040503050406030204" pitchFamily="18" charset="0"/>
                      </a:rPr>
                      <m:t>𝑘</m:t>
                    </m:r>
                  </m:oMath>
                </a14:m>
                <a:r>
                  <a:rPr lang="en-US" dirty="0">
                    <a:solidFill>
                      <a:schemeClr val="tx1"/>
                    </a:solidFill>
                  </a:rPr>
                  <a:t> by definition</a:t>
                </a:r>
              </a:p>
              <a:p>
                <a:pPr lvl="1"/>
                <a:r>
                  <a:rPr lang="en-US" dirty="0">
                    <a:solidFill>
                      <a:schemeClr val="tx1"/>
                    </a:solidFill>
                  </a:rPr>
                  <a:t>So </a:t>
                </a:r>
                <a14:m>
                  <m:oMath xmlns:m="http://schemas.openxmlformats.org/officeDocument/2006/math">
                    <m:r>
                      <a:rPr lang="en-US" i="1" smtClean="0">
                        <a:solidFill>
                          <a:srgbClr val="C00000"/>
                        </a:solidFill>
                        <a:latin typeface="Cambria Math" panose="02040503050406030204" pitchFamily="18" charset="0"/>
                      </a:rPr>
                      <m:t>𝑇</m:t>
                    </m:r>
                    <m:d>
                      <m:dPr>
                        <m:ctrlPr>
                          <a:rPr lang="en-US" i="1" smtClean="0">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𝑘</m:t>
                        </m:r>
                      </m:e>
                    </m:d>
                    <m:r>
                      <a:rPr lang="en-US" i="1">
                        <a:solidFill>
                          <a:srgbClr val="C00000"/>
                        </a:solidFill>
                        <a:latin typeface="Cambria Math" panose="02040503050406030204" pitchFamily="18" charset="0"/>
                      </a:rPr>
                      <m:t>=2⋅</m:t>
                    </m:r>
                    <m:r>
                      <a:rPr lang="en-US" b="0" i="1" smtClean="0">
                        <a:solidFill>
                          <a:srgbClr val="C00000"/>
                        </a:solidFill>
                        <a:latin typeface="Cambria Math" panose="02040503050406030204" pitchFamily="18" charset="0"/>
                      </a:rPr>
                      <m:t>𝑂</m:t>
                    </m:r>
                    <m:d>
                      <m:dPr>
                        <m:ctrlPr>
                          <a:rPr lang="en-US" b="0" i="1" smtClean="0">
                            <a:solidFill>
                              <a:srgbClr val="C00000"/>
                            </a:solidFill>
                            <a:latin typeface="Cambria Math" panose="02040503050406030204" pitchFamily="18" charset="0"/>
                          </a:rPr>
                        </m:ctrlPr>
                      </m:dPr>
                      <m:e>
                        <m:f>
                          <m:fPr>
                            <m:ctrlPr>
                              <a:rPr lang="en-US" b="0" i="1" smtClean="0">
                                <a:solidFill>
                                  <a:srgbClr val="C00000"/>
                                </a:solidFill>
                                <a:latin typeface="Cambria Math" panose="02040503050406030204" pitchFamily="18" charset="0"/>
                              </a:rPr>
                            </m:ctrlPr>
                          </m:fPr>
                          <m:num>
                            <m:r>
                              <a:rPr lang="en-US" b="0" i="1" smtClean="0">
                                <a:solidFill>
                                  <a:srgbClr val="C00000"/>
                                </a:solidFill>
                                <a:latin typeface="Cambria Math" panose="02040503050406030204" pitchFamily="18" charset="0"/>
                              </a:rPr>
                              <m:t>𝑘</m:t>
                            </m:r>
                          </m:num>
                          <m:den>
                            <m:r>
                              <a:rPr lang="en-US" b="0" i="1" smtClean="0">
                                <a:solidFill>
                                  <a:srgbClr val="C00000"/>
                                </a:solidFill>
                                <a:latin typeface="Cambria Math" panose="02040503050406030204" pitchFamily="18" charset="0"/>
                              </a:rPr>
                              <m:t>2</m:t>
                            </m:r>
                          </m:den>
                        </m:f>
                        <m:func>
                          <m:funcPr>
                            <m:ctrlPr>
                              <a:rPr lang="en-US" b="0" i="1" smtClean="0">
                                <a:solidFill>
                                  <a:srgbClr val="C00000"/>
                                </a:solidFill>
                                <a:latin typeface="Cambria Math" panose="02040503050406030204" pitchFamily="18" charset="0"/>
                              </a:rPr>
                            </m:ctrlPr>
                          </m:funcPr>
                          <m:fName>
                            <m:r>
                              <m:rPr>
                                <m:sty m:val="p"/>
                              </m:rPr>
                              <a:rPr lang="en-US" b="0" i="0" smtClean="0">
                                <a:solidFill>
                                  <a:srgbClr val="C00000"/>
                                </a:solidFill>
                                <a:latin typeface="Cambria Math" panose="02040503050406030204" pitchFamily="18" charset="0"/>
                              </a:rPr>
                              <m:t>log</m:t>
                            </m:r>
                          </m:fName>
                          <m:e>
                            <m:d>
                              <m:dPr>
                                <m:ctrlPr>
                                  <a:rPr lang="en-US" b="0" i="1" smtClean="0">
                                    <a:solidFill>
                                      <a:srgbClr val="C00000"/>
                                    </a:solidFill>
                                    <a:latin typeface="Cambria Math" panose="02040503050406030204" pitchFamily="18" charset="0"/>
                                  </a:rPr>
                                </m:ctrlPr>
                              </m:dPr>
                              <m:e>
                                <m:f>
                                  <m:fPr>
                                    <m:ctrlPr>
                                      <a:rPr lang="en-US" b="0" i="1" smtClean="0">
                                        <a:solidFill>
                                          <a:srgbClr val="C00000"/>
                                        </a:solidFill>
                                        <a:latin typeface="Cambria Math" panose="02040503050406030204" pitchFamily="18" charset="0"/>
                                      </a:rPr>
                                    </m:ctrlPr>
                                  </m:fPr>
                                  <m:num>
                                    <m:r>
                                      <a:rPr lang="en-US" b="0" i="1" smtClean="0">
                                        <a:solidFill>
                                          <a:srgbClr val="C00000"/>
                                        </a:solidFill>
                                        <a:latin typeface="Cambria Math" panose="02040503050406030204" pitchFamily="18" charset="0"/>
                                      </a:rPr>
                                      <m:t>𝑘</m:t>
                                    </m:r>
                                  </m:num>
                                  <m:den>
                                    <m:r>
                                      <a:rPr lang="en-US" b="0" i="1" smtClean="0">
                                        <a:solidFill>
                                          <a:srgbClr val="C00000"/>
                                        </a:solidFill>
                                        <a:latin typeface="Cambria Math" panose="02040503050406030204" pitchFamily="18" charset="0"/>
                                      </a:rPr>
                                      <m:t>2</m:t>
                                    </m:r>
                                  </m:den>
                                </m:f>
                              </m:e>
                            </m:d>
                          </m:e>
                        </m:func>
                      </m:e>
                    </m:d>
                    <m:r>
                      <a:rPr lang="en-US" i="1">
                        <a:solidFill>
                          <a:srgbClr val="C00000"/>
                        </a:solidFill>
                        <a:latin typeface="Cambria Math" panose="02040503050406030204" pitchFamily="18" charset="0"/>
                      </a:rPr>
                      <m:t>+32⋅</m:t>
                    </m:r>
                    <m:r>
                      <a:rPr lang="en-US" b="0" i="1" smtClean="0">
                        <a:solidFill>
                          <a:srgbClr val="C00000"/>
                        </a:solidFill>
                        <a:latin typeface="Cambria Math" panose="02040503050406030204" pitchFamily="18" charset="0"/>
                      </a:rPr>
                      <m:t>𝑘</m:t>
                    </m:r>
                  </m:oMath>
                </a14:m>
                <a:r>
                  <a:rPr lang="en-US" dirty="0">
                    <a:solidFill>
                      <a:srgbClr val="C00000"/>
                    </a:solidFill>
                  </a:rPr>
                  <a:t> </a:t>
                </a:r>
                <a:r>
                  <a:rPr lang="en-US" dirty="0">
                    <a:solidFill>
                      <a:schemeClr val="tx1"/>
                    </a:solidFill>
                  </a:rPr>
                  <a:t>by induction</a:t>
                </a:r>
              </a:p>
              <a:p>
                <a:pPr lvl="1"/>
                <a:r>
                  <a:rPr lang="en-US" dirty="0">
                    <a:solidFill>
                      <a:schemeClr val="tx1"/>
                    </a:solidFill>
                  </a:rPr>
                  <a:t>But that’s </a:t>
                </a:r>
                <a14:m>
                  <m:oMath xmlns:m="http://schemas.openxmlformats.org/officeDocument/2006/math">
                    <m:r>
                      <a:rPr lang="en-US" i="1" smtClean="0">
                        <a:solidFill>
                          <a:schemeClr val="accent1"/>
                        </a:solidFill>
                        <a:latin typeface="Cambria Math" panose="02040503050406030204" pitchFamily="18" charset="0"/>
                      </a:rPr>
                      <m:t>𝑇</m:t>
                    </m:r>
                    <m:d>
                      <m:dPr>
                        <m:ctrlPr>
                          <a:rPr lang="en-US" i="1">
                            <a:solidFill>
                              <a:schemeClr val="accent1"/>
                            </a:solidFill>
                            <a:latin typeface="Cambria Math" panose="02040503050406030204" pitchFamily="18" charset="0"/>
                          </a:rPr>
                        </m:ctrlPr>
                      </m:dPr>
                      <m:e>
                        <m:r>
                          <a:rPr lang="en-US" i="1">
                            <a:solidFill>
                              <a:schemeClr val="accent1"/>
                            </a:solidFill>
                            <a:latin typeface="Cambria Math" panose="02040503050406030204" pitchFamily="18" charset="0"/>
                          </a:rPr>
                          <m:t>𝑘</m:t>
                        </m:r>
                      </m:e>
                    </m:d>
                    <m:r>
                      <a:rPr lang="en-US" i="1">
                        <a:solidFill>
                          <a:schemeClr val="accent1"/>
                        </a:solidFill>
                        <a:latin typeface="Cambria Math" panose="02040503050406030204" pitchFamily="18" charset="0"/>
                      </a:rPr>
                      <m:t>=</m:t>
                    </m:r>
                    <m:r>
                      <a:rPr lang="en-US" b="0" i="1" smtClean="0">
                        <a:solidFill>
                          <a:schemeClr val="accent1"/>
                        </a:solidFill>
                        <a:latin typeface="Cambria Math" panose="02040503050406030204" pitchFamily="18" charset="0"/>
                      </a:rPr>
                      <m:t>𝑂</m:t>
                    </m:r>
                    <m:d>
                      <m:dPr>
                        <m:ctrlPr>
                          <a:rPr lang="en-US" b="0" i="1" smtClean="0">
                            <a:solidFill>
                              <a:schemeClr val="accent1"/>
                            </a:solidFill>
                            <a:latin typeface="Cambria Math" panose="02040503050406030204" pitchFamily="18" charset="0"/>
                          </a:rPr>
                        </m:ctrlPr>
                      </m:dPr>
                      <m:e>
                        <m:r>
                          <a:rPr lang="en-US" b="0" i="1" smtClean="0">
                            <a:solidFill>
                              <a:schemeClr val="accent1"/>
                            </a:solidFill>
                            <a:latin typeface="Cambria Math" panose="02040503050406030204" pitchFamily="18" charset="0"/>
                          </a:rPr>
                          <m:t>𝑘</m:t>
                        </m:r>
                        <m:func>
                          <m:funcPr>
                            <m:ctrlPr>
                              <a:rPr lang="en-US" b="0" i="1" smtClean="0">
                                <a:solidFill>
                                  <a:schemeClr val="accent1"/>
                                </a:solidFill>
                                <a:latin typeface="Cambria Math" panose="02040503050406030204" pitchFamily="18" charset="0"/>
                              </a:rPr>
                            </m:ctrlPr>
                          </m:funcPr>
                          <m:fName>
                            <m:r>
                              <m:rPr>
                                <m:sty m:val="p"/>
                              </m:rPr>
                              <a:rPr lang="en-US" b="0" i="0" smtClean="0">
                                <a:solidFill>
                                  <a:schemeClr val="accent1"/>
                                </a:solidFill>
                                <a:latin typeface="Cambria Math" panose="02040503050406030204" pitchFamily="18" charset="0"/>
                              </a:rPr>
                              <m:t>log</m:t>
                            </m:r>
                          </m:fName>
                          <m:e>
                            <m:d>
                              <m:dPr>
                                <m:ctrlPr>
                                  <a:rPr lang="en-US" b="0" i="1" smtClean="0">
                                    <a:solidFill>
                                      <a:schemeClr val="accent1"/>
                                    </a:solidFill>
                                    <a:latin typeface="Cambria Math" panose="02040503050406030204" pitchFamily="18" charset="0"/>
                                  </a:rPr>
                                </m:ctrlPr>
                              </m:dPr>
                              <m:e>
                                <m:r>
                                  <a:rPr lang="en-US" b="0" i="1" smtClean="0">
                                    <a:solidFill>
                                      <a:schemeClr val="accent1"/>
                                    </a:solidFill>
                                    <a:latin typeface="Cambria Math" panose="02040503050406030204" pitchFamily="18" charset="0"/>
                                  </a:rPr>
                                  <m:t>𝑘</m:t>
                                </m:r>
                              </m:e>
                            </m:d>
                          </m:e>
                        </m:func>
                      </m:e>
                    </m:d>
                  </m:oMath>
                </a14:m>
                <a:r>
                  <a:rPr lang="en-US" dirty="0">
                    <a:solidFill>
                      <a:schemeClr val="tx1"/>
                    </a:solidFill>
                  </a:rPr>
                  <a:t>, so the I.H. holds for n=k.</a:t>
                </a:r>
              </a:p>
              <a:p>
                <a:r>
                  <a:rPr lang="en-US" dirty="0">
                    <a:solidFill>
                      <a:schemeClr val="tx1"/>
                    </a:solidFill>
                  </a:rPr>
                  <a:t>Conclusion:</a:t>
                </a:r>
              </a:p>
              <a:p>
                <a:pPr lvl="1"/>
                <a:r>
                  <a:rPr lang="en-US" dirty="0">
                    <a:solidFill>
                      <a:schemeClr val="tx1"/>
                    </a:solidFill>
                  </a:rPr>
                  <a:t>By induction, </a:t>
                </a:r>
                <a14:m>
                  <m:oMath xmlns:m="http://schemas.openxmlformats.org/officeDocument/2006/math">
                    <m:r>
                      <a:rPr lang="en-US" i="1">
                        <a:solidFill>
                          <a:schemeClr val="tx1"/>
                        </a:solidFill>
                        <a:latin typeface="Cambria Math" panose="02040503050406030204" pitchFamily="18" charset="0"/>
                      </a:rPr>
                      <m:t>𝑇</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𝑛</m:t>
                        </m:r>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𝑂</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𝑛</m:t>
                    </m:r>
                    <m:func>
                      <m:funcPr>
                        <m:ctrlPr>
                          <a:rPr lang="en-US" i="1">
                            <a:solidFill>
                              <a:schemeClr val="tx1"/>
                            </a:solidFill>
                            <a:latin typeface="Cambria Math" panose="02040503050406030204" pitchFamily="18" charset="0"/>
                          </a:rPr>
                        </m:ctrlPr>
                      </m:funcPr>
                      <m:fName>
                        <m:r>
                          <m:rPr>
                            <m:sty m:val="p"/>
                          </m:rPr>
                          <a:rPr lang="en-US">
                            <a:solidFill>
                              <a:schemeClr val="tx1"/>
                            </a:solidFill>
                            <a:latin typeface="Cambria Math" panose="02040503050406030204" pitchFamily="18" charset="0"/>
                          </a:rPr>
                          <m:t>log</m:t>
                        </m:r>
                      </m:fName>
                      <m:e>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𝑛</m:t>
                            </m:r>
                          </m:e>
                        </m:d>
                        <m:r>
                          <a:rPr lang="en-US" i="1">
                            <a:solidFill>
                              <a:schemeClr val="tx1"/>
                            </a:solidFill>
                            <a:latin typeface="Cambria Math" panose="02040503050406030204" pitchFamily="18" charset="0"/>
                          </a:rPr>
                          <m:t>)</m:t>
                        </m:r>
                      </m:e>
                    </m:func>
                  </m:oMath>
                </a14:m>
                <a:r>
                  <a:rPr lang="en-US" dirty="0">
                    <a:solidFill>
                      <a:schemeClr val="tx1"/>
                    </a:solidFill>
                  </a:rPr>
                  <a:t> for all n.</a:t>
                </a:r>
              </a:p>
              <a:p>
                <a:endParaRPr lang="en-US" dirty="0"/>
              </a:p>
            </p:txBody>
          </p:sp>
        </mc:Choice>
        <mc:Fallback xmlns="">
          <p:sp>
            <p:nvSpPr>
              <p:cNvPr id="3" name="Content Placeholder 2">
                <a:extLst>
                  <a:ext uri="{FF2B5EF4-FFF2-40B4-BE49-F238E27FC236}">
                    <a16:creationId xmlns:a16="http://schemas.microsoft.com/office/drawing/2014/main" id="{D001E395-9E33-0F45-ADC8-7FCA606A19EE}"/>
                  </a:ext>
                </a:extLst>
              </p:cNvPr>
              <p:cNvSpPr>
                <a:spLocks noGrp="1" noRot="1" noChangeAspect="1" noMove="1" noResize="1" noEditPoints="1" noAdjustHandles="1" noChangeArrowheads="1" noChangeShapeType="1" noTextEdit="1"/>
              </p:cNvSpPr>
              <p:nvPr>
                <p:ph idx="1"/>
              </p:nvPr>
            </p:nvSpPr>
            <p:spPr>
              <a:xfrm>
                <a:off x="628650" y="1253331"/>
                <a:ext cx="7886700" cy="4351338"/>
              </a:xfrm>
              <a:blipFill>
                <a:blip r:embed="rId3"/>
                <a:stretch>
                  <a:fillRect l="-1447" t="-2326" r="-161" b="-1744"/>
                </a:stretch>
              </a:blipFill>
            </p:spPr>
            <p:txBody>
              <a:bodyPr/>
              <a:lstStyle/>
              <a:p>
                <a:r>
                  <a:rPr lang="en-US">
                    <a:noFill/>
                  </a:rPr>
                  <a:t> </a:t>
                </a:r>
              </a:p>
            </p:txBody>
          </p:sp>
        </mc:Fallback>
      </mc:AlternateContent>
      <p:sp>
        <p:nvSpPr>
          <p:cNvPr id="10" name="文本框 9">
            <a:extLst>
              <a:ext uri="{FF2B5EF4-FFF2-40B4-BE49-F238E27FC236}">
                <a16:creationId xmlns:a16="http://schemas.microsoft.com/office/drawing/2014/main" id="{2EEE5A98-F74C-7F4A-9CE3-41FB891EE65B}"/>
              </a:ext>
            </a:extLst>
          </p:cNvPr>
          <p:cNvSpPr txBox="1"/>
          <p:nvPr/>
        </p:nvSpPr>
        <p:spPr>
          <a:xfrm>
            <a:off x="840546" y="5789616"/>
            <a:ext cx="7208908" cy="830997"/>
          </a:xfrm>
          <a:prstGeom prst="rect">
            <a:avLst/>
          </a:prstGeom>
          <a:noFill/>
        </p:spPr>
        <p:txBody>
          <a:bodyPr wrap="square" rtlCol="0">
            <a:spAutoFit/>
          </a:bodyPr>
          <a:lstStyle/>
          <a:p>
            <a:r>
              <a:rPr lang="en-US" sz="2400" dirty="0" err="1">
                <a:solidFill>
                  <a:schemeClr val="accent1"/>
                </a:solidFill>
              </a:rPr>
              <a:t>这样证明是错误的</a:t>
            </a:r>
            <a:r>
              <a:rPr lang="zh-CN" altLang="en-US" sz="2400" dirty="0">
                <a:solidFill>
                  <a:schemeClr val="accent1"/>
                </a:solidFill>
              </a:rPr>
              <a:t>，如果这样证明的话，所有假设都可以证明出来</a:t>
            </a:r>
            <a:endParaRPr lang="en-US" sz="2400" dirty="0">
              <a:solidFill>
                <a:schemeClr val="accent1"/>
              </a:solidFill>
            </a:endParaRPr>
          </a:p>
        </p:txBody>
      </p:sp>
    </p:spTree>
    <p:extLst>
      <p:ext uri="{BB962C8B-B14F-4D97-AF65-F5344CB8AC3E}">
        <p14:creationId xmlns:p14="http://schemas.microsoft.com/office/powerpoint/2010/main" val="3856845759"/>
      </p:ext>
    </p:extLst>
  </p:cSld>
  <p:clrMapOvr>
    <a:masterClrMapping/>
  </p:clrMapOvr>
  <p:transition spd="slow">
    <p:push dir="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FA5124-7D45-7A4A-8E3D-65ABCD5517AD}"/>
              </a:ext>
            </a:extLst>
          </p:cNvPr>
          <p:cNvSpPr>
            <a:spLocks noGrp="1"/>
          </p:cNvSpPr>
          <p:nvPr>
            <p:ph type="title"/>
          </p:nvPr>
        </p:nvSpPr>
        <p:spPr>
          <a:xfrm>
            <a:off x="628650" y="481806"/>
            <a:ext cx="7886700" cy="1325563"/>
          </a:xfrm>
        </p:spPr>
        <p:txBody>
          <a:bodyPr/>
          <a:lstStyle/>
          <a:p>
            <a:r>
              <a:rPr lang="en-US" dirty="0" err="1"/>
              <a:t>这种证明方式是不对的</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001E395-9E33-0F45-ADC8-7FCA606A19EE}"/>
                  </a:ext>
                </a:extLst>
              </p:cNvPr>
              <p:cNvSpPr>
                <a:spLocks noGrp="1"/>
              </p:cNvSpPr>
              <p:nvPr>
                <p:ph idx="1"/>
              </p:nvPr>
            </p:nvSpPr>
            <p:spPr/>
            <p:txBody>
              <a:bodyPr/>
              <a:lstStyle/>
              <a:p>
                <a:r>
                  <a:rPr lang="en-US" dirty="0">
                    <a:solidFill>
                      <a:schemeClr val="accent4"/>
                    </a:solidFill>
                  </a:rPr>
                  <a:t>Inductive Hypothesis</a:t>
                </a:r>
                <a:r>
                  <a:rPr lang="en-US" dirty="0"/>
                  <a:t>: </a:t>
                </a:r>
                <a14:m>
                  <m:oMath xmlns:m="http://schemas.openxmlformats.org/officeDocument/2006/math">
                    <m:r>
                      <a:rPr lang="en-US" i="1">
                        <a:latin typeface="Cambria Math" panose="02040503050406030204" pitchFamily="18" charset="0"/>
                      </a:rPr>
                      <m:t>𝑇</m:t>
                    </m:r>
                    <m:d>
                      <m:dPr>
                        <m:ctrlPr>
                          <a:rPr lang="en-US" i="1">
                            <a:latin typeface="Cambria Math" panose="02040503050406030204" pitchFamily="18" charset="0"/>
                          </a:rPr>
                        </m:ctrlPr>
                      </m:dPr>
                      <m:e>
                        <m:r>
                          <a:rPr lang="en-US" i="1">
                            <a:latin typeface="Cambria Math" panose="02040503050406030204" pitchFamily="18" charset="0"/>
                          </a:rPr>
                          <m:t>𝑛</m:t>
                        </m:r>
                      </m:e>
                    </m:d>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𝑂</m:t>
                    </m:r>
                    <m:d>
                      <m:dPr>
                        <m:ctrlPr>
                          <a:rPr lang="en-US" b="0" i="1" smtClean="0">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𝑛</m:t>
                        </m:r>
                      </m:e>
                    </m:d>
                  </m:oMath>
                </a14:m>
                <a:endParaRPr lang="en-US" dirty="0">
                  <a:solidFill>
                    <a:schemeClr val="tx1"/>
                  </a:solidFill>
                </a:endParaRPr>
              </a:p>
              <a:p>
                <a:r>
                  <a:rPr lang="en-US" dirty="0">
                    <a:solidFill>
                      <a:schemeClr val="accent4"/>
                    </a:solidFill>
                  </a:rPr>
                  <a:t>Base case</a:t>
                </a:r>
                <a:r>
                  <a:rPr lang="en-US" dirty="0"/>
                  <a:t>: </a:t>
                </a:r>
                <a14:m>
                  <m:oMath xmlns:m="http://schemas.openxmlformats.org/officeDocument/2006/math">
                    <m:r>
                      <a:rPr lang="en-US" i="1">
                        <a:latin typeface="Cambria Math" panose="02040503050406030204" pitchFamily="18" charset="0"/>
                      </a:rPr>
                      <m:t>𝑇</m:t>
                    </m:r>
                    <m:d>
                      <m:dPr>
                        <m:ctrlPr>
                          <a:rPr lang="en-US" i="1">
                            <a:latin typeface="Cambria Math" panose="02040503050406030204" pitchFamily="18" charset="0"/>
                          </a:rPr>
                        </m:ctrlPr>
                      </m:dPr>
                      <m:e>
                        <m:r>
                          <a:rPr lang="en-US" b="0" i="1" smtClean="0">
                            <a:latin typeface="Cambria Math" panose="02040503050406030204" pitchFamily="18" charset="0"/>
                          </a:rPr>
                          <m:t>2</m:t>
                        </m:r>
                      </m:e>
                    </m:d>
                    <m:r>
                      <a:rPr lang="en-US" i="1">
                        <a:latin typeface="Cambria Math" panose="02040503050406030204" pitchFamily="18" charset="0"/>
                      </a:rPr>
                      <m:t>=</m:t>
                    </m:r>
                    <m:r>
                      <a:rPr lang="en-US" b="0" i="1" smtClean="0">
                        <a:latin typeface="Cambria Math" panose="02040503050406030204" pitchFamily="18" charset="0"/>
                      </a:rPr>
                      <m:t>2=</m:t>
                    </m:r>
                    <m:r>
                      <a:rPr lang="en-US" b="0" i="1" smtClean="0">
                        <a:latin typeface="Cambria Math" panose="02040503050406030204" pitchFamily="18" charset="0"/>
                      </a:rPr>
                      <m:t>𝑂</m:t>
                    </m:r>
                    <m:d>
                      <m:dPr>
                        <m:ctrlPr>
                          <a:rPr lang="en-US" b="0" i="1" smtClean="0">
                            <a:latin typeface="Cambria Math" panose="02040503050406030204" pitchFamily="18" charset="0"/>
                          </a:rPr>
                        </m:ctrlPr>
                      </m:dPr>
                      <m:e>
                        <m:r>
                          <a:rPr lang="en-US" b="0" i="1" smtClean="0">
                            <a:latin typeface="Cambria Math" panose="02040503050406030204" pitchFamily="18" charset="0"/>
                          </a:rPr>
                          <m:t>1</m:t>
                        </m:r>
                      </m:e>
                    </m:d>
                    <m:r>
                      <a:rPr lang="en-US" b="0" i="1" smtClean="0">
                        <a:latin typeface="Cambria Math" panose="02040503050406030204" pitchFamily="18" charset="0"/>
                      </a:rPr>
                      <m:t>=</m:t>
                    </m:r>
                    <m:r>
                      <a:rPr lang="en-US" b="0" i="1" smtClean="0">
                        <a:latin typeface="Cambria Math" panose="02040503050406030204" pitchFamily="18" charset="0"/>
                      </a:rPr>
                      <m:t>𝑂</m:t>
                    </m:r>
                    <m:r>
                      <a:rPr lang="en-US" b="0" i="1" smtClean="0">
                        <a:latin typeface="Cambria Math" panose="02040503050406030204" pitchFamily="18" charset="0"/>
                      </a:rPr>
                      <m:t>(2)</m:t>
                    </m:r>
                  </m:oMath>
                </a14:m>
                <a:endParaRPr lang="en-US" dirty="0"/>
              </a:p>
              <a:p>
                <a:r>
                  <a:rPr lang="en-US" dirty="0">
                    <a:solidFill>
                      <a:schemeClr val="accent4"/>
                    </a:solidFill>
                  </a:rPr>
                  <a:t>Inductive Step: </a:t>
                </a:r>
              </a:p>
              <a:p>
                <a:pPr lvl="1"/>
                <a:r>
                  <a:rPr lang="en-US" u="sng" dirty="0">
                    <a:solidFill>
                      <a:srgbClr val="C00000"/>
                    </a:solidFill>
                  </a:rPr>
                  <a:t>Suppose that </a:t>
                </a:r>
                <a14:m>
                  <m:oMath xmlns:m="http://schemas.openxmlformats.org/officeDocument/2006/math">
                    <m:r>
                      <a:rPr lang="en-US" i="1" u="sng">
                        <a:solidFill>
                          <a:srgbClr val="C00000"/>
                        </a:solidFill>
                        <a:latin typeface="Cambria Math" panose="02040503050406030204" pitchFamily="18" charset="0"/>
                      </a:rPr>
                      <m:t>𝑇</m:t>
                    </m:r>
                    <m:d>
                      <m:dPr>
                        <m:ctrlPr>
                          <a:rPr lang="en-US" i="1" u="sng">
                            <a:solidFill>
                              <a:srgbClr val="C00000"/>
                            </a:solidFill>
                            <a:latin typeface="Cambria Math" panose="02040503050406030204" pitchFamily="18" charset="0"/>
                          </a:rPr>
                        </m:ctrlPr>
                      </m:dPr>
                      <m:e>
                        <m:r>
                          <a:rPr lang="en-US" b="0" i="1" u="sng" smtClean="0">
                            <a:solidFill>
                              <a:srgbClr val="C00000"/>
                            </a:solidFill>
                            <a:latin typeface="Cambria Math" panose="02040503050406030204" pitchFamily="18" charset="0"/>
                          </a:rPr>
                          <m:t>𝑛</m:t>
                        </m:r>
                      </m:e>
                    </m:d>
                    <m:r>
                      <a:rPr lang="en-US" i="1" u="sng">
                        <a:solidFill>
                          <a:srgbClr val="C00000"/>
                        </a:solidFill>
                        <a:latin typeface="Cambria Math" panose="02040503050406030204" pitchFamily="18" charset="0"/>
                      </a:rPr>
                      <m:t>=</m:t>
                    </m:r>
                    <m:r>
                      <a:rPr lang="en-US" i="1" u="sng">
                        <a:solidFill>
                          <a:srgbClr val="C00000"/>
                        </a:solidFill>
                        <a:latin typeface="Cambria Math" panose="02040503050406030204" pitchFamily="18" charset="0"/>
                      </a:rPr>
                      <m:t>𝑂</m:t>
                    </m:r>
                    <m:r>
                      <a:rPr lang="en-US" i="1" u="sng">
                        <a:solidFill>
                          <a:srgbClr val="C00000"/>
                        </a:solidFill>
                        <a:latin typeface="Cambria Math" panose="02040503050406030204" pitchFamily="18" charset="0"/>
                      </a:rPr>
                      <m:t>(</m:t>
                    </m:r>
                    <m:r>
                      <a:rPr lang="en-US" b="0" i="1" u="sng" smtClean="0">
                        <a:solidFill>
                          <a:srgbClr val="C00000"/>
                        </a:solidFill>
                        <a:latin typeface="Cambria Math" panose="02040503050406030204" pitchFamily="18" charset="0"/>
                      </a:rPr>
                      <m:t>𝑛</m:t>
                    </m:r>
                    <m:r>
                      <a:rPr lang="en-US" b="0" i="1" u="sng" smtClean="0">
                        <a:solidFill>
                          <a:srgbClr val="C00000"/>
                        </a:solidFill>
                        <a:latin typeface="Cambria Math" panose="02040503050406030204" pitchFamily="18" charset="0"/>
                      </a:rPr>
                      <m:t>)</m:t>
                    </m:r>
                  </m:oMath>
                </a14:m>
                <a:r>
                  <a:rPr lang="en-US" u="sng" dirty="0">
                    <a:solidFill>
                      <a:srgbClr val="C00000"/>
                    </a:solidFill>
                  </a:rPr>
                  <a:t> for n &lt; k.</a:t>
                </a:r>
              </a:p>
              <a:p>
                <a:pPr lvl="1"/>
                <a:r>
                  <a:rPr lang="en-US" dirty="0"/>
                  <a:t>Then </a:t>
                </a:r>
                <a14:m>
                  <m:oMath xmlns:m="http://schemas.openxmlformats.org/officeDocument/2006/math">
                    <m:r>
                      <a:rPr lang="en-US" i="1">
                        <a:latin typeface="Cambria Math" panose="02040503050406030204" pitchFamily="18" charset="0"/>
                      </a:rPr>
                      <m:t>𝑇</m:t>
                    </m:r>
                    <m:d>
                      <m:dPr>
                        <m:ctrlPr>
                          <a:rPr lang="en-US" i="1">
                            <a:latin typeface="Cambria Math" panose="02040503050406030204" pitchFamily="18" charset="0"/>
                          </a:rPr>
                        </m:ctrlPr>
                      </m:dPr>
                      <m:e>
                        <m:r>
                          <a:rPr lang="en-US" b="0" i="1" smtClean="0">
                            <a:latin typeface="Cambria Math" panose="02040503050406030204" pitchFamily="18" charset="0"/>
                          </a:rPr>
                          <m:t>𝑘</m:t>
                        </m:r>
                      </m:e>
                    </m:d>
                    <m:r>
                      <a:rPr lang="en-US" i="1">
                        <a:latin typeface="Cambria Math" panose="02040503050406030204" pitchFamily="18" charset="0"/>
                      </a:rPr>
                      <m:t>=2⋅</m:t>
                    </m:r>
                    <m:r>
                      <a:rPr lang="en-US" i="1">
                        <a:latin typeface="Cambria Math" panose="02040503050406030204" pitchFamily="18" charset="0"/>
                      </a:rPr>
                      <m:t>𝑇</m:t>
                    </m:r>
                    <m:d>
                      <m:dPr>
                        <m:ctrlPr>
                          <a:rPr lang="en-US" i="1">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𝑘</m:t>
                            </m:r>
                          </m:num>
                          <m:den>
                            <m:r>
                              <a:rPr lang="en-US" b="0" i="1" smtClean="0">
                                <a:latin typeface="Cambria Math" panose="02040503050406030204" pitchFamily="18" charset="0"/>
                              </a:rPr>
                              <m:t>2</m:t>
                            </m:r>
                          </m:den>
                        </m:f>
                      </m:e>
                    </m:d>
                    <m:r>
                      <a:rPr lang="en-US" i="1">
                        <a:latin typeface="Cambria Math" panose="02040503050406030204" pitchFamily="18" charset="0"/>
                      </a:rPr>
                      <m:t>+32⋅</m:t>
                    </m:r>
                    <m:r>
                      <a:rPr lang="en-US" b="0" i="1" smtClean="0">
                        <a:latin typeface="Cambria Math" panose="02040503050406030204" pitchFamily="18" charset="0"/>
                      </a:rPr>
                      <m:t>𝑘</m:t>
                    </m:r>
                  </m:oMath>
                </a14:m>
                <a:r>
                  <a:rPr lang="en-US" dirty="0"/>
                  <a:t> by definition</a:t>
                </a:r>
              </a:p>
              <a:p>
                <a:pPr lvl="1"/>
                <a:r>
                  <a:rPr lang="en-US" dirty="0"/>
                  <a:t>So </a:t>
                </a:r>
                <a14:m>
                  <m:oMath xmlns:m="http://schemas.openxmlformats.org/officeDocument/2006/math">
                    <m:r>
                      <a:rPr lang="en-US" i="1">
                        <a:latin typeface="Cambria Math" panose="02040503050406030204" pitchFamily="18" charset="0"/>
                      </a:rPr>
                      <m:t>𝑇</m:t>
                    </m:r>
                    <m:d>
                      <m:dPr>
                        <m:ctrlPr>
                          <a:rPr lang="en-US" i="1">
                            <a:latin typeface="Cambria Math" panose="02040503050406030204" pitchFamily="18" charset="0"/>
                          </a:rPr>
                        </m:ctrlPr>
                      </m:dPr>
                      <m:e>
                        <m:r>
                          <a:rPr lang="en-US" i="1">
                            <a:latin typeface="Cambria Math" panose="02040503050406030204" pitchFamily="18" charset="0"/>
                          </a:rPr>
                          <m:t>𝑘</m:t>
                        </m:r>
                      </m:e>
                    </m:d>
                    <m:r>
                      <a:rPr lang="en-US" i="1">
                        <a:latin typeface="Cambria Math" panose="02040503050406030204" pitchFamily="18" charset="0"/>
                      </a:rPr>
                      <m:t>=2⋅</m:t>
                    </m:r>
                    <m:r>
                      <a:rPr lang="en-US" b="0" i="1" smtClean="0">
                        <a:latin typeface="Cambria Math" panose="02040503050406030204" pitchFamily="18" charset="0"/>
                      </a:rPr>
                      <m:t>𝑂</m:t>
                    </m:r>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𝑘</m:t>
                            </m:r>
                          </m:num>
                          <m:den>
                            <m:r>
                              <a:rPr lang="en-US" b="0" i="1" smtClean="0">
                                <a:latin typeface="Cambria Math" panose="02040503050406030204" pitchFamily="18" charset="0"/>
                              </a:rPr>
                              <m:t>2</m:t>
                            </m:r>
                          </m:den>
                        </m:f>
                      </m:e>
                    </m:d>
                    <m:r>
                      <a:rPr lang="en-US" i="1">
                        <a:latin typeface="Cambria Math" panose="02040503050406030204" pitchFamily="18" charset="0"/>
                      </a:rPr>
                      <m:t>+32⋅</m:t>
                    </m:r>
                    <m:r>
                      <a:rPr lang="en-US" b="0" i="1" smtClean="0">
                        <a:latin typeface="Cambria Math" panose="02040503050406030204" pitchFamily="18" charset="0"/>
                      </a:rPr>
                      <m:t>𝑘</m:t>
                    </m:r>
                  </m:oMath>
                </a14:m>
                <a:r>
                  <a:rPr lang="en-US" dirty="0"/>
                  <a:t> by induction</a:t>
                </a:r>
              </a:p>
              <a:p>
                <a:pPr lvl="1"/>
                <a:r>
                  <a:rPr lang="en-US" dirty="0"/>
                  <a:t>But that’s </a:t>
                </a:r>
                <a14:m>
                  <m:oMath xmlns:m="http://schemas.openxmlformats.org/officeDocument/2006/math">
                    <m:r>
                      <a:rPr lang="en-US" i="1">
                        <a:latin typeface="Cambria Math" panose="02040503050406030204" pitchFamily="18" charset="0"/>
                      </a:rPr>
                      <m:t>𝑇</m:t>
                    </m:r>
                    <m:d>
                      <m:dPr>
                        <m:ctrlPr>
                          <a:rPr lang="en-US" i="1">
                            <a:latin typeface="Cambria Math" panose="02040503050406030204" pitchFamily="18" charset="0"/>
                          </a:rPr>
                        </m:ctrlPr>
                      </m:dPr>
                      <m:e>
                        <m:r>
                          <a:rPr lang="en-US" i="1">
                            <a:latin typeface="Cambria Math" panose="02040503050406030204" pitchFamily="18" charset="0"/>
                          </a:rPr>
                          <m:t>𝑘</m:t>
                        </m:r>
                      </m:e>
                    </m:d>
                    <m:r>
                      <a:rPr lang="en-US" i="1">
                        <a:latin typeface="Cambria Math" panose="02040503050406030204" pitchFamily="18" charset="0"/>
                      </a:rPr>
                      <m:t>=</m:t>
                    </m:r>
                    <m:r>
                      <a:rPr lang="en-US" b="0" i="1" smtClean="0">
                        <a:latin typeface="Cambria Math" panose="02040503050406030204" pitchFamily="18" charset="0"/>
                      </a:rPr>
                      <m:t>𝑂</m:t>
                    </m:r>
                    <m:d>
                      <m:dPr>
                        <m:ctrlPr>
                          <a:rPr lang="en-US" b="0" i="1" smtClean="0">
                            <a:latin typeface="Cambria Math" panose="02040503050406030204" pitchFamily="18" charset="0"/>
                          </a:rPr>
                        </m:ctrlPr>
                      </m:dPr>
                      <m:e>
                        <m:r>
                          <a:rPr lang="en-US" b="0" i="1" smtClean="0">
                            <a:latin typeface="Cambria Math" panose="02040503050406030204" pitchFamily="18" charset="0"/>
                          </a:rPr>
                          <m:t>𝑘</m:t>
                        </m:r>
                      </m:e>
                    </m:d>
                  </m:oMath>
                </a14:m>
                <a:r>
                  <a:rPr lang="en-US" dirty="0"/>
                  <a:t>, so the I.H. holds for n=k.</a:t>
                </a:r>
              </a:p>
              <a:p>
                <a:r>
                  <a:rPr lang="en-US" dirty="0">
                    <a:solidFill>
                      <a:schemeClr val="accent4"/>
                    </a:solidFill>
                  </a:rPr>
                  <a:t>Conclusion:</a:t>
                </a:r>
              </a:p>
              <a:p>
                <a:pPr lvl="1"/>
                <a:r>
                  <a:rPr lang="en-US" dirty="0">
                    <a:solidFill>
                      <a:schemeClr val="tx1"/>
                    </a:solidFill>
                  </a:rPr>
                  <a:t>By induction, </a:t>
                </a:r>
                <a14:m>
                  <m:oMath xmlns:m="http://schemas.openxmlformats.org/officeDocument/2006/math">
                    <m:r>
                      <a:rPr lang="en-US" i="1">
                        <a:solidFill>
                          <a:schemeClr val="tx1"/>
                        </a:solidFill>
                        <a:latin typeface="Cambria Math" panose="02040503050406030204" pitchFamily="18" charset="0"/>
                      </a:rPr>
                      <m:t>𝑇</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𝑛</m:t>
                        </m:r>
                      </m:e>
                    </m:d>
                    <m:r>
                      <a:rPr lang="en-US" i="1">
                        <a:latin typeface="Cambria Math" panose="02040503050406030204" pitchFamily="18" charset="0"/>
                      </a:rPr>
                      <m:t>=</m:t>
                    </m:r>
                    <m:r>
                      <a:rPr lang="en-US" i="1">
                        <a:latin typeface="Cambria Math" panose="02040503050406030204" pitchFamily="18" charset="0"/>
                      </a:rPr>
                      <m:t>𝑂</m:t>
                    </m:r>
                    <m:d>
                      <m:dPr>
                        <m:ctrlPr>
                          <a:rPr lang="en-US" i="1">
                            <a:latin typeface="Cambria Math" panose="02040503050406030204" pitchFamily="18" charset="0"/>
                          </a:rPr>
                        </m:ctrlPr>
                      </m:dPr>
                      <m:e>
                        <m:r>
                          <a:rPr lang="en-US" i="1">
                            <a:latin typeface="Cambria Math" panose="02040503050406030204" pitchFamily="18" charset="0"/>
                          </a:rPr>
                          <m:t>𝑛</m:t>
                        </m:r>
                      </m:e>
                    </m:d>
                  </m:oMath>
                </a14:m>
                <a:r>
                  <a:rPr lang="en-US" dirty="0"/>
                  <a:t> for all n.</a:t>
                </a:r>
              </a:p>
              <a:p>
                <a:endParaRPr lang="en-US" dirty="0"/>
              </a:p>
            </p:txBody>
          </p:sp>
        </mc:Choice>
        <mc:Fallback xmlns="">
          <p:sp>
            <p:nvSpPr>
              <p:cNvPr id="3" name="Content Placeholder 2">
                <a:extLst>
                  <a:ext uri="{FF2B5EF4-FFF2-40B4-BE49-F238E27FC236}">
                    <a16:creationId xmlns:a16="http://schemas.microsoft.com/office/drawing/2014/main" id="{D001E395-9E33-0F45-ADC8-7FCA606A19EE}"/>
                  </a:ext>
                </a:extLst>
              </p:cNvPr>
              <p:cNvSpPr>
                <a:spLocks noGrp="1" noRot="1" noChangeAspect="1" noMove="1" noResize="1" noEditPoints="1" noAdjustHandles="1" noChangeArrowheads="1" noChangeShapeType="1" noTextEdit="1"/>
              </p:cNvSpPr>
              <p:nvPr>
                <p:ph idx="1"/>
              </p:nvPr>
            </p:nvSpPr>
            <p:spPr>
              <a:blipFill>
                <a:blip r:embed="rId3"/>
                <a:stretch>
                  <a:fillRect l="-1447" t="-2326" b="-1744"/>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6FC15DD7-73D8-F444-A3C9-F602620F5BF2}"/>
              </a:ext>
            </a:extLst>
          </p:cNvPr>
          <p:cNvSpPr txBox="1"/>
          <p:nvPr/>
        </p:nvSpPr>
        <p:spPr>
          <a:xfrm>
            <a:off x="0" y="180460"/>
            <a:ext cx="4757352" cy="461665"/>
          </a:xfrm>
          <a:prstGeom prst="rect">
            <a:avLst/>
          </a:prstGeom>
          <a:noFill/>
        </p:spPr>
        <p:txBody>
          <a:bodyPr wrap="square" rtlCol="0">
            <a:spAutoFit/>
          </a:bodyPr>
          <a:lstStyle/>
          <a:p>
            <a:r>
              <a:rPr lang="en-US" sz="2400" dirty="0" err="1">
                <a:solidFill>
                  <a:srgbClr val="DE6769"/>
                </a:solidFill>
              </a:rPr>
              <a:t>我们可以用流程同样证明</a:t>
            </a:r>
            <a:r>
              <a:rPr lang="en-US" altLang="zh-CN" sz="2400" dirty="0" err="1">
                <a:solidFill>
                  <a:srgbClr val="DE6769"/>
                </a:solidFill>
              </a:rPr>
              <a:t>T</a:t>
            </a:r>
            <a:r>
              <a:rPr lang="en-US" altLang="zh-CN" sz="2400" dirty="0">
                <a:solidFill>
                  <a:srgbClr val="DE6769"/>
                </a:solidFill>
              </a:rPr>
              <a:t>(n)=O(n)</a:t>
            </a:r>
            <a:endParaRPr lang="en-US" sz="2400" dirty="0">
              <a:solidFill>
                <a:srgbClr val="DE6769"/>
              </a:solidFill>
            </a:endParaRPr>
          </a:p>
        </p:txBody>
      </p:sp>
      <p:sp>
        <p:nvSpPr>
          <p:cNvPr id="11" name="TextBox 10">
            <a:extLst>
              <a:ext uri="{FF2B5EF4-FFF2-40B4-BE49-F238E27FC236}">
                <a16:creationId xmlns:a16="http://schemas.microsoft.com/office/drawing/2014/main" id="{AE173D6F-07A0-C94B-AD2B-B62FCA2BE68D}"/>
              </a:ext>
            </a:extLst>
          </p:cNvPr>
          <p:cNvSpPr txBox="1"/>
          <p:nvPr/>
        </p:nvSpPr>
        <p:spPr>
          <a:xfrm>
            <a:off x="6777680" y="5103674"/>
            <a:ext cx="2360141" cy="1754326"/>
          </a:xfrm>
          <a:prstGeom prst="rect">
            <a:avLst/>
          </a:prstGeom>
          <a:noFill/>
        </p:spPr>
        <p:txBody>
          <a:bodyPr wrap="square" rtlCol="0">
            <a:spAutoFit/>
          </a:bodyPr>
          <a:lstStyle/>
          <a:p>
            <a:pPr algn="l"/>
            <a:r>
              <a:rPr lang="zh-CN" altLang="en-US" b="0" i="0" dirty="0">
                <a:solidFill>
                  <a:srgbClr val="000000"/>
                </a:solidFill>
                <a:effectLst/>
                <a:latin typeface="PingFang SC" panose="020B0400000000000000" pitchFamily="34" charset="-122"/>
                <a:ea typeface="PingFang SC" panose="020B0400000000000000" pitchFamily="34" charset="-122"/>
              </a:rPr>
              <a:t>问题是</a:t>
            </a:r>
            <a:r>
              <a:rPr lang="zh-CN" altLang="en-US" b="0" i="0" dirty="0">
                <a:solidFill>
                  <a:srgbClr val="C00000"/>
                </a:solidFill>
                <a:effectLst/>
                <a:latin typeface="PingFang SC" panose="020B0400000000000000" pitchFamily="34" charset="-122"/>
                <a:ea typeface="PingFang SC" panose="020B0400000000000000" pitchFamily="34" charset="-122"/>
              </a:rPr>
              <a:t>这个假设没有任何意义</a:t>
            </a:r>
            <a:r>
              <a:rPr lang="zh-CN" altLang="en-US" b="0" i="0" dirty="0">
                <a:solidFill>
                  <a:srgbClr val="000000"/>
                </a:solidFill>
                <a:effectLst/>
                <a:latin typeface="PingFang SC" panose="020B0400000000000000" pitchFamily="34" charset="-122"/>
                <a:ea typeface="PingFang SC" panose="020B0400000000000000" pitchFamily="34" charset="-122"/>
              </a:rPr>
              <a:t>。我们不能</a:t>
            </a:r>
          </a:p>
          <a:p>
            <a:pPr algn="l"/>
            <a:r>
              <a:rPr lang="zh-CN" altLang="en-US" b="0" i="0" dirty="0">
                <a:solidFill>
                  <a:srgbClr val="000000"/>
                </a:solidFill>
                <a:effectLst/>
                <a:latin typeface="PingFang SC" panose="020B0400000000000000" pitchFamily="34" charset="-122"/>
                <a:ea typeface="PingFang SC" panose="020B0400000000000000" pitchFamily="34" charset="-122"/>
              </a:rPr>
              <a:t>设“</a:t>
            </a:r>
            <a:r>
              <a:rPr lang="en-US" altLang="zh-CN" b="0" i="0" dirty="0">
                <a:solidFill>
                  <a:srgbClr val="000000"/>
                </a:solidFill>
                <a:effectLst/>
                <a:latin typeface="PingFang SC" panose="020B0400000000000000" pitchFamily="34" charset="-122"/>
                <a:ea typeface="PingFang SC" panose="020B0400000000000000" pitchFamily="34" charset="-122"/>
              </a:rPr>
              <a:t>T</a:t>
            </a:r>
            <a:r>
              <a:rPr lang="en-US" altLang="zh-CN" dirty="0">
                <a:solidFill>
                  <a:srgbClr val="000000"/>
                </a:solidFill>
                <a:latin typeface="PingFang SC" panose="020B0400000000000000" pitchFamily="34" charset="-122"/>
                <a:ea typeface="PingFang SC" panose="020B0400000000000000" pitchFamily="34" charset="-122"/>
              </a:rPr>
              <a:t>(</a:t>
            </a:r>
            <a:r>
              <a:rPr lang="en-US" altLang="zh-CN" b="0" i="0" dirty="0">
                <a:solidFill>
                  <a:srgbClr val="000000"/>
                </a:solidFill>
                <a:effectLst/>
                <a:latin typeface="PingFang SC" panose="020B0400000000000000" pitchFamily="34" charset="-122"/>
                <a:ea typeface="PingFang SC" panose="020B0400000000000000" pitchFamily="34" charset="-122"/>
              </a:rPr>
              <a:t>n</a:t>
            </a:r>
            <a:r>
              <a:rPr lang="en-US" altLang="zh-CN" dirty="0">
                <a:solidFill>
                  <a:srgbClr val="000000"/>
                </a:solidFill>
                <a:latin typeface="PingFang SC" panose="020B0400000000000000" pitchFamily="34" charset="-122"/>
                <a:ea typeface="PingFang SC" panose="020B0400000000000000" pitchFamily="34" charset="-122"/>
              </a:rPr>
              <a:t>)</a:t>
            </a:r>
            <a:r>
              <a:rPr lang="en-US" altLang="zh-CN" b="0" i="0" dirty="0">
                <a:solidFill>
                  <a:srgbClr val="000000"/>
                </a:solidFill>
                <a:effectLst/>
                <a:latin typeface="PingFang SC" panose="020B0400000000000000" pitchFamily="34" charset="-122"/>
                <a:ea typeface="PingFang SC" panose="020B0400000000000000" pitchFamily="34" charset="-122"/>
              </a:rPr>
              <a:t>=O(n</a:t>
            </a:r>
            <a:r>
              <a:rPr lang="en-US" altLang="zh-CN" dirty="0">
                <a:solidFill>
                  <a:srgbClr val="000000"/>
                </a:solidFill>
                <a:latin typeface="PingFang SC" panose="020B0400000000000000" pitchFamily="34" charset="-122"/>
                <a:ea typeface="PingFang SC" panose="020B0400000000000000" pitchFamily="34" charset="-122"/>
              </a:rPr>
              <a:t>)</a:t>
            </a:r>
            <a:r>
              <a:rPr lang="zh-CN" altLang="en-US" b="0" i="0" dirty="0">
                <a:solidFill>
                  <a:srgbClr val="000000"/>
                </a:solidFill>
                <a:effectLst/>
                <a:latin typeface="PingFang SC" panose="020B0400000000000000" pitchFamily="34" charset="-122"/>
                <a:ea typeface="PingFang SC" panose="020B0400000000000000" pitchFamily="34" charset="-122"/>
              </a:rPr>
              <a:t>，对于</a:t>
            </a:r>
            <a:r>
              <a:rPr lang="en-US" altLang="zh-CN" b="0" i="0" dirty="0">
                <a:solidFill>
                  <a:srgbClr val="000000"/>
                </a:solidFill>
                <a:effectLst/>
                <a:latin typeface="PingFang SC" panose="020B0400000000000000" pitchFamily="34" charset="-122"/>
                <a:ea typeface="PingFang SC" panose="020B0400000000000000" pitchFamily="34" charset="-122"/>
              </a:rPr>
              <a:t>n&lt;k</a:t>
            </a:r>
            <a:r>
              <a:rPr lang="zh-CN" altLang="en-US" b="0" i="0" dirty="0">
                <a:solidFill>
                  <a:srgbClr val="000000"/>
                </a:solidFill>
                <a:effectLst/>
                <a:latin typeface="PingFang SC" panose="020B0400000000000000" pitchFamily="34" charset="-122"/>
                <a:ea typeface="PingFang SC" panose="020B0400000000000000" pitchFamily="34" charset="-122"/>
              </a:rPr>
              <a:t>”</a:t>
            </a:r>
            <a:r>
              <a:rPr lang="en-US" altLang="zh-CN" b="0" i="0" dirty="0">
                <a:solidFill>
                  <a:srgbClr val="000000"/>
                </a:solidFill>
                <a:effectLst/>
                <a:latin typeface="PingFang SC" panose="020B0400000000000000" pitchFamily="34" charset="-122"/>
                <a:ea typeface="PingFang SC" panose="020B0400000000000000" pitchFamily="34" charset="-122"/>
              </a:rPr>
              <a:t>,</a:t>
            </a:r>
            <a:r>
              <a:rPr lang="zh-CN" altLang="en-US" b="0" i="0" dirty="0">
                <a:solidFill>
                  <a:srgbClr val="000000"/>
                </a:solidFill>
                <a:effectLst/>
                <a:latin typeface="PingFang SC" panose="020B0400000000000000" pitchFamily="34" charset="-122"/>
                <a:ea typeface="PingFang SC" panose="020B0400000000000000" pitchFamily="34" charset="-122"/>
              </a:rPr>
              <a:t> 因为</a:t>
            </a:r>
            <a:r>
              <a:rPr lang="en-US" altLang="zh-CN" b="0" i="0" dirty="0">
                <a:solidFill>
                  <a:srgbClr val="000000"/>
                </a:solidFill>
                <a:effectLst/>
                <a:latin typeface="PingFang SC" panose="020B0400000000000000" pitchFamily="34" charset="-122"/>
                <a:ea typeface="PingFang SC" panose="020B0400000000000000" pitchFamily="34" charset="-122"/>
              </a:rPr>
              <a:t>big Oh</a:t>
            </a:r>
            <a:r>
              <a:rPr lang="zh-CN" altLang="en-US" b="0" i="0" dirty="0">
                <a:solidFill>
                  <a:srgbClr val="000000"/>
                </a:solidFill>
                <a:effectLst/>
                <a:latin typeface="PingFang SC" panose="020B0400000000000000" pitchFamily="34" charset="-122"/>
                <a:ea typeface="PingFang SC" panose="020B0400000000000000" pitchFamily="34" charset="-122"/>
              </a:rPr>
              <a:t>的定义需要</a:t>
            </a:r>
            <a:r>
              <a:rPr lang="zh-CN" altLang="en-US" dirty="0">
                <a:solidFill>
                  <a:srgbClr val="000000"/>
                </a:solidFill>
                <a:latin typeface="PingFang SC" panose="020B0400000000000000" pitchFamily="34" charset="-122"/>
                <a:ea typeface="PingFang SC" panose="020B0400000000000000" pitchFamily="34" charset="-122"/>
              </a:rPr>
              <a:t>对</a:t>
            </a:r>
            <a:r>
              <a:rPr lang="en-US" altLang="zh-CN" b="0" i="0" dirty="0">
                <a:solidFill>
                  <a:srgbClr val="000000"/>
                </a:solidFill>
                <a:effectLst/>
                <a:latin typeface="PingFang SC" panose="020B0400000000000000" pitchFamily="34" charset="-122"/>
                <a:ea typeface="PingFang SC" panose="020B0400000000000000" pitchFamily="34" charset="-122"/>
              </a:rPr>
              <a:t>n&gt;n</a:t>
            </a:r>
            <a:r>
              <a:rPr lang="en-US" altLang="zh-CN" b="0" i="0" baseline="-25000" dirty="0">
                <a:solidFill>
                  <a:srgbClr val="000000"/>
                </a:solidFill>
                <a:effectLst/>
                <a:latin typeface="PingFang SC" panose="020B0400000000000000" pitchFamily="34" charset="-122"/>
                <a:ea typeface="PingFang SC" panose="020B0400000000000000" pitchFamily="34" charset="-122"/>
              </a:rPr>
              <a:t>0</a:t>
            </a:r>
            <a:r>
              <a:rPr lang="zh-CN" altLang="en-US" b="0" i="0" dirty="0">
                <a:solidFill>
                  <a:srgbClr val="000000"/>
                </a:solidFill>
                <a:effectLst/>
                <a:latin typeface="PingFang SC" panose="020B0400000000000000" pitchFamily="34" charset="-122"/>
                <a:ea typeface="PingFang SC" panose="020B0400000000000000" pitchFamily="34" charset="-122"/>
              </a:rPr>
              <a:t>所有</a:t>
            </a:r>
            <a:r>
              <a:rPr lang="en-US" altLang="zh-CN" b="0" i="0" dirty="0">
                <a:solidFill>
                  <a:srgbClr val="000000"/>
                </a:solidFill>
                <a:effectLst/>
                <a:latin typeface="PingFang SC" panose="020B0400000000000000" pitchFamily="34" charset="-122"/>
                <a:ea typeface="PingFang SC" panose="020B0400000000000000" pitchFamily="34" charset="-122"/>
              </a:rPr>
              <a:t>n</a:t>
            </a:r>
            <a:r>
              <a:rPr lang="zh-CN" altLang="en-US" b="0" i="0" dirty="0">
                <a:solidFill>
                  <a:srgbClr val="000000"/>
                </a:solidFill>
                <a:effectLst/>
                <a:latin typeface="PingFang SC" panose="020B0400000000000000" pitchFamily="34" charset="-122"/>
                <a:ea typeface="PingFang SC" panose="020B0400000000000000" pitchFamily="34" charset="-122"/>
              </a:rPr>
              <a:t>成立。</a:t>
            </a:r>
          </a:p>
        </p:txBody>
      </p:sp>
      <p:cxnSp>
        <p:nvCxnSpPr>
          <p:cNvPr id="13" name="Straight Arrow Connector 12">
            <a:extLst>
              <a:ext uri="{FF2B5EF4-FFF2-40B4-BE49-F238E27FC236}">
                <a16:creationId xmlns:a16="http://schemas.microsoft.com/office/drawing/2014/main" id="{FDF9520D-D2EE-8A46-86A7-3E421219AFC2}"/>
              </a:ext>
            </a:extLst>
          </p:cNvPr>
          <p:cNvCxnSpPr>
            <a:cxnSpLocks/>
          </p:cNvCxnSpPr>
          <p:nvPr/>
        </p:nvCxnSpPr>
        <p:spPr>
          <a:xfrm flipH="1" flipV="1">
            <a:off x="5993028" y="3534033"/>
            <a:ext cx="2681415" cy="1569641"/>
          </a:xfrm>
          <a:prstGeom prst="straightConnector1">
            <a:avLst/>
          </a:prstGeom>
          <a:ln>
            <a:solidFill>
              <a:srgbClr val="DE6769"/>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3599444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D6B178-8467-9045-90C5-B7427EC5DD60}"/>
              </a:ext>
            </a:extLst>
          </p:cNvPr>
          <p:cNvSpPr>
            <a:spLocks noGrp="1"/>
          </p:cNvSpPr>
          <p:nvPr>
            <p:ph type="title"/>
          </p:nvPr>
        </p:nvSpPr>
        <p:spPr>
          <a:xfrm>
            <a:off x="628650" y="365126"/>
            <a:ext cx="7886700" cy="904615"/>
          </a:xfrm>
        </p:spPr>
        <p:txBody>
          <a:bodyPr>
            <a:normAutofit/>
          </a:bodyPr>
          <a:lstStyle/>
          <a:p>
            <a:r>
              <a:rPr lang="en-US" dirty="0" err="1"/>
              <a:t>如何证明呢</a:t>
            </a:r>
            <a:r>
              <a:rPr lang="zh-CN" altLang="en-US" dirty="0"/>
              <a:t>？</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09E5F99-F2BC-C04A-8863-CD5B42034168}"/>
                  </a:ext>
                </a:extLst>
              </p:cNvPr>
              <p:cNvSpPr>
                <a:spLocks noGrp="1"/>
              </p:cNvSpPr>
              <p:nvPr>
                <p:ph idx="1"/>
              </p:nvPr>
            </p:nvSpPr>
            <p:spPr>
              <a:xfrm>
                <a:off x="628650" y="1404676"/>
                <a:ext cx="8379426" cy="4351338"/>
              </a:xfrm>
            </p:spPr>
            <p:txBody>
              <a:bodyPr>
                <a:normAutofit fontScale="92500" lnSpcReduction="20000"/>
              </a:bodyPr>
              <a:lstStyle/>
              <a:p>
                <a:r>
                  <a:rPr lang="en-US" dirty="0">
                    <a:solidFill>
                      <a:schemeClr val="accent4"/>
                    </a:solidFill>
                  </a:rPr>
                  <a:t>我们可以假设</a:t>
                </a:r>
                <a:r>
                  <a:rPr lang="en-US" dirty="0"/>
                  <a:t>: </a:t>
                </a:r>
                <a14:m>
                  <m:oMath xmlns:m="http://schemas.openxmlformats.org/officeDocument/2006/math">
                    <m:r>
                      <a:rPr lang="en-US" i="1">
                        <a:latin typeface="Cambria Math" panose="02040503050406030204" pitchFamily="18" charset="0"/>
                      </a:rPr>
                      <m:t>𝑇</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e>
                    </m:d>
                    <m:r>
                      <a:rPr lang="en-US" b="0" i="1" smtClean="0">
                        <a:latin typeface="Cambria Math" panose="02040503050406030204" pitchFamily="18" charset="0"/>
                      </a:rPr>
                      <m:t>≤</m:t>
                    </m:r>
                    <m:r>
                      <a:rPr lang="en-US" b="0" i="1" smtClean="0">
                        <a:solidFill>
                          <a:srgbClr val="DE6769"/>
                        </a:solidFill>
                        <a:latin typeface="Cambria Math" panose="02040503050406030204" pitchFamily="18" charset="0"/>
                      </a:rPr>
                      <m:t>𝐶</m:t>
                    </m:r>
                    <m:r>
                      <a:rPr lang="en-US" b="0" i="1" smtClean="0">
                        <a:latin typeface="Cambria Math" panose="02040503050406030204" pitchFamily="18" charset="0"/>
                      </a:rPr>
                      <m:t>⋅</m:t>
                    </m:r>
                    <m:r>
                      <a:rPr lang="en-US" b="0" i="1" smtClean="0">
                        <a:latin typeface="Cambria Math" panose="02040503050406030204" pitchFamily="18" charset="0"/>
                      </a:rPr>
                      <m:t>𝑛</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d>
                          <m:dPr>
                            <m:ctrlPr>
                              <a:rPr lang="en-US" b="0" i="1" smtClean="0">
                                <a:latin typeface="Cambria Math" panose="02040503050406030204" pitchFamily="18" charset="0"/>
                              </a:rPr>
                            </m:ctrlPr>
                          </m:dPr>
                          <m:e>
                            <m:r>
                              <a:rPr lang="en-US" b="0" i="1" smtClean="0">
                                <a:latin typeface="Cambria Math" panose="02040503050406030204" pitchFamily="18" charset="0"/>
                              </a:rPr>
                              <m:t>𝑛</m:t>
                            </m:r>
                          </m:e>
                        </m:d>
                      </m:e>
                    </m:func>
                    <m:r>
                      <a:rPr lang="en-US" i="1">
                        <a:latin typeface="Cambria Math" panose="02040503050406030204" pitchFamily="18" charset="0"/>
                      </a:rPr>
                      <m:t>对于</m:t>
                    </m:r>
                    <m:r>
                      <a:rPr lang="en-US" i="1" smtClean="0">
                        <a:latin typeface="Cambria Math" panose="02040503050406030204" pitchFamily="18" charset="0"/>
                      </a:rPr>
                      <m:t>某个</m:t>
                    </m:r>
                    <m:r>
                      <a:rPr lang="en-US" i="1">
                        <a:latin typeface="Cambria Math" panose="02040503050406030204" pitchFamily="18" charset="0"/>
                      </a:rPr>
                      <m:t>常数</m:t>
                    </m:r>
                    <m:r>
                      <a:rPr lang="en-US" altLang="zh-CN" b="0" i="1" smtClean="0">
                        <a:solidFill>
                          <a:schemeClr val="accent1"/>
                        </a:solidFill>
                        <a:latin typeface="Cambria Math" panose="02040503050406030204" pitchFamily="18" charset="0"/>
                      </a:rPr>
                      <m:t>𝐶</m:t>
                    </m:r>
                  </m:oMath>
                </a14:m>
                <a:r>
                  <a:rPr lang="en-US" dirty="0"/>
                  <a:t> </a:t>
                </a:r>
              </a:p>
              <a:p>
                <a:endParaRPr lang="en-US" altLang="zh-CN" dirty="0">
                  <a:solidFill>
                    <a:schemeClr val="accent4"/>
                  </a:solidFill>
                </a:endParaRPr>
              </a:p>
              <a:p>
                <a:r>
                  <a:rPr lang="en-US" altLang="zh-CN" dirty="0">
                    <a:solidFill>
                      <a:schemeClr val="accent4"/>
                    </a:solidFill>
                  </a:rPr>
                  <a:t>1.</a:t>
                </a:r>
                <a:r>
                  <a:rPr lang="zh-CN" altLang="en-US" dirty="0">
                    <a:solidFill>
                      <a:schemeClr val="accent4"/>
                    </a:solidFill>
                  </a:rPr>
                  <a:t> </a:t>
                </a:r>
                <a:r>
                  <a:rPr lang="en-US" dirty="0" err="1">
                    <a:solidFill>
                      <a:schemeClr val="accent4"/>
                    </a:solidFill>
                  </a:rPr>
                  <a:t>假设</a:t>
                </a:r>
                <a:r>
                  <a:rPr lang="en-US" dirty="0">
                    <a:solidFill>
                      <a:schemeClr val="accent4"/>
                    </a:solidFill>
                  </a:rPr>
                  <a:t>(for </a:t>
                </a:r>
                <a14:m>
                  <m:oMath xmlns:m="http://schemas.openxmlformats.org/officeDocument/2006/math">
                    <m:r>
                      <a:rPr lang="en-US" b="0" i="1" smtClean="0">
                        <a:solidFill>
                          <a:schemeClr val="accent4"/>
                        </a:solidFill>
                        <a:latin typeface="Cambria Math" panose="02040503050406030204" pitchFamily="18" charset="0"/>
                      </a:rPr>
                      <m:t>𝑛</m:t>
                    </m:r>
                    <m:r>
                      <a:rPr lang="en-US" b="0" i="1" smtClean="0">
                        <a:solidFill>
                          <a:schemeClr val="accent4"/>
                        </a:solidFill>
                        <a:latin typeface="Cambria Math" panose="02040503050406030204" pitchFamily="18" charset="0"/>
                      </a:rPr>
                      <m:t>≥2)</m:t>
                    </m:r>
                  </m:oMath>
                </a14:m>
                <a:r>
                  <a:rPr lang="en-US" dirty="0">
                    <a:solidFill>
                      <a:schemeClr val="accent4"/>
                    </a:solidFill>
                  </a:rPr>
                  <a:t> </a:t>
                </a:r>
                <a:r>
                  <a:rPr lang="en-US" dirty="0"/>
                  <a:t>: </a:t>
                </a:r>
                <a14:m>
                  <m:oMath xmlns:m="http://schemas.openxmlformats.org/officeDocument/2006/math">
                    <m:r>
                      <a:rPr lang="en-US" i="1">
                        <a:latin typeface="Cambria Math" panose="02040503050406030204" pitchFamily="18" charset="0"/>
                      </a:rPr>
                      <m:t>𝑇</m:t>
                    </m:r>
                    <m:d>
                      <m:dPr>
                        <m:ctrlPr>
                          <a:rPr lang="en-US" i="1">
                            <a:latin typeface="Cambria Math" panose="02040503050406030204" pitchFamily="18" charset="0"/>
                          </a:rPr>
                        </m:ctrlPr>
                      </m:dPr>
                      <m:e>
                        <m:r>
                          <a:rPr lang="en-US" b="0" i="1" smtClean="0">
                            <a:latin typeface="Cambria Math" panose="02040503050406030204" pitchFamily="18" charset="0"/>
                          </a:rPr>
                          <m:t>𝑛</m:t>
                        </m:r>
                      </m:e>
                    </m:d>
                    <m:r>
                      <a:rPr lang="en-US" i="1">
                        <a:latin typeface="Cambria Math" panose="02040503050406030204" pitchFamily="18" charset="0"/>
                      </a:rPr>
                      <m:t>≤</m:t>
                    </m:r>
                    <m:r>
                      <a:rPr lang="en-US" i="1" smtClean="0">
                        <a:solidFill>
                          <a:srgbClr val="DE6769"/>
                        </a:solidFill>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𝑛</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d>
                          <m:dPr>
                            <m:ctrlPr>
                              <a:rPr lang="en-US" i="1">
                                <a:latin typeface="Cambria Math" panose="02040503050406030204" pitchFamily="18" charset="0"/>
                              </a:rPr>
                            </m:ctrlPr>
                          </m:dPr>
                          <m:e>
                            <m:r>
                              <a:rPr lang="en-US" b="0" i="1" smtClean="0">
                                <a:latin typeface="Cambria Math" panose="02040503050406030204" pitchFamily="18" charset="0"/>
                              </a:rPr>
                              <m:t>𝑛</m:t>
                            </m:r>
                          </m:e>
                        </m:d>
                      </m:e>
                    </m:func>
                  </m:oMath>
                </a14:m>
                <a:r>
                  <a:rPr lang="en-US" dirty="0"/>
                  <a:t> </a:t>
                </a:r>
              </a:p>
              <a:p>
                <a:r>
                  <a:rPr lang="en-US" altLang="zh-CN" dirty="0">
                    <a:solidFill>
                      <a:schemeClr val="accent4"/>
                    </a:solidFill>
                  </a:rPr>
                  <a:t>2.</a:t>
                </a:r>
                <a:r>
                  <a:rPr lang="zh-CN" altLang="en-US" dirty="0">
                    <a:solidFill>
                      <a:schemeClr val="accent4"/>
                    </a:solidFill>
                  </a:rPr>
                  <a:t> 基本情况</a:t>
                </a:r>
                <a:r>
                  <a:rPr lang="en-US" dirty="0"/>
                  <a:t>: </a:t>
                </a:r>
                <a14:m>
                  <m:oMath xmlns:m="http://schemas.openxmlformats.org/officeDocument/2006/math">
                    <m:r>
                      <a:rPr lang="en-US" i="1">
                        <a:latin typeface="Cambria Math" panose="02040503050406030204" pitchFamily="18" charset="0"/>
                      </a:rPr>
                      <m:t>𝑇</m:t>
                    </m:r>
                    <m:d>
                      <m:dPr>
                        <m:ctrlPr>
                          <a:rPr lang="en-US" i="1">
                            <a:latin typeface="Cambria Math" panose="02040503050406030204" pitchFamily="18" charset="0"/>
                          </a:rPr>
                        </m:ctrlPr>
                      </m:dPr>
                      <m:e>
                        <m:r>
                          <a:rPr lang="en-US" b="0" i="1" smtClean="0">
                            <a:latin typeface="Cambria Math" panose="02040503050406030204" pitchFamily="18" charset="0"/>
                          </a:rPr>
                          <m:t>2</m:t>
                        </m:r>
                      </m:e>
                    </m:d>
                    <m:r>
                      <a:rPr lang="en-US" b="0" i="1" smtClean="0">
                        <a:latin typeface="Cambria Math" panose="02040503050406030204" pitchFamily="18" charset="0"/>
                      </a:rPr>
                      <m:t>=2</m:t>
                    </m:r>
                    <m:r>
                      <a:rPr lang="en-US" i="1">
                        <a:latin typeface="Cambria Math" panose="02040503050406030204" pitchFamily="18" charset="0"/>
                      </a:rPr>
                      <m:t>≤</m:t>
                    </m:r>
                    <m:r>
                      <a:rPr lang="en-US" i="1" smtClean="0">
                        <a:solidFill>
                          <a:srgbClr val="DE6769"/>
                        </a:solidFill>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2</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d>
                          <m:dPr>
                            <m:ctrlPr>
                              <a:rPr lang="en-US" i="1">
                                <a:latin typeface="Cambria Math" panose="02040503050406030204" pitchFamily="18" charset="0"/>
                              </a:rPr>
                            </m:ctrlPr>
                          </m:dPr>
                          <m:e>
                            <m:r>
                              <a:rPr lang="en-US" b="0" i="1" smtClean="0">
                                <a:latin typeface="Cambria Math" panose="02040503050406030204" pitchFamily="18" charset="0"/>
                              </a:rPr>
                              <m:t>2</m:t>
                            </m:r>
                          </m:e>
                        </m:d>
                      </m:e>
                    </m:func>
                  </m:oMath>
                </a14:m>
                <a:r>
                  <a:rPr lang="en-US" dirty="0"/>
                  <a:t> </a:t>
                </a:r>
                <a:r>
                  <a:rPr lang="en-US" dirty="0">
                    <a:solidFill>
                      <a:srgbClr val="DE6769"/>
                    </a:solidFill>
                  </a:rPr>
                  <a:t>as long as </a:t>
                </a:r>
                <a14:m>
                  <m:oMath xmlns:m="http://schemas.openxmlformats.org/officeDocument/2006/math">
                    <m:r>
                      <a:rPr lang="en-US" i="1">
                        <a:solidFill>
                          <a:srgbClr val="DE6769"/>
                        </a:solidFill>
                        <a:latin typeface="Cambria Math" panose="02040503050406030204" pitchFamily="18" charset="0"/>
                      </a:rPr>
                      <m:t>𝐶</m:t>
                    </m:r>
                    <m:r>
                      <a:rPr lang="en-US" b="0" i="1" smtClean="0">
                        <a:solidFill>
                          <a:srgbClr val="DE6769"/>
                        </a:solidFill>
                        <a:latin typeface="Cambria Math" panose="02040503050406030204" pitchFamily="18" charset="0"/>
                      </a:rPr>
                      <m:t>≥1</m:t>
                    </m:r>
                  </m:oMath>
                </a14:m>
                <a:endParaRPr lang="en-US" dirty="0"/>
              </a:p>
              <a:p>
                <a:r>
                  <a:rPr lang="en-US" altLang="zh-CN" dirty="0">
                    <a:solidFill>
                      <a:schemeClr val="accent4"/>
                    </a:solidFill>
                  </a:rPr>
                  <a:t>3.</a:t>
                </a:r>
                <a:r>
                  <a:rPr lang="zh-CN" altLang="en-US" dirty="0">
                    <a:solidFill>
                      <a:schemeClr val="accent4"/>
                    </a:solidFill>
                  </a:rPr>
                  <a:t> 归纳步骤</a:t>
                </a:r>
                <a:r>
                  <a:rPr lang="en-US" dirty="0">
                    <a:solidFill>
                      <a:schemeClr val="accent4"/>
                    </a:solidFill>
                  </a:rPr>
                  <a:t>:</a:t>
                </a:r>
              </a:p>
              <a:p>
                <a14:m>
                  <m:oMath xmlns:m="http://schemas.openxmlformats.org/officeDocument/2006/math">
                    <m:r>
                      <a:rPr lang="en-US" altLang="zh-CN" i="1">
                        <a:latin typeface="Cambria Math" panose="02040503050406030204" pitchFamily="18" charset="0"/>
                      </a:rPr>
                      <m:t>𝑇</m:t>
                    </m:r>
                    <m:d>
                      <m:dPr>
                        <m:ctrlPr>
                          <a:rPr lang="en-US" altLang="zh-CN" i="1">
                            <a:latin typeface="Cambria Math" panose="02040503050406030204" pitchFamily="18" charset="0"/>
                          </a:rPr>
                        </m:ctrlPr>
                      </m:dPr>
                      <m:e>
                        <m:r>
                          <a:rPr lang="en-US" altLang="zh-CN" i="1">
                            <a:latin typeface="Cambria Math" panose="02040503050406030204" pitchFamily="18" charset="0"/>
                          </a:rPr>
                          <m:t>𝑘</m:t>
                        </m:r>
                      </m:e>
                    </m:d>
                    <m:r>
                      <a:rPr lang="en-US" altLang="zh-CN" i="1">
                        <a:latin typeface="Cambria Math" panose="02040503050406030204" pitchFamily="18" charset="0"/>
                      </a:rPr>
                      <m:t>=2</m:t>
                    </m:r>
                    <m:r>
                      <a:rPr lang="en-US" altLang="zh-CN" i="1">
                        <a:latin typeface="Cambria Math" panose="02040503050406030204" pitchFamily="18" charset="0"/>
                      </a:rPr>
                      <m:t>𝑇</m:t>
                    </m:r>
                    <m:d>
                      <m:dPr>
                        <m:ctrlPr>
                          <a:rPr lang="en-US" altLang="zh-CN" i="1">
                            <a:latin typeface="Cambria Math" panose="02040503050406030204" pitchFamily="18" charset="0"/>
                          </a:rPr>
                        </m:ctrlPr>
                      </m:dPr>
                      <m:e>
                        <m:f>
                          <m:fPr>
                            <m:ctrlPr>
                              <a:rPr lang="en-US" altLang="zh-CN" i="1">
                                <a:latin typeface="Cambria Math" panose="02040503050406030204" pitchFamily="18" charset="0"/>
                              </a:rPr>
                            </m:ctrlPr>
                          </m:fPr>
                          <m:num>
                            <m:r>
                              <a:rPr lang="en-US" altLang="zh-CN" i="1">
                                <a:latin typeface="Cambria Math" panose="02040503050406030204" pitchFamily="18" charset="0"/>
                              </a:rPr>
                              <m:t>𝑘</m:t>
                            </m:r>
                          </m:num>
                          <m:den>
                            <m:r>
                              <a:rPr lang="en-US" altLang="zh-CN" i="1">
                                <a:latin typeface="Cambria Math" panose="02040503050406030204" pitchFamily="18" charset="0"/>
                              </a:rPr>
                              <m:t>2</m:t>
                            </m:r>
                          </m:den>
                        </m:f>
                      </m:e>
                    </m:d>
                    <m:r>
                      <a:rPr lang="en-US" altLang="zh-CN" i="1">
                        <a:latin typeface="Cambria Math" panose="02040503050406030204" pitchFamily="18" charset="0"/>
                      </a:rPr>
                      <m:t>+32</m:t>
                    </m:r>
                    <m:r>
                      <a:rPr lang="en-US" altLang="zh-CN" i="1">
                        <a:latin typeface="Cambria Math" panose="02040503050406030204" pitchFamily="18" charset="0"/>
                      </a:rPr>
                      <m:t>𝑘</m:t>
                    </m:r>
                  </m:oMath>
                </a14:m>
                <a:endParaRPr lang="en-US" altLang="zh-CN" i="1" dirty="0">
                  <a:latin typeface="Cambria Math" panose="02040503050406030204" pitchFamily="18" charset="0"/>
                </a:endParaRPr>
              </a:p>
              <a:p>
                <a14:m>
                  <m:oMath xmlns:m="http://schemas.openxmlformats.org/officeDocument/2006/math">
                    <m:r>
                      <a:rPr lang="en-US" altLang="zh-CN" i="1">
                        <a:latin typeface="Cambria Math" panose="02040503050406030204" pitchFamily="18" charset="0"/>
                      </a:rPr>
                      <m:t>           ≤2</m:t>
                    </m:r>
                    <m:r>
                      <a:rPr lang="en-US" altLang="zh-CN" i="1">
                        <a:solidFill>
                          <a:srgbClr val="DE6769"/>
                        </a:solidFill>
                        <a:latin typeface="Cambria Math" panose="02040503050406030204" pitchFamily="18" charset="0"/>
                      </a:rPr>
                      <m:t>𝐶</m:t>
                    </m:r>
                    <m:func>
                      <m:funcPr>
                        <m:ctrlPr>
                          <a:rPr lang="en-US" altLang="zh-CN" i="1">
                            <a:latin typeface="Cambria Math" panose="02040503050406030204" pitchFamily="18" charset="0"/>
                          </a:rPr>
                        </m:ctrlPr>
                      </m:funcPr>
                      <m:fName>
                        <m:f>
                          <m:fPr>
                            <m:ctrlPr>
                              <a:rPr lang="en-US" altLang="zh-CN" i="1">
                                <a:latin typeface="Cambria Math" panose="02040503050406030204" pitchFamily="18" charset="0"/>
                              </a:rPr>
                            </m:ctrlPr>
                          </m:fPr>
                          <m:num>
                            <m:r>
                              <a:rPr lang="en-US" altLang="zh-CN" i="1">
                                <a:latin typeface="Cambria Math" panose="02040503050406030204" pitchFamily="18" charset="0"/>
                              </a:rPr>
                              <m:t>𝑘</m:t>
                            </m:r>
                          </m:num>
                          <m:den>
                            <m:r>
                              <a:rPr lang="en-US" altLang="zh-CN" i="1">
                                <a:latin typeface="Cambria Math" panose="02040503050406030204" pitchFamily="18" charset="0"/>
                              </a:rPr>
                              <m:t>2</m:t>
                            </m:r>
                          </m:den>
                        </m:f>
                        <m:r>
                          <m:rPr>
                            <m:sty m:val="p"/>
                          </m:rPr>
                          <a:rPr lang="en-US" altLang="zh-CN">
                            <a:latin typeface="Cambria Math" panose="02040503050406030204" pitchFamily="18" charset="0"/>
                          </a:rPr>
                          <m:t>log</m:t>
                        </m:r>
                      </m:fName>
                      <m:e>
                        <m:d>
                          <m:dPr>
                            <m:ctrlPr>
                              <a:rPr lang="en-US" altLang="zh-CN" i="1">
                                <a:latin typeface="Cambria Math" panose="02040503050406030204" pitchFamily="18" charset="0"/>
                              </a:rPr>
                            </m:ctrlPr>
                          </m:dPr>
                          <m:e>
                            <m:f>
                              <m:fPr>
                                <m:ctrlPr>
                                  <a:rPr lang="en-US" altLang="zh-CN" i="1">
                                    <a:latin typeface="Cambria Math" panose="02040503050406030204" pitchFamily="18" charset="0"/>
                                  </a:rPr>
                                </m:ctrlPr>
                              </m:fPr>
                              <m:num>
                                <m:r>
                                  <a:rPr lang="en-US" altLang="zh-CN" i="1">
                                    <a:latin typeface="Cambria Math" panose="02040503050406030204" pitchFamily="18" charset="0"/>
                                  </a:rPr>
                                  <m:t>𝑘</m:t>
                                </m:r>
                              </m:num>
                              <m:den>
                                <m:r>
                                  <a:rPr lang="en-US" altLang="zh-CN" i="1">
                                    <a:latin typeface="Cambria Math" panose="02040503050406030204" pitchFamily="18" charset="0"/>
                                  </a:rPr>
                                  <m:t>2</m:t>
                                </m:r>
                              </m:den>
                            </m:f>
                          </m:e>
                        </m:d>
                      </m:e>
                    </m:func>
                    <m:r>
                      <a:rPr lang="en-US" altLang="zh-CN" i="1">
                        <a:latin typeface="Cambria Math" panose="02040503050406030204" pitchFamily="18" charset="0"/>
                      </a:rPr>
                      <m:t>+32</m:t>
                    </m:r>
                    <m:r>
                      <a:rPr lang="en-US" altLang="zh-CN" i="1">
                        <a:latin typeface="Cambria Math" panose="02040503050406030204" pitchFamily="18" charset="0"/>
                      </a:rPr>
                      <m:t>𝑘</m:t>
                    </m:r>
                  </m:oMath>
                </a14:m>
                <a:endParaRPr lang="en-US" altLang="zh-CN" dirty="0"/>
              </a:p>
              <a:p>
                <a:r>
                  <a:rPr lang="en-US" altLang="zh-CN" dirty="0"/>
                  <a:t>           </a:t>
                </a:r>
                <a14:m>
                  <m:oMath xmlns:m="http://schemas.openxmlformats.org/officeDocument/2006/math">
                    <m:r>
                      <a:rPr lang="en-US" altLang="zh-CN" i="1">
                        <a:latin typeface="Cambria Math" panose="02040503050406030204" pitchFamily="18" charset="0"/>
                      </a:rPr>
                      <m:t>=</m:t>
                    </m:r>
                    <m:r>
                      <a:rPr lang="en-US" altLang="zh-CN" i="1">
                        <a:latin typeface="Cambria Math" panose="02040503050406030204" pitchFamily="18" charset="0"/>
                      </a:rPr>
                      <m:t>𝑘</m:t>
                    </m:r>
                    <m:d>
                      <m:dPr>
                        <m:ctrlPr>
                          <a:rPr lang="en-US" altLang="zh-CN" i="1">
                            <a:latin typeface="Cambria Math" panose="02040503050406030204" pitchFamily="18" charset="0"/>
                          </a:rPr>
                        </m:ctrlPr>
                      </m:dPr>
                      <m:e>
                        <m:r>
                          <a:rPr lang="en-US" altLang="zh-CN" i="1">
                            <a:solidFill>
                              <a:srgbClr val="DE6769"/>
                            </a:solidFill>
                            <a:latin typeface="Cambria Math" panose="02040503050406030204" pitchFamily="18" charset="0"/>
                          </a:rPr>
                          <m:t>𝐶</m:t>
                        </m:r>
                        <m:r>
                          <a:rPr lang="en-US" altLang="zh-CN" i="1">
                            <a:latin typeface="Cambria Math" panose="02040503050406030204" pitchFamily="18" charset="0"/>
                          </a:rPr>
                          <m:t>⋅</m:t>
                        </m:r>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log</m:t>
                            </m:r>
                          </m:fName>
                          <m:e>
                            <m:d>
                              <m:dPr>
                                <m:ctrlPr>
                                  <a:rPr lang="en-US" altLang="zh-CN" i="1">
                                    <a:latin typeface="Cambria Math" panose="02040503050406030204" pitchFamily="18" charset="0"/>
                                  </a:rPr>
                                </m:ctrlPr>
                              </m:dPr>
                              <m:e>
                                <m:r>
                                  <a:rPr lang="en-US" altLang="zh-CN" i="1">
                                    <a:latin typeface="Cambria Math" panose="02040503050406030204" pitchFamily="18" charset="0"/>
                                  </a:rPr>
                                  <m:t>𝑘</m:t>
                                </m:r>
                              </m:e>
                            </m:d>
                          </m:e>
                        </m:func>
                        <m:r>
                          <a:rPr lang="en-US" altLang="zh-CN" i="1">
                            <a:latin typeface="Cambria Math" panose="02040503050406030204" pitchFamily="18" charset="0"/>
                          </a:rPr>
                          <m:t>+32 −</m:t>
                        </m:r>
                        <m:r>
                          <a:rPr lang="en-US" altLang="zh-CN" i="1">
                            <a:solidFill>
                              <a:srgbClr val="DE6769"/>
                            </a:solidFill>
                            <a:latin typeface="Cambria Math" panose="02040503050406030204" pitchFamily="18" charset="0"/>
                          </a:rPr>
                          <m:t>𝐶</m:t>
                        </m:r>
                      </m:e>
                    </m:d>
                  </m:oMath>
                </a14:m>
                <a:endParaRPr lang="en-US" altLang="zh-CN" dirty="0"/>
              </a:p>
              <a:p>
                <a14:m>
                  <m:oMath xmlns:m="http://schemas.openxmlformats.org/officeDocument/2006/math">
                    <m:r>
                      <a:rPr lang="en-US" altLang="zh-CN" i="1">
                        <a:latin typeface="Cambria Math" panose="02040503050406030204" pitchFamily="18" charset="0"/>
                      </a:rPr>
                      <m:t>            ≤</m:t>
                    </m:r>
                    <m:r>
                      <a:rPr lang="en-US" altLang="zh-CN" i="1">
                        <a:latin typeface="Cambria Math" panose="02040503050406030204" pitchFamily="18" charset="0"/>
                      </a:rPr>
                      <m:t>𝑘</m:t>
                    </m:r>
                    <m:d>
                      <m:dPr>
                        <m:ctrlPr>
                          <a:rPr lang="en-US" altLang="zh-CN" i="1">
                            <a:latin typeface="Cambria Math" panose="02040503050406030204" pitchFamily="18" charset="0"/>
                          </a:rPr>
                        </m:ctrlPr>
                      </m:dPr>
                      <m:e>
                        <m:r>
                          <a:rPr lang="en-US" altLang="zh-CN" i="1">
                            <a:solidFill>
                              <a:srgbClr val="DE6769"/>
                            </a:solidFill>
                            <a:latin typeface="Cambria Math" panose="02040503050406030204" pitchFamily="18" charset="0"/>
                          </a:rPr>
                          <m:t>𝐶</m:t>
                        </m:r>
                        <m:r>
                          <a:rPr lang="en-US" altLang="zh-CN" i="1">
                            <a:latin typeface="Cambria Math" panose="02040503050406030204" pitchFamily="18" charset="0"/>
                          </a:rPr>
                          <m:t>⋅</m:t>
                        </m:r>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log</m:t>
                            </m:r>
                          </m:fName>
                          <m:e>
                            <m:r>
                              <a:rPr lang="en-US" altLang="zh-CN" i="1">
                                <a:latin typeface="Cambria Math" panose="02040503050406030204" pitchFamily="18" charset="0"/>
                              </a:rPr>
                              <m:t>(</m:t>
                            </m:r>
                            <m:r>
                              <a:rPr lang="en-US" altLang="zh-CN" i="1">
                                <a:latin typeface="Cambria Math" panose="02040503050406030204" pitchFamily="18" charset="0"/>
                              </a:rPr>
                              <m:t>𝑘</m:t>
                            </m:r>
                            <m:r>
                              <a:rPr lang="en-US" altLang="zh-CN" i="1">
                                <a:latin typeface="Cambria Math" panose="02040503050406030204" pitchFamily="18" charset="0"/>
                              </a:rPr>
                              <m:t>)</m:t>
                            </m:r>
                          </m:e>
                        </m:func>
                      </m:e>
                    </m:d>
                  </m:oMath>
                </a14:m>
                <a:r>
                  <a:rPr lang="en-US" altLang="zh-CN" dirty="0"/>
                  <a:t> </a:t>
                </a:r>
                <a:r>
                  <a:rPr lang="en-US" altLang="zh-CN" dirty="0">
                    <a:solidFill>
                      <a:srgbClr val="DE6769"/>
                    </a:solidFill>
                  </a:rPr>
                  <a:t>as long as </a:t>
                </a:r>
                <a14:m>
                  <m:oMath xmlns:m="http://schemas.openxmlformats.org/officeDocument/2006/math">
                    <m:r>
                      <a:rPr lang="en-US" altLang="zh-CN" i="1">
                        <a:solidFill>
                          <a:srgbClr val="DE6769"/>
                        </a:solidFill>
                        <a:latin typeface="Cambria Math" panose="02040503050406030204" pitchFamily="18" charset="0"/>
                      </a:rPr>
                      <m:t>𝐶</m:t>
                    </m:r>
                    <m:r>
                      <a:rPr lang="en-US" altLang="zh-CN" i="1">
                        <a:solidFill>
                          <a:srgbClr val="DE6769"/>
                        </a:solidFill>
                        <a:latin typeface="Cambria Math" panose="02040503050406030204" pitchFamily="18" charset="0"/>
                      </a:rPr>
                      <m:t>≥32</m:t>
                    </m:r>
                  </m:oMath>
                </a14:m>
                <a:r>
                  <a:rPr lang="en-US" altLang="zh-CN" dirty="0"/>
                  <a:t>.</a:t>
                </a:r>
              </a:p>
              <a:p>
                <a:endParaRPr lang="en-US" dirty="0">
                  <a:solidFill>
                    <a:schemeClr val="accent4"/>
                  </a:solidFill>
                </a:endParaRPr>
              </a:p>
            </p:txBody>
          </p:sp>
        </mc:Choice>
        <mc:Fallback xmlns="">
          <p:sp>
            <p:nvSpPr>
              <p:cNvPr id="3" name="Content Placeholder 2">
                <a:extLst>
                  <a:ext uri="{FF2B5EF4-FFF2-40B4-BE49-F238E27FC236}">
                    <a16:creationId xmlns:a16="http://schemas.microsoft.com/office/drawing/2014/main" id="{509E5F99-F2BC-C04A-8863-CD5B42034168}"/>
                  </a:ext>
                </a:extLst>
              </p:cNvPr>
              <p:cNvSpPr>
                <a:spLocks noGrp="1" noRot="1" noChangeAspect="1" noMove="1" noResize="1" noEditPoints="1" noAdjustHandles="1" noChangeArrowheads="1" noChangeShapeType="1" noTextEdit="1"/>
              </p:cNvSpPr>
              <p:nvPr>
                <p:ph idx="1"/>
              </p:nvPr>
            </p:nvSpPr>
            <p:spPr>
              <a:xfrm>
                <a:off x="628650" y="1404676"/>
                <a:ext cx="8379426" cy="4351338"/>
              </a:xfrm>
              <a:blipFill>
                <a:blip r:embed="rId2"/>
                <a:stretch>
                  <a:fillRect l="-1210" t="-377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A3BB8FE5-9B16-F14A-A0AD-8E90B00352B4}"/>
                  </a:ext>
                </a:extLst>
              </p:cNvPr>
              <p:cNvSpPr/>
              <p:nvPr/>
            </p:nvSpPr>
            <p:spPr>
              <a:xfrm>
                <a:off x="6279893" y="5890950"/>
                <a:ext cx="2728183" cy="841897"/>
              </a:xfrm>
              <a:prstGeom prst="rect">
                <a:avLst/>
              </a:prstGeom>
            </p:spPr>
            <p:txBody>
              <a:bodyPr wrap="none">
                <a:spAutoFit/>
              </a:bodyPr>
              <a:lstStyle/>
              <a:p>
                <a:pPr algn="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𝑇</m:t>
                      </m:r>
                      <m:d>
                        <m:dPr>
                          <m:ctrlPr>
                            <a:rPr lang="en-US" i="1">
                              <a:latin typeface="Cambria Math" panose="02040503050406030204" pitchFamily="18" charset="0"/>
                            </a:rPr>
                          </m:ctrlPr>
                        </m:dPr>
                        <m:e>
                          <m:r>
                            <a:rPr lang="en-US" i="1">
                              <a:latin typeface="Cambria Math" panose="02040503050406030204" pitchFamily="18" charset="0"/>
                            </a:rPr>
                            <m:t>𝑛</m:t>
                          </m:r>
                        </m:e>
                      </m:d>
                      <m:r>
                        <a:rPr lang="en-US" i="1">
                          <a:latin typeface="Cambria Math" panose="02040503050406030204" pitchFamily="18" charset="0"/>
                        </a:rPr>
                        <m:t>=2⋅</m:t>
                      </m:r>
                      <m:r>
                        <a:rPr lang="en-US" i="1">
                          <a:latin typeface="Cambria Math" panose="02040503050406030204" pitchFamily="18" charset="0"/>
                        </a:rPr>
                        <m:t>𝑇</m:t>
                      </m:r>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𝑛</m:t>
                              </m:r>
                            </m:num>
                            <m:den>
                              <m:r>
                                <a:rPr lang="en-US" i="1">
                                  <a:latin typeface="Cambria Math" panose="02040503050406030204" pitchFamily="18" charset="0"/>
                                </a:rPr>
                                <m:t>2</m:t>
                              </m:r>
                            </m:den>
                          </m:f>
                        </m:e>
                      </m:d>
                      <m:r>
                        <a:rPr lang="en-US" i="1">
                          <a:latin typeface="Cambria Math" panose="02040503050406030204" pitchFamily="18" charset="0"/>
                        </a:rPr>
                        <m:t>+32⋅</m:t>
                      </m:r>
                      <m:r>
                        <a:rPr lang="en-US" i="1">
                          <a:latin typeface="Cambria Math" panose="02040503050406030204" pitchFamily="18" charset="0"/>
                        </a:rPr>
                        <m:t>𝑛</m:t>
                      </m:r>
                    </m:oMath>
                  </m:oMathPara>
                </a14:m>
                <a:endParaRPr lang="en-US" dirty="0"/>
              </a:p>
              <a:p>
                <a:pPr algn="r"/>
                <a14:m>
                  <m:oMathPara xmlns:m="http://schemas.openxmlformats.org/officeDocument/2006/math">
                    <m:oMathParaPr>
                      <m:jc m:val="right"/>
                    </m:oMathParaPr>
                    <m:oMath xmlns:m="http://schemas.openxmlformats.org/officeDocument/2006/math">
                      <m:r>
                        <a:rPr lang="en-US" i="1">
                          <a:latin typeface="Cambria Math" panose="02040503050406030204" pitchFamily="18" charset="0"/>
                        </a:rPr>
                        <m:t>𝑇</m:t>
                      </m:r>
                      <m:d>
                        <m:dPr>
                          <m:ctrlPr>
                            <a:rPr lang="en-US" i="1">
                              <a:latin typeface="Cambria Math" panose="02040503050406030204" pitchFamily="18" charset="0"/>
                            </a:rPr>
                          </m:ctrlPr>
                        </m:dPr>
                        <m:e>
                          <m:r>
                            <a:rPr lang="en-US" b="0" i="1" smtClean="0">
                              <a:latin typeface="Cambria Math" panose="02040503050406030204" pitchFamily="18" charset="0"/>
                            </a:rPr>
                            <m:t>2</m:t>
                          </m:r>
                        </m:e>
                      </m:d>
                      <m:r>
                        <a:rPr lang="en-US" b="0" i="1" smtClean="0">
                          <a:latin typeface="Cambria Math" panose="02040503050406030204" pitchFamily="18" charset="0"/>
                        </a:rPr>
                        <m:t>=2</m:t>
                      </m:r>
                    </m:oMath>
                  </m:oMathPara>
                </a14:m>
                <a:endParaRPr lang="en-US" dirty="0"/>
              </a:p>
            </p:txBody>
          </p:sp>
        </mc:Choice>
        <mc:Fallback xmlns="">
          <p:sp>
            <p:nvSpPr>
              <p:cNvPr id="5" name="Rectangle 4">
                <a:extLst>
                  <a:ext uri="{FF2B5EF4-FFF2-40B4-BE49-F238E27FC236}">
                    <a16:creationId xmlns:a16="http://schemas.microsoft.com/office/drawing/2014/main" id="{A3BB8FE5-9B16-F14A-A0AD-8E90B00352B4}"/>
                  </a:ext>
                </a:extLst>
              </p:cNvPr>
              <p:cNvSpPr>
                <a:spLocks noRot="1" noChangeAspect="1" noMove="1" noResize="1" noEditPoints="1" noAdjustHandles="1" noChangeArrowheads="1" noChangeShapeType="1" noTextEdit="1"/>
              </p:cNvSpPr>
              <p:nvPr/>
            </p:nvSpPr>
            <p:spPr>
              <a:xfrm>
                <a:off x="6279893" y="5890950"/>
                <a:ext cx="2728183" cy="841897"/>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5453B8A9-0065-E44A-A81B-5FB7D1FA0879}"/>
                  </a:ext>
                </a:extLst>
              </p:cNvPr>
              <p:cNvSpPr txBox="1"/>
              <p:nvPr/>
            </p:nvSpPr>
            <p:spPr>
              <a:xfrm>
                <a:off x="1003300" y="5660116"/>
                <a:ext cx="5594930" cy="461665"/>
              </a:xfrm>
              <a:prstGeom prst="rect">
                <a:avLst/>
              </a:prstGeom>
              <a:noFill/>
            </p:spPr>
            <p:txBody>
              <a:bodyPr wrap="none" rtlCol="0">
                <a:spAutoFit/>
              </a:bodyPr>
              <a:lstStyle/>
              <a:p>
                <a:r>
                  <a:rPr lang="en-US" sz="2400" b="1" dirty="0" err="1"/>
                  <a:t>所以</a:t>
                </a:r>
                <a:r>
                  <a:rPr lang="zh-CN" altLang="en-US" sz="2400" b="1" dirty="0"/>
                  <a:t>，当</a:t>
                </a:r>
                <a14:m>
                  <m:oMath xmlns:m="http://schemas.openxmlformats.org/officeDocument/2006/math">
                    <m:r>
                      <a:rPr lang="en-US" altLang="zh-CN" sz="2400" b="1" i="1" smtClean="0">
                        <a:solidFill>
                          <a:srgbClr val="DE6769"/>
                        </a:solidFill>
                        <a:latin typeface="Cambria Math" panose="02040503050406030204" pitchFamily="18" charset="0"/>
                      </a:rPr>
                      <m:t>𝑪</m:t>
                    </m:r>
                    <m:r>
                      <a:rPr lang="en-US" altLang="zh-CN" sz="2400" b="1" i="1" smtClean="0">
                        <a:solidFill>
                          <a:srgbClr val="DE6769"/>
                        </a:solidFill>
                        <a:latin typeface="Cambria Math" panose="02040503050406030204" pitchFamily="18" charset="0"/>
                      </a:rPr>
                      <m:t>≥</m:t>
                    </m:r>
                    <m:r>
                      <a:rPr lang="en-US" altLang="zh-CN" sz="2400" b="1" i="1" smtClean="0">
                        <a:solidFill>
                          <a:srgbClr val="DE6769"/>
                        </a:solidFill>
                        <a:latin typeface="Cambria Math" panose="02040503050406030204" pitchFamily="18" charset="0"/>
                      </a:rPr>
                      <m:t>𝟑𝟐</m:t>
                    </m:r>
                  </m:oMath>
                </a14:m>
                <a:r>
                  <a:rPr lang="en-US" sz="2400" b="1" dirty="0" err="1"/>
                  <a:t>时上述假设对所有</a:t>
                </a:r>
                <a:r>
                  <a:rPr lang="en-US" altLang="zh-CN" sz="2400" b="1" i="1" dirty="0" err="1"/>
                  <a:t>n</a:t>
                </a:r>
                <a:r>
                  <a:rPr lang="zh-CN" altLang="en-US" sz="2400" b="1" dirty="0"/>
                  <a:t>成立</a:t>
                </a:r>
                <a:endParaRPr lang="en-US" sz="2400" b="1" dirty="0"/>
              </a:p>
            </p:txBody>
          </p:sp>
        </mc:Choice>
        <mc:Fallback xmlns="">
          <p:sp>
            <p:nvSpPr>
              <p:cNvPr id="7" name="文本框 6">
                <a:extLst>
                  <a:ext uri="{FF2B5EF4-FFF2-40B4-BE49-F238E27FC236}">
                    <a16:creationId xmlns:a16="http://schemas.microsoft.com/office/drawing/2014/main" id="{5453B8A9-0065-E44A-A81B-5FB7D1FA0879}"/>
                  </a:ext>
                </a:extLst>
              </p:cNvPr>
              <p:cNvSpPr txBox="1">
                <a:spLocks noRot="1" noChangeAspect="1" noMove="1" noResize="1" noEditPoints="1" noAdjustHandles="1" noChangeArrowheads="1" noChangeShapeType="1" noTextEdit="1"/>
              </p:cNvSpPr>
              <p:nvPr/>
            </p:nvSpPr>
            <p:spPr>
              <a:xfrm>
                <a:off x="1003300" y="5660116"/>
                <a:ext cx="5594930" cy="461665"/>
              </a:xfrm>
              <a:prstGeom prst="rect">
                <a:avLst/>
              </a:prstGeom>
              <a:blipFill>
                <a:blip r:embed="rId4"/>
                <a:stretch>
                  <a:fillRect l="-1814" t="-10811" r="-1134" b="-29730"/>
                </a:stretch>
              </a:blipFill>
            </p:spPr>
            <p:txBody>
              <a:bodyPr/>
              <a:lstStyle/>
              <a:p>
                <a:r>
                  <a:rPr lang="en-US">
                    <a:noFill/>
                  </a:rPr>
                  <a:t> </a:t>
                </a:r>
              </a:p>
            </p:txBody>
          </p:sp>
        </mc:Fallback>
      </mc:AlternateContent>
    </p:spTree>
    <p:extLst>
      <p:ext uri="{BB962C8B-B14F-4D97-AF65-F5344CB8AC3E}">
        <p14:creationId xmlns:p14="http://schemas.microsoft.com/office/powerpoint/2010/main" val="1640330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D6B178-8467-9045-90C5-B7427EC5DD60}"/>
              </a:ext>
            </a:extLst>
          </p:cNvPr>
          <p:cNvSpPr>
            <a:spLocks noGrp="1"/>
          </p:cNvSpPr>
          <p:nvPr>
            <p:ph type="title"/>
          </p:nvPr>
        </p:nvSpPr>
        <p:spPr/>
        <p:txBody>
          <a:bodyPr>
            <a:normAutofit/>
          </a:bodyPr>
          <a:lstStyle/>
          <a:p>
            <a:r>
              <a:rPr lang="en-US" dirty="0"/>
              <a:t>Step 2: </a:t>
            </a:r>
            <a:r>
              <a:rPr lang="en-US" dirty="0" err="1"/>
              <a:t>假设一个常数项</a:t>
            </a:r>
            <a:r>
              <a:rPr lang="zh-CN" altLang="en-US" dirty="0"/>
              <a:t>，反向推导出这一常数项</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09E5F99-F2BC-C04A-8863-CD5B42034168}"/>
                  </a:ext>
                </a:extLst>
              </p:cNvPr>
              <p:cNvSpPr>
                <a:spLocks noGrp="1"/>
              </p:cNvSpPr>
              <p:nvPr>
                <p:ph idx="1"/>
              </p:nvPr>
            </p:nvSpPr>
            <p:spPr>
              <a:xfrm>
                <a:off x="628650" y="1825625"/>
                <a:ext cx="8379426" cy="4351338"/>
              </a:xfrm>
            </p:spPr>
            <p:txBody>
              <a:bodyPr>
                <a:normAutofit/>
              </a:bodyPr>
              <a:lstStyle/>
              <a:p>
                <a:r>
                  <a:rPr lang="en-US" dirty="0">
                    <a:solidFill>
                      <a:schemeClr val="accent4"/>
                    </a:solidFill>
                  </a:rPr>
                  <a:t>Guess</a:t>
                </a:r>
                <a:r>
                  <a:rPr lang="en-US" dirty="0"/>
                  <a:t>: </a:t>
                </a:r>
                <a14:m>
                  <m:oMath xmlns:m="http://schemas.openxmlformats.org/officeDocument/2006/math">
                    <m:r>
                      <a:rPr lang="en-US" i="1">
                        <a:latin typeface="Cambria Math" panose="02040503050406030204" pitchFamily="18" charset="0"/>
                      </a:rPr>
                      <m:t>𝑇</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e>
                    </m:d>
                    <m:r>
                      <a:rPr lang="en-US" b="0" i="1" smtClean="0">
                        <a:latin typeface="Cambria Math" panose="02040503050406030204" pitchFamily="18" charset="0"/>
                      </a:rPr>
                      <m:t>≤</m:t>
                    </m:r>
                    <m:r>
                      <a:rPr lang="en-US" b="0" i="1" smtClean="0">
                        <a:latin typeface="Cambria Math" panose="02040503050406030204" pitchFamily="18" charset="0"/>
                      </a:rPr>
                      <m:t>𝐶</m:t>
                    </m:r>
                    <m:r>
                      <a:rPr lang="en-US" b="0" i="1" smtClean="0">
                        <a:latin typeface="Cambria Math" panose="02040503050406030204" pitchFamily="18" charset="0"/>
                      </a:rPr>
                      <m:t>⋅</m:t>
                    </m:r>
                    <m:r>
                      <a:rPr lang="en-US" b="0" i="1" smtClean="0">
                        <a:latin typeface="Cambria Math" panose="02040503050406030204" pitchFamily="18" charset="0"/>
                      </a:rPr>
                      <m:t>𝑛</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d>
                          <m:dPr>
                            <m:ctrlPr>
                              <a:rPr lang="en-US" b="0" i="1" smtClean="0">
                                <a:latin typeface="Cambria Math" panose="02040503050406030204" pitchFamily="18" charset="0"/>
                              </a:rPr>
                            </m:ctrlPr>
                          </m:dPr>
                          <m:e>
                            <m:r>
                              <a:rPr lang="en-US" b="0" i="1" smtClean="0">
                                <a:latin typeface="Cambria Math" panose="02040503050406030204" pitchFamily="18" charset="0"/>
                              </a:rPr>
                              <m:t>𝑛</m:t>
                            </m:r>
                          </m:e>
                        </m:d>
                      </m:e>
                    </m:func>
                  </m:oMath>
                </a14:m>
                <a:r>
                  <a:rPr lang="en-US" dirty="0"/>
                  <a:t> for some constant C TBD. </a:t>
                </a:r>
              </a:p>
              <a:p>
                <a:r>
                  <a:rPr lang="en-US" dirty="0">
                    <a:solidFill>
                      <a:schemeClr val="accent4"/>
                    </a:solidFill>
                  </a:rPr>
                  <a:t>Inductive Hypothesis (for </a:t>
                </a:r>
                <a14:m>
                  <m:oMath xmlns:m="http://schemas.openxmlformats.org/officeDocument/2006/math">
                    <m:r>
                      <a:rPr lang="en-US" b="0" i="1" smtClean="0">
                        <a:solidFill>
                          <a:schemeClr val="accent4"/>
                        </a:solidFill>
                        <a:latin typeface="Cambria Math" panose="02040503050406030204" pitchFamily="18" charset="0"/>
                      </a:rPr>
                      <m:t>𝑛</m:t>
                    </m:r>
                    <m:r>
                      <a:rPr lang="en-US" b="0" i="1" smtClean="0">
                        <a:solidFill>
                          <a:schemeClr val="accent4"/>
                        </a:solidFill>
                        <a:latin typeface="Cambria Math" panose="02040503050406030204" pitchFamily="18" charset="0"/>
                      </a:rPr>
                      <m:t>≥2</m:t>
                    </m:r>
                  </m:oMath>
                </a14:m>
                <a:r>
                  <a:rPr lang="en-US" dirty="0"/>
                  <a:t>): </a:t>
                </a:r>
                <a14:m>
                  <m:oMath xmlns:m="http://schemas.openxmlformats.org/officeDocument/2006/math">
                    <m:r>
                      <a:rPr lang="en-US" i="1">
                        <a:latin typeface="Cambria Math" panose="02040503050406030204" pitchFamily="18" charset="0"/>
                      </a:rPr>
                      <m:t>𝑇</m:t>
                    </m:r>
                    <m:d>
                      <m:dPr>
                        <m:ctrlPr>
                          <a:rPr lang="en-US" i="1">
                            <a:latin typeface="Cambria Math" panose="02040503050406030204" pitchFamily="18" charset="0"/>
                          </a:rPr>
                        </m:ctrlPr>
                      </m:dPr>
                      <m:e>
                        <m:r>
                          <a:rPr lang="en-US" b="0" i="1" smtClean="0">
                            <a:latin typeface="Cambria Math" panose="02040503050406030204" pitchFamily="18" charset="0"/>
                          </a:rPr>
                          <m:t>𝑛</m:t>
                        </m:r>
                      </m:e>
                    </m:d>
                    <m:r>
                      <a:rPr lang="en-US" i="1">
                        <a:latin typeface="Cambria Math" panose="02040503050406030204" pitchFamily="18" charset="0"/>
                      </a:rPr>
                      <m:t>≤</m:t>
                    </m:r>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𝑛</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d>
                          <m:dPr>
                            <m:ctrlPr>
                              <a:rPr lang="en-US" i="1">
                                <a:latin typeface="Cambria Math" panose="02040503050406030204" pitchFamily="18" charset="0"/>
                              </a:rPr>
                            </m:ctrlPr>
                          </m:dPr>
                          <m:e>
                            <m:r>
                              <a:rPr lang="en-US" b="0" i="1" smtClean="0">
                                <a:latin typeface="Cambria Math" panose="02040503050406030204" pitchFamily="18" charset="0"/>
                              </a:rPr>
                              <m:t>𝑛</m:t>
                            </m:r>
                          </m:e>
                        </m:d>
                      </m:e>
                    </m:func>
                  </m:oMath>
                </a14:m>
                <a:endParaRPr lang="en-US" dirty="0"/>
              </a:p>
              <a:p>
                <a:r>
                  <a:rPr lang="en-US" dirty="0">
                    <a:solidFill>
                      <a:schemeClr val="accent4"/>
                    </a:solidFill>
                  </a:rPr>
                  <a:t>Base case</a:t>
                </a:r>
                <a:r>
                  <a:rPr lang="en-US" dirty="0"/>
                  <a:t>: </a:t>
                </a:r>
                <a14:m>
                  <m:oMath xmlns:m="http://schemas.openxmlformats.org/officeDocument/2006/math">
                    <m:r>
                      <a:rPr lang="en-US" i="1">
                        <a:latin typeface="Cambria Math" panose="02040503050406030204" pitchFamily="18" charset="0"/>
                      </a:rPr>
                      <m:t>𝑇</m:t>
                    </m:r>
                    <m:d>
                      <m:dPr>
                        <m:ctrlPr>
                          <a:rPr lang="en-US" i="1">
                            <a:latin typeface="Cambria Math" panose="02040503050406030204" pitchFamily="18" charset="0"/>
                          </a:rPr>
                        </m:ctrlPr>
                      </m:dPr>
                      <m:e>
                        <m:r>
                          <a:rPr lang="en-US" b="0" i="1" smtClean="0">
                            <a:latin typeface="Cambria Math" panose="02040503050406030204" pitchFamily="18" charset="0"/>
                          </a:rPr>
                          <m:t>2</m:t>
                        </m:r>
                      </m:e>
                    </m:d>
                    <m:r>
                      <a:rPr lang="en-US" b="0" i="1" smtClean="0">
                        <a:latin typeface="Cambria Math" panose="02040503050406030204" pitchFamily="18" charset="0"/>
                      </a:rPr>
                      <m:t>=2</m:t>
                    </m:r>
                    <m:r>
                      <a:rPr lang="en-US" i="1">
                        <a:latin typeface="Cambria Math" panose="02040503050406030204" pitchFamily="18" charset="0"/>
                      </a:rPr>
                      <m:t>≤</m:t>
                    </m:r>
                    <m:r>
                      <a:rPr lang="en-US" i="1">
                        <a:latin typeface="Cambria Math" panose="02040503050406030204" pitchFamily="18" charset="0"/>
                      </a:rPr>
                      <m:t>𝐶</m:t>
                    </m:r>
                    <m:r>
                      <a:rPr lang="en-US" i="1">
                        <a:latin typeface="Cambria Math" panose="02040503050406030204" pitchFamily="18" charset="0"/>
                      </a:rPr>
                      <m:t>⋅2</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d>
                          <m:dPr>
                            <m:ctrlPr>
                              <a:rPr lang="en-US" i="1">
                                <a:latin typeface="Cambria Math" panose="02040503050406030204" pitchFamily="18" charset="0"/>
                              </a:rPr>
                            </m:ctrlPr>
                          </m:dPr>
                          <m:e>
                            <m:r>
                              <a:rPr lang="en-US" b="0" i="1" smtClean="0">
                                <a:latin typeface="Cambria Math" panose="02040503050406030204" pitchFamily="18" charset="0"/>
                              </a:rPr>
                              <m:t>2</m:t>
                            </m:r>
                          </m:e>
                        </m:d>
                      </m:e>
                    </m:func>
                  </m:oMath>
                </a14:m>
                <a:r>
                  <a:rPr lang="en-US" dirty="0"/>
                  <a:t> </a:t>
                </a:r>
                <a:r>
                  <a:rPr lang="en-US" dirty="0">
                    <a:solidFill>
                      <a:srgbClr val="DE6769"/>
                    </a:solidFill>
                  </a:rPr>
                  <a:t>as long as </a:t>
                </a:r>
                <a14:m>
                  <m:oMath xmlns:m="http://schemas.openxmlformats.org/officeDocument/2006/math">
                    <m:r>
                      <a:rPr lang="en-US" i="1">
                        <a:solidFill>
                          <a:srgbClr val="DE6769"/>
                        </a:solidFill>
                        <a:latin typeface="Cambria Math" panose="02040503050406030204" pitchFamily="18" charset="0"/>
                      </a:rPr>
                      <m:t>𝐶</m:t>
                    </m:r>
                    <m:r>
                      <a:rPr lang="en-US" b="0" i="1" smtClean="0">
                        <a:solidFill>
                          <a:srgbClr val="DE6769"/>
                        </a:solidFill>
                        <a:latin typeface="Cambria Math" panose="02040503050406030204" pitchFamily="18" charset="0"/>
                      </a:rPr>
                      <m:t>≥1</m:t>
                    </m:r>
                  </m:oMath>
                </a14:m>
                <a:endParaRPr lang="en-US" dirty="0"/>
              </a:p>
              <a:p>
                <a:r>
                  <a:rPr lang="en-US" dirty="0">
                    <a:solidFill>
                      <a:schemeClr val="accent4"/>
                    </a:solidFill>
                  </a:rPr>
                  <a:t>Inductive step</a:t>
                </a:r>
                <a:r>
                  <a:rPr lang="en-US" dirty="0"/>
                  <a:t>: Works as long as </a:t>
                </a:r>
                <a14:m>
                  <m:oMath xmlns:m="http://schemas.openxmlformats.org/officeDocument/2006/math">
                    <m:r>
                      <a:rPr lang="en-US" i="1">
                        <a:solidFill>
                          <a:srgbClr val="DE6769"/>
                        </a:solidFill>
                        <a:latin typeface="Cambria Math" panose="02040503050406030204" pitchFamily="18" charset="0"/>
                      </a:rPr>
                      <m:t>𝐶</m:t>
                    </m:r>
                    <m:r>
                      <a:rPr lang="en-US" i="1">
                        <a:solidFill>
                          <a:srgbClr val="DE6769"/>
                        </a:solidFill>
                        <a:latin typeface="Cambria Math" panose="02040503050406030204" pitchFamily="18" charset="0"/>
                      </a:rPr>
                      <m:t>≥32</m:t>
                    </m:r>
                  </m:oMath>
                </a14:m>
                <a:endParaRPr lang="en-US" dirty="0"/>
              </a:p>
              <a:p>
                <a:pPr lvl="1"/>
                <a:r>
                  <a:rPr lang="en-US" dirty="0"/>
                  <a:t>So choose </a:t>
                </a:r>
                <a14:m>
                  <m:oMath xmlns:m="http://schemas.openxmlformats.org/officeDocument/2006/math">
                    <m:r>
                      <a:rPr lang="en-US" i="1">
                        <a:solidFill>
                          <a:srgbClr val="DE6769"/>
                        </a:solidFill>
                        <a:latin typeface="Cambria Math" panose="02040503050406030204" pitchFamily="18" charset="0"/>
                      </a:rPr>
                      <m:t>𝐶</m:t>
                    </m:r>
                    <m:r>
                      <a:rPr lang="en-US" b="0" i="1" smtClean="0">
                        <a:solidFill>
                          <a:srgbClr val="DE6769"/>
                        </a:solidFill>
                        <a:latin typeface="Cambria Math" panose="02040503050406030204" pitchFamily="18" charset="0"/>
                      </a:rPr>
                      <m:t>=</m:t>
                    </m:r>
                    <m:r>
                      <a:rPr lang="en-US" i="1">
                        <a:solidFill>
                          <a:srgbClr val="DE6769"/>
                        </a:solidFill>
                        <a:latin typeface="Cambria Math" panose="02040503050406030204" pitchFamily="18" charset="0"/>
                      </a:rPr>
                      <m:t>32</m:t>
                    </m:r>
                  </m:oMath>
                </a14:m>
                <a:r>
                  <a:rPr lang="en-US" dirty="0"/>
                  <a:t>.</a:t>
                </a:r>
              </a:p>
              <a:p>
                <a:r>
                  <a:rPr lang="en-US" dirty="0">
                    <a:solidFill>
                      <a:schemeClr val="accent4"/>
                    </a:solidFill>
                  </a:rPr>
                  <a:t>Conclusion</a:t>
                </a:r>
                <a:r>
                  <a:rPr lang="en-US" dirty="0"/>
                  <a:t>: </a:t>
                </a:r>
                <a14:m>
                  <m:oMath xmlns:m="http://schemas.openxmlformats.org/officeDocument/2006/math">
                    <m:r>
                      <a:rPr lang="en-US" i="1">
                        <a:latin typeface="Cambria Math" panose="02040503050406030204" pitchFamily="18" charset="0"/>
                      </a:rPr>
                      <m:t>𝑇</m:t>
                    </m:r>
                    <m:d>
                      <m:dPr>
                        <m:ctrlPr>
                          <a:rPr lang="en-US" i="1">
                            <a:latin typeface="Cambria Math" panose="02040503050406030204" pitchFamily="18" charset="0"/>
                          </a:rPr>
                        </m:ctrlPr>
                      </m:dPr>
                      <m:e>
                        <m:r>
                          <a:rPr lang="en-US" i="1">
                            <a:latin typeface="Cambria Math" panose="02040503050406030204" pitchFamily="18" charset="0"/>
                          </a:rPr>
                          <m:t>𝑛</m:t>
                        </m:r>
                      </m:e>
                    </m:d>
                    <m:r>
                      <a:rPr lang="en-US" i="1">
                        <a:latin typeface="Cambria Math" panose="02040503050406030204" pitchFamily="18" charset="0"/>
                      </a:rPr>
                      <m:t>≤</m:t>
                    </m:r>
                    <m:r>
                      <a:rPr lang="en-US" b="0" i="1" smtClean="0">
                        <a:latin typeface="Cambria Math" panose="02040503050406030204" pitchFamily="18" charset="0"/>
                      </a:rPr>
                      <m:t>32</m:t>
                    </m:r>
                    <m:r>
                      <a:rPr lang="en-US" i="1">
                        <a:latin typeface="Cambria Math" panose="02040503050406030204" pitchFamily="18" charset="0"/>
                      </a:rPr>
                      <m:t>⋅</m:t>
                    </m:r>
                    <m:r>
                      <a:rPr lang="en-US" i="1">
                        <a:latin typeface="Cambria Math" panose="02040503050406030204" pitchFamily="18" charset="0"/>
                      </a:rPr>
                      <m:t>𝑛</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d>
                          <m:dPr>
                            <m:ctrlPr>
                              <a:rPr lang="en-US" i="1">
                                <a:latin typeface="Cambria Math" panose="02040503050406030204" pitchFamily="18" charset="0"/>
                              </a:rPr>
                            </m:ctrlPr>
                          </m:dPr>
                          <m:e>
                            <m:r>
                              <a:rPr lang="en-US" i="1">
                                <a:latin typeface="Cambria Math" panose="02040503050406030204" pitchFamily="18" charset="0"/>
                              </a:rPr>
                              <m:t>𝑛</m:t>
                            </m:r>
                          </m:e>
                        </m:d>
                      </m:e>
                    </m:func>
                  </m:oMath>
                </a14:m>
                <a:r>
                  <a:rPr lang="en-US" dirty="0"/>
                  <a:t> </a:t>
                </a:r>
              </a:p>
            </p:txBody>
          </p:sp>
        </mc:Choice>
        <mc:Fallback xmlns="">
          <p:sp>
            <p:nvSpPr>
              <p:cNvPr id="3" name="Content Placeholder 2">
                <a:extLst>
                  <a:ext uri="{FF2B5EF4-FFF2-40B4-BE49-F238E27FC236}">
                    <a16:creationId xmlns:a16="http://schemas.microsoft.com/office/drawing/2014/main" id="{509E5F99-F2BC-C04A-8863-CD5B42034168}"/>
                  </a:ext>
                </a:extLst>
              </p:cNvPr>
              <p:cNvSpPr>
                <a:spLocks noGrp="1" noRot="1" noChangeAspect="1" noMove="1" noResize="1" noEditPoints="1" noAdjustHandles="1" noChangeArrowheads="1" noChangeShapeType="1" noTextEdit="1"/>
              </p:cNvSpPr>
              <p:nvPr>
                <p:ph idx="1"/>
              </p:nvPr>
            </p:nvSpPr>
            <p:spPr>
              <a:xfrm>
                <a:off x="628650" y="1825625"/>
                <a:ext cx="8379426" cy="4351338"/>
              </a:xfrm>
              <a:blipFill>
                <a:blip r:embed="rId2"/>
                <a:stretch>
                  <a:fillRect l="-1364" t="-26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A3BB8FE5-9B16-F14A-A0AD-8E90B00352B4}"/>
                  </a:ext>
                </a:extLst>
              </p:cNvPr>
              <p:cNvSpPr/>
              <p:nvPr/>
            </p:nvSpPr>
            <p:spPr>
              <a:xfrm>
                <a:off x="6279893" y="5890950"/>
                <a:ext cx="2728183" cy="841897"/>
              </a:xfrm>
              <a:prstGeom prst="rect">
                <a:avLst/>
              </a:prstGeom>
            </p:spPr>
            <p:txBody>
              <a:bodyPr wrap="none">
                <a:spAutoFit/>
              </a:bodyPr>
              <a:lstStyle/>
              <a:p>
                <a:pPr algn="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𝑇</m:t>
                      </m:r>
                      <m:d>
                        <m:dPr>
                          <m:ctrlPr>
                            <a:rPr lang="en-US" i="1">
                              <a:latin typeface="Cambria Math" panose="02040503050406030204" pitchFamily="18" charset="0"/>
                            </a:rPr>
                          </m:ctrlPr>
                        </m:dPr>
                        <m:e>
                          <m:r>
                            <a:rPr lang="en-US" i="1">
                              <a:latin typeface="Cambria Math" panose="02040503050406030204" pitchFamily="18" charset="0"/>
                            </a:rPr>
                            <m:t>𝑛</m:t>
                          </m:r>
                        </m:e>
                      </m:d>
                      <m:r>
                        <a:rPr lang="en-US" i="1">
                          <a:latin typeface="Cambria Math" panose="02040503050406030204" pitchFamily="18" charset="0"/>
                        </a:rPr>
                        <m:t>=2⋅</m:t>
                      </m:r>
                      <m:r>
                        <a:rPr lang="en-US" i="1">
                          <a:latin typeface="Cambria Math" panose="02040503050406030204" pitchFamily="18" charset="0"/>
                        </a:rPr>
                        <m:t>𝑇</m:t>
                      </m:r>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𝑛</m:t>
                              </m:r>
                            </m:num>
                            <m:den>
                              <m:r>
                                <a:rPr lang="en-US" i="1">
                                  <a:latin typeface="Cambria Math" panose="02040503050406030204" pitchFamily="18" charset="0"/>
                                </a:rPr>
                                <m:t>2</m:t>
                              </m:r>
                            </m:den>
                          </m:f>
                        </m:e>
                      </m:d>
                      <m:r>
                        <a:rPr lang="en-US" i="1">
                          <a:latin typeface="Cambria Math" panose="02040503050406030204" pitchFamily="18" charset="0"/>
                        </a:rPr>
                        <m:t>+32⋅</m:t>
                      </m:r>
                      <m:r>
                        <a:rPr lang="en-US" i="1">
                          <a:latin typeface="Cambria Math" panose="02040503050406030204" pitchFamily="18" charset="0"/>
                        </a:rPr>
                        <m:t>𝑛</m:t>
                      </m:r>
                    </m:oMath>
                  </m:oMathPara>
                </a14:m>
                <a:endParaRPr lang="en-US" dirty="0"/>
              </a:p>
              <a:p>
                <a:pPr algn="r"/>
                <a14:m>
                  <m:oMathPara xmlns:m="http://schemas.openxmlformats.org/officeDocument/2006/math">
                    <m:oMathParaPr>
                      <m:jc m:val="right"/>
                    </m:oMathParaPr>
                    <m:oMath xmlns:m="http://schemas.openxmlformats.org/officeDocument/2006/math">
                      <m:r>
                        <a:rPr lang="en-US" i="1">
                          <a:latin typeface="Cambria Math" panose="02040503050406030204" pitchFamily="18" charset="0"/>
                        </a:rPr>
                        <m:t>𝑇</m:t>
                      </m:r>
                      <m:d>
                        <m:dPr>
                          <m:ctrlPr>
                            <a:rPr lang="en-US" i="1">
                              <a:latin typeface="Cambria Math" panose="02040503050406030204" pitchFamily="18" charset="0"/>
                            </a:rPr>
                          </m:ctrlPr>
                        </m:dPr>
                        <m:e>
                          <m:r>
                            <a:rPr lang="en-US" b="0" i="1" smtClean="0">
                              <a:latin typeface="Cambria Math" panose="02040503050406030204" pitchFamily="18" charset="0"/>
                            </a:rPr>
                            <m:t>2</m:t>
                          </m:r>
                        </m:e>
                      </m:d>
                      <m:r>
                        <a:rPr lang="en-US" b="0" i="1" smtClean="0">
                          <a:latin typeface="Cambria Math" panose="02040503050406030204" pitchFamily="18" charset="0"/>
                        </a:rPr>
                        <m:t>=2</m:t>
                      </m:r>
                    </m:oMath>
                  </m:oMathPara>
                </a14:m>
                <a:endParaRPr lang="en-US" dirty="0"/>
              </a:p>
            </p:txBody>
          </p:sp>
        </mc:Choice>
        <mc:Fallback xmlns="">
          <p:sp>
            <p:nvSpPr>
              <p:cNvPr id="5" name="Rectangle 4">
                <a:extLst>
                  <a:ext uri="{FF2B5EF4-FFF2-40B4-BE49-F238E27FC236}">
                    <a16:creationId xmlns:a16="http://schemas.microsoft.com/office/drawing/2014/main" id="{A3BB8FE5-9B16-F14A-A0AD-8E90B00352B4}"/>
                  </a:ext>
                </a:extLst>
              </p:cNvPr>
              <p:cNvSpPr>
                <a:spLocks noRot="1" noChangeAspect="1" noMove="1" noResize="1" noEditPoints="1" noAdjustHandles="1" noChangeArrowheads="1" noChangeShapeType="1" noTextEdit="1"/>
              </p:cNvSpPr>
              <p:nvPr/>
            </p:nvSpPr>
            <p:spPr>
              <a:xfrm>
                <a:off x="6279893" y="5890950"/>
                <a:ext cx="2728183" cy="841897"/>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74228544"/>
      </p:ext>
    </p:extLst>
  </p:cSld>
  <p:clrMapOvr>
    <a:masterClrMapping/>
  </p:clrMapOvr>
  <p:transition spd="slow">
    <p:push dir="d"/>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7BBB49-73A9-0846-B21F-771D086251EB}"/>
              </a:ext>
            </a:extLst>
          </p:cNvPr>
          <p:cNvSpPr>
            <a:spLocks noGrp="1"/>
          </p:cNvSpPr>
          <p:nvPr>
            <p:ph type="title"/>
          </p:nvPr>
        </p:nvSpPr>
        <p:spPr>
          <a:xfrm>
            <a:off x="628650" y="159543"/>
            <a:ext cx="7886700" cy="1325563"/>
          </a:xfrm>
        </p:spPr>
        <p:txBody>
          <a:bodyPr/>
          <a:lstStyle/>
          <a:p>
            <a:r>
              <a:rPr lang="en-US" dirty="0">
                <a:solidFill>
                  <a:schemeClr val="accent1"/>
                </a:solidFill>
              </a:rPr>
              <a:t>Step 3: </a:t>
            </a:r>
            <a:r>
              <a:rPr lang="en-US" dirty="0" err="1">
                <a:solidFill>
                  <a:schemeClr val="accent1"/>
                </a:solidFill>
              </a:rPr>
              <a:t>正式证明过程</a:t>
            </a:r>
            <a:endParaRPr lang="en-US" dirty="0">
              <a:solidFill>
                <a:schemeClr val="accent1"/>
              </a:solidFill>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83022FA-5E29-FC4C-ACC7-E06B6185E51D}"/>
                  </a:ext>
                </a:extLst>
              </p:cNvPr>
              <p:cNvSpPr>
                <a:spLocks noGrp="1"/>
              </p:cNvSpPr>
              <p:nvPr>
                <p:ph idx="1"/>
              </p:nvPr>
            </p:nvSpPr>
            <p:spPr>
              <a:xfrm>
                <a:off x="628650" y="1485106"/>
                <a:ext cx="7886700" cy="5372894"/>
              </a:xfrm>
            </p:spPr>
            <p:txBody>
              <a:bodyPr>
                <a:normAutofit lnSpcReduction="10000"/>
              </a:bodyPr>
              <a:lstStyle/>
              <a:p>
                <a:r>
                  <a:rPr lang="en-US" dirty="0">
                    <a:latin typeface="Segoe Print" panose="02000800000000000000" pitchFamily="2" charset="0"/>
                  </a:rPr>
                  <a:t>Theorem: </a:t>
                </a:r>
                <a14:m>
                  <m:oMath xmlns:m="http://schemas.openxmlformats.org/officeDocument/2006/math">
                    <m:r>
                      <a:rPr lang="en-US" i="1">
                        <a:latin typeface="Cambria Math" panose="02040503050406030204" pitchFamily="18" charset="0"/>
                      </a:rPr>
                      <m:t>𝑇</m:t>
                    </m:r>
                    <m:d>
                      <m:dPr>
                        <m:ctrlPr>
                          <a:rPr lang="en-US" i="1">
                            <a:latin typeface="Cambria Math" panose="02040503050406030204" pitchFamily="18" charset="0"/>
                          </a:rPr>
                        </m:ctrlPr>
                      </m:dPr>
                      <m:e>
                        <m:r>
                          <a:rPr lang="en-US" i="1">
                            <a:latin typeface="Cambria Math" panose="02040503050406030204" pitchFamily="18" charset="0"/>
                          </a:rPr>
                          <m:t>𝑛</m:t>
                        </m:r>
                      </m:e>
                    </m:d>
                    <m:r>
                      <a:rPr lang="en-US" i="1">
                        <a:latin typeface="Cambria Math" panose="02040503050406030204" pitchFamily="18" charset="0"/>
                      </a:rPr>
                      <m:t>=</m:t>
                    </m:r>
                    <m:r>
                      <a:rPr lang="en-US" i="1">
                        <a:latin typeface="Cambria Math" panose="02040503050406030204" pitchFamily="18" charset="0"/>
                      </a:rPr>
                      <m:t>𝑂</m:t>
                    </m:r>
                    <m:r>
                      <a:rPr lang="en-US" i="1">
                        <a:latin typeface="Cambria Math" panose="02040503050406030204" pitchFamily="18" charset="0"/>
                      </a:rPr>
                      <m:t>(</m:t>
                    </m:r>
                    <m:r>
                      <a:rPr lang="en-US" i="1">
                        <a:latin typeface="Cambria Math" panose="02040503050406030204" pitchFamily="18" charset="0"/>
                      </a:rPr>
                      <m:t>𝑛</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d>
                          <m:dPr>
                            <m:ctrlPr>
                              <a:rPr lang="en-US" i="1">
                                <a:latin typeface="Cambria Math" panose="02040503050406030204" pitchFamily="18" charset="0"/>
                              </a:rPr>
                            </m:ctrlPr>
                          </m:dPr>
                          <m:e>
                            <m:r>
                              <a:rPr lang="en-US" i="1">
                                <a:latin typeface="Cambria Math" panose="02040503050406030204" pitchFamily="18" charset="0"/>
                              </a:rPr>
                              <m:t>𝑛</m:t>
                            </m:r>
                          </m:e>
                        </m:d>
                      </m:e>
                    </m:func>
                    <m:r>
                      <a:rPr lang="en-US" i="1">
                        <a:latin typeface="Cambria Math" panose="02040503050406030204" pitchFamily="18" charset="0"/>
                      </a:rPr>
                      <m:t>)</m:t>
                    </m:r>
                  </m:oMath>
                </a14:m>
                <a:endParaRPr lang="en-US" dirty="0">
                  <a:latin typeface="Segoe Print" panose="02000800000000000000" pitchFamily="2" charset="0"/>
                </a:endParaRPr>
              </a:p>
              <a:p>
                <a:r>
                  <a:rPr lang="en-US" dirty="0">
                    <a:latin typeface="Segoe Print" panose="02000800000000000000" pitchFamily="2" charset="0"/>
                  </a:rPr>
                  <a:t>Proof:</a:t>
                </a:r>
              </a:p>
              <a:p>
                <a:pPr lvl="1"/>
                <a:r>
                  <a:rPr lang="en-US" dirty="0">
                    <a:solidFill>
                      <a:schemeClr val="accent4"/>
                    </a:solidFill>
                  </a:rPr>
                  <a:t>Inductive Hypothesis: </a:t>
                </a:r>
                <a14:m>
                  <m:oMath xmlns:m="http://schemas.openxmlformats.org/officeDocument/2006/math">
                    <m:r>
                      <a:rPr lang="en-US" i="1">
                        <a:latin typeface="Cambria Math" panose="02040503050406030204" pitchFamily="18" charset="0"/>
                      </a:rPr>
                      <m:t>𝑇</m:t>
                    </m:r>
                    <m:d>
                      <m:dPr>
                        <m:ctrlPr>
                          <a:rPr lang="en-US" i="1">
                            <a:latin typeface="Cambria Math" panose="02040503050406030204" pitchFamily="18" charset="0"/>
                          </a:rPr>
                        </m:ctrlPr>
                      </m:dPr>
                      <m:e>
                        <m:r>
                          <a:rPr lang="en-US" b="0" i="1" smtClean="0">
                            <a:latin typeface="Cambria Math" panose="02040503050406030204" pitchFamily="18" charset="0"/>
                          </a:rPr>
                          <m:t>𝑛</m:t>
                        </m:r>
                      </m:e>
                    </m:d>
                    <m:r>
                      <a:rPr lang="en-US" i="1">
                        <a:latin typeface="Cambria Math" panose="02040503050406030204" pitchFamily="18" charset="0"/>
                      </a:rPr>
                      <m:t>≤</m:t>
                    </m:r>
                    <m:r>
                      <a:rPr lang="en-US" b="0" i="1" smtClean="0">
                        <a:latin typeface="Cambria Math" panose="02040503050406030204" pitchFamily="18" charset="0"/>
                      </a:rPr>
                      <m:t>32</m:t>
                    </m:r>
                    <m:r>
                      <a:rPr lang="en-US" i="1">
                        <a:latin typeface="Cambria Math" panose="02040503050406030204" pitchFamily="18" charset="0"/>
                      </a:rPr>
                      <m:t>⋅</m:t>
                    </m:r>
                    <m:r>
                      <a:rPr lang="en-US" b="0" i="1" smtClean="0">
                        <a:latin typeface="Cambria Math" panose="02040503050406030204" pitchFamily="18" charset="0"/>
                      </a:rPr>
                      <m:t>𝑛</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d>
                          <m:dPr>
                            <m:ctrlPr>
                              <a:rPr lang="en-US" i="1">
                                <a:latin typeface="Cambria Math" panose="02040503050406030204" pitchFamily="18" charset="0"/>
                              </a:rPr>
                            </m:ctrlPr>
                          </m:dPr>
                          <m:e>
                            <m:r>
                              <a:rPr lang="en-US" b="0" i="1" smtClean="0">
                                <a:latin typeface="Cambria Math" panose="02040503050406030204" pitchFamily="18" charset="0"/>
                              </a:rPr>
                              <m:t>𝑛</m:t>
                            </m:r>
                          </m:e>
                        </m:d>
                      </m:e>
                    </m:func>
                  </m:oMath>
                </a14:m>
                <a:endParaRPr lang="en-US" dirty="0"/>
              </a:p>
              <a:p>
                <a:pPr lvl="1"/>
                <a:r>
                  <a:rPr lang="en-US" dirty="0">
                    <a:solidFill>
                      <a:schemeClr val="accent4"/>
                    </a:solidFill>
                  </a:rPr>
                  <a:t>Base case: </a:t>
                </a:r>
                <a14:m>
                  <m:oMath xmlns:m="http://schemas.openxmlformats.org/officeDocument/2006/math">
                    <m:r>
                      <a:rPr lang="en-US" i="1">
                        <a:latin typeface="Cambria Math" panose="02040503050406030204" pitchFamily="18" charset="0"/>
                      </a:rPr>
                      <m:t>𝑇</m:t>
                    </m:r>
                    <m:d>
                      <m:dPr>
                        <m:ctrlPr>
                          <a:rPr lang="en-US" i="1">
                            <a:latin typeface="Cambria Math" panose="02040503050406030204" pitchFamily="18" charset="0"/>
                          </a:rPr>
                        </m:ctrlPr>
                      </m:dPr>
                      <m:e>
                        <m:r>
                          <a:rPr lang="en-US" i="1">
                            <a:latin typeface="Cambria Math" panose="02040503050406030204" pitchFamily="18" charset="0"/>
                          </a:rPr>
                          <m:t>2</m:t>
                        </m:r>
                      </m:e>
                    </m:d>
                    <m:r>
                      <a:rPr lang="en-US" i="1">
                        <a:latin typeface="Cambria Math" panose="02040503050406030204" pitchFamily="18" charset="0"/>
                      </a:rPr>
                      <m:t>=2≤</m:t>
                    </m:r>
                    <m:r>
                      <a:rPr lang="en-US" b="0" i="1" smtClean="0">
                        <a:latin typeface="Cambria Math" panose="02040503050406030204" pitchFamily="18" charset="0"/>
                      </a:rPr>
                      <m:t>32</m:t>
                    </m:r>
                    <m:r>
                      <a:rPr lang="en-US" i="1">
                        <a:latin typeface="Cambria Math" panose="02040503050406030204" pitchFamily="18" charset="0"/>
                      </a:rPr>
                      <m:t>⋅2</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d>
                          <m:dPr>
                            <m:ctrlPr>
                              <a:rPr lang="en-US" i="1">
                                <a:latin typeface="Cambria Math" panose="02040503050406030204" pitchFamily="18" charset="0"/>
                              </a:rPr>
                            </m:ctrlPr>
                          </m:dPr>
                          <m:e>
                            <m:r>
                              <a:rPr lang="en-US" i="1">
                                <a:latin typeface="Cambria Math" panose="02040503050406030204" pitchFamily="18" charset="0"/>
                              </a:rPr>
                              <m:t>2</m:t>
                            </m:r>
                          </m:e>
                        </m:d>
                      </m:e>
                    </m:func>
                  </m:oMath>
                </a14:m>
                <a:r>
                  <a:rPr lang="en-US" dirty="0"/>
                  <a:t>  is true.</a:t>
                </a:r>
              </a:p>
              <a:p>
                <a:pPr lvl="1"/>
                <a:r>
                  <a:rPr lang="en-US" dirty="0">
                    <a:solidFill>
                      <a:schemeClr val="accent4"/>
                    </a:solidFill>
                  </a:rPr>
                  <a:t>Inductive step: </a:t>
                </a:r>
              </a:p>
              <a:p>
                <a:pPr lvl="2"/>
                <a:r>
                  <a:rPr lang="en-US" dirty="0"/>
                  <a:t>Assume Inductive </a:t>
                </a:r>
                <a:r>
                  <a:rPr lang="en-US" dirty="0" err="1"/>
                  <a:t>Hyp</a:t>
                </a:r>
                <a:r>
                  <a:rPr lang="en-US" dirty="0"/>
                  <a:t>. for n&lt;k.</a:t>
                </a:r>
              </a:p>
              <a:p>
                <a:pPr lvl="2"/>
                <a14:m>
                  <m:oMath xmlns:m="http://schemas.openxmlformats.org/officeDocument/2006/math">
                    <m:r>
                      <a:rPr lang="en-US" i="1">
                        <a:latin typeface="Cambria Math" panose="02040503050406030204" pitchFamily="18" charset="0"/>
                      </a:rPr>
                      <m:t>𝑇</m:t>
                    </m:r>
                    <m:r>
                      <a:rPr lang="en-US" b="0" i="1" smtClean="0">
                        <a:latin typeface="Cambria Math" panose="02040503050406030204" pitchFamily="18" charset="0"/>
                      </a:rPr>
                      <m:t>(</m:t>
                    </m:r>
                    <m:r>
                      <a:rPr lang="en-US" b="0" i="1" smtClean="0">
                        <a:latin typeface="Cambria Math" panose="02040503050406030204" pitchFamily="18" charset="0"/>
                      </a:rPr>
                      <m:t>𝑘</m:t>
                    </m:r>
                    <m:r>
                      <a:rPr lang="en-US" b="0" i="1" smtClean="0">
                        <a:latin typeface="Cambria Math" panose="02040503050406030204" pitchFamily="18" charset="0"/>
                      </a:rPr>
                      <m:t>)=2</m:t>
                    </m:r>
                    <m:r>
                      <a:rPr lang="en-US" i="1">
                        <a:latin typeface="Cambria Math" panose="02040503050406030204" pitchFamily="18" charset="0"/>
                      </a:rPr>
                      <m:t>𝑇</m:t>
                    </m:r>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b="0" i="1" smtClean="0">
                                <a:latin typeface="Cambria Math" panose="02040503050406030204" pitchFamily="18" charset="0"/>
                              </a:rPr>
                              <m:t>𝑘</m:t>
                            </m:r>
                          </m:num>
                          <m:den>
                            <m:r>
                              <a:rPr lang="en-US" i="1">
                                <a:latin typeface="Cambria Math" panose="02040503050406030204" pitchFamily="18" charset="0"/>
                              </a:rPr>
                              <m:t>2</m:t>
                            </m:r>
                          </m:den>
                        </m:f>
                      </m:e>
                    </m:d>
                    <m:r>
                      <a:rPr lang="en-US" i="1">
                        <a:latin typeface="Cambria Math" panose="02040503050406030204" pitchFamily="18" charset="0"/>
                      </a:rPr>
                      <m:t>+32</m:t>
                    </m:r>
                    <m:r>
                      <a:rPr lang="en-US" b="0" i="1" smtClean="0">
                        <a:latin typeface="Cambria Math" panose="02040503050406030204" pitchFamily="18" charset="0"/>
                      </a:rPr>
                      <m:t>𝑘</m:t>
                    </m:r>
                  </m:oMath>
                </a14:m>
                <a:endParaRPr lang="en-US" i="1" dirty="0">
                  <a:latin typeface="Cambria Math" panose="02040503050406030204" pitchFamily="18" charset="0"/>
                </a:endParaRPr>
              </a:p>
              <a:p>
                <a:pPr lvl="2"/>
                <a14:m>
                  <m:oMath xmlns:m="http://schemas.openxmlformats.org/officeDocument/2006/math">
                    <m:r>
                      <a:rPr lang="en-US" i="1">
                        <a:latin typeface="Cambria Math" panose="02040503050406030204" pitchFamily="18" charset="0"/>
                      </a:rPr>
                      <m:t>           ≤2</m:t>
                    </m:r>
                    <m:r>
                      <a:rPr lang="en-US" b="0" i="1" smtClean="0">
                        <a:latin typeface="Cambria Math" panose="02040503050406030204" pitchFamily="18" charset="0"/>
                      </a:rPr>
                      <m:t>⋅32⋅</m:t>
                    </m:r>
                    <m:func>
                      <m:funcPr>
                        <m:ctrlPr>
                          <a:rPr lang="en-US" i="1">
                            <a:latin typeface="Cambria Math" panose="02040503050406030204" pitchFamily="18" charset="0"/>
                          </a:rPr>
                        </m:ctrlPr>
                      </m:funcPr>
                      <m:fName>
                        <m:f>
                          <m:fPr>
                            <m:ctrlPr>
                              <a:rPr lang="en-US" i="1">
                                <a:latin typeface="Cambria Math" panose="02040503050406030204" pitchFamily="18" charset="0"/>
                              </a:rPr>
                            </m:ctrlPr>
                          </m:fPr>
                          <m:num>
                            <m:r>
                              <a:rPr lang="en-US" b="0" i="1" smtClean="0">
                                <a:latin typeface="Cambria Math" panose="02040503050406030204" pitchFamily="18" charset="0"/>
                              </a:rPr>
                              <m:t>𝑘</m:t>
                            </m:r>
                          </m:num>
                          <m:den>
                            <m:r>
                              <a:rPr lang="en-US" i="1">
                                <a:latin typeface="Cambria Math" panose="02040503050406030204" pitchFamily="18" charset="0"/>
                              </a:rPr>
                              <m:t>2</m:t>
                            </m:r>
                          </m:den>
                        </m:f>
                        <m:r>
                          <m:rPr>
                            <m:sty m:val="p"/>
                          </m:rPr>
                          <a:rPr lang="en-US">
                            <a:latin typeface="Cambria Math" panose="02040503050406030204" pitchFamily="18" charset="0"/>
                          </a:rPr>
                          <m:t>log</m:t>
                        </m:r>
                      </m:fName>
                      <m:e>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b="0" i="1" smtClean="0">
                                    <a:latin typeface="Cambria Math" panose="02040503050406030204" pitchFamily="18" charset="0"/>
                                  </a:rPr>
                                  <m:t>𝑘</m:t>
                                </m:r>
                              </m:num>
                              <m:den>
                                <m:r>
                                  <a:rPr lang="en-US" i="1">
                                    <a:latin typeface="Cambria Math" panose="02040503050406030204" pitchFamily="18" charset="0"/>
                                  </a:rPr>
                                  <m:t>2</m:t>
                                </m:r>
                              </m:den>
                            </m:f>
                          </m:e>
                        </m:d>
                      </m:e>
                    </m:func>
                    <m:r>
                      <a:rPr lang="en-US" i="1">
                        <a:latin typeface="Cambria Math" panose="02040503050406030204" pitchFamily="18" charset="0"/>
                      </a:rPr>
                      <m:t>+32</m:t>
                    </m:r>
                    <m:r>
                      <a:rPr lang="en-US" b="0" i="1" smtClean="0">
                        <a:latin typeface="Cambria Math" panose="02040503050406030204" pitchFamily="18" charset="0"/>
                      </a:rPr>
                      <m:t>𝑘</m:t>
                    </m:r>
                  </m:oMath>
                </a14:m>
                <a:endParaRPr lang="en-US" dirty="0"/>
              </a:p>
              <a:p>
                <a:pPr lvl="2"/>
                <a:r>
                  <a:rPr lang="en-US" dirty="0"/>
                  <a:t>           </a:t>
                </a:r>
                <a14:m>
                  <m:oMath xmlns:m="http://schemas.openxmlformats.org/officeDocument/2006/math">
                    <m:r>
                      <a:rPr lang="en-US" i="1">
                        <a:latin typeface="Cambria Math" panose="02040503050406030204" pitchFamily="18" charset="0"/>
                      </a:rPr>
                      <m:t>=</m:t>
                    </m:r>
                    <m:r>
                      <a:rPr lang="en-US" b="0" i="1" smtClean="0">
                        <a:latin typeface="Cambria Math" panose="02040503050406030204" pitchFamily="18" charset="0"/>
                      </a:rPr>
                      <m:t>𝑘</m:t>
                    </m:r>
                    <m:d>
                      <m:dPr>
                        <m:ctrlPr>
                          <a:rPr lang="en-US" i="1">
                            <a:latin typeface="Cambria Math" panose="02040503050406030204" pitchFamily="18" charset="0"/>
                          </a:rPr>
                        </m:ctrlPr>
                      </m:dPr>
                      <m:e>
                        <m:r>
                          <a:rPr lang="en-US" b="0" i="1" smtClean="0">
                            <a:latin typeface="Cambria Math" panose="02040503050406030204" pitchFamily="18" charset="0"/>
                          </a:rPr>
                          <m:t>32</m:t>
                        </m:r>
                        <m:r>
                          <a:rPr lang="en-US" i="1">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d>
                              <m:dPr>
                                <m:ctrlPr>
                                  <a:rPr lang="en-US" i="1">
                                    <a:latin typeface="Cambria Math" panose="02040503050406030204" pitchFamily="18" charset="0"/>
                                  </a:rPr>
                                </m:ctrlPr>
                              </m:dPr>
                              <m:e>
                                <m:r>
                                  <a:rPr lang="en-US" b="0" i="1" smtClean="0">
                                    <a:latin typeface="Cambria Math" panose="02040503050406030204" pitchFamily="18" charset="0"/>
                                  </a:rPr>
                                  <m:t>𝑘</m:t>
                                </m:r>
                              </m:e>
                            </m:d>
                          </m:e>
                        </m:func>
                        <m:r>
                          <a:rPr lang="en-US" i="1">
                            <a:latin typeface="Cambria Math" panose="02040503050406030204" pitchFamily="18" charset="0"/>
                          </a:rPr>
                          <m:t>+32 −</m:t>
                        </m:r>
                        <m:r>
                          <a:rPr lang="en-US" b="0" i="1" smtClean="0">
                            <a:latin typeface="Cambria Math" panose="02040503050406030204" pitchFamily="18" charset="0"/>
                          </a:rPr>
                          <m:t>32</m:t>
                        </m:r>
                      </m:e>
                    </m:d>
                  </m:oMath>
                </a14:m>
                <a:endParaRPr lang="en-US" dirty="0"/>
              </a:p>
              <a:p>
                <a:pPr lvl="2"/>
                <a14:m>
                  <m:oMath xmlns:m="http://schemas.openxmlformats.org/officeDocument/2006/math">
                    <m:r>
                      <a:rPr lang="en-US" i="1">
                        <a:latin typeface="Cambria Math" panose="02040503050406030204" pitchFamily="18" charset="0"/>
                      </a:rPr>
                      <m:t>           </m:t>
                    </m:r>
                    <m:r>
                      <a:rPr lang="en-US" b="0" i="1" smtClean="0">
                        <a:latin typeface="Cambria Math" panose="02040503050406030204" pitchFamily="18" charset="0"/>
                      </a:rPr>
                      <m:t>=32⋅</m:t>
                    </m:r>
                    <m:r>
                      <a:rPr lang="en-US" b="0" i="1" smtClean="0">
                        <a:latin typeface="Cambria Math" panose="02040503050406030204" pitchFamily="18" charset="0"/>
                      </a:rPr>
                      <m:t>𝑘</m:t>
                    </m:r>
                    <m:r>
                      <a:rPr lang="en-US" b="0" i="1" smtClean="0">
                        <a:latin typeface="Cambria Math" panose="02040503050406030204" pitchFamily="18" charset="0"/>
                      </a:rPr>
                      <m:t> </m:t>
                    </m:r>
                    <m:r>
                      <m:rPr>
                        <m:sty m:val="p"/>
                      </m:rPr>
                      <a:rPr lang="en-US" b="0" i="0" smtClean="0">
                        <a:latin typeface="Cambria Math" panose="02040503050406030204" pitchFamily="18" charset="0"/>
                      </a:rPr>
                      <m:t>log</m:t>
                    </m:r>
                    <m:r>
                      <a:rPr lang="en-US" b="0" i="1" smtClean="0">
                        <a:latin typeface="Cambria Math" panose="02040503050406030204" pitchFamily="18" charset="0"/>
                      </a:rPr>
                      <m:t>⁡(</m:t>
                    </m:r>
                    <m:r>
                      <a:rPr lang="en-US" b="0" i="1" smtClean="0">
                        <a:latin typeface="Cambria Math" panose="02040503050406030204" pitchFamily="18" charset="0"/>
                      </a:rPr>
                      <m:t>𝑘</m:t>
                    </m:r>
                    <m:r>
                      <a:rPr lang="en-US" b="0" i="1" smtClean="0">
                        <a:latin typeface="Cambria Math" panose="02040503050406030204" pitchFamily="18" charset="0"/>
                      </a:rPr>
                      <m:t>)</m:t>
                    </m:r>
                  </m:oMath>
                </a14:m>
                <a:endParaRPr lang="en-US" dirty="0"/>
              </a:p>
              <a:p>
                <a:pPr lvl="2"/>
                <a:r>
                  <a:rPr lang="en-US" dirty="0"/>
                  <a:t>This establishes inductive </a:t>
                </a:r>
                <a:r>
                  <a:rPr lang="en-US" dirty="0" err="1"/>
                  <a:t>hyp</a:t>
                </a:r>
                <a:r>
                  <a:rPr lang="en-US" dirty="0"/>
                  <a:t>. for n=k.</a:t>
                </a:r>
              </a:p>
              <a:p>
                <a:pPr lvl="1"/>
                <a:r>
                  <a:rPr lang="en-US" dirty="0">
                    <a:solidFill>
                      <a:schemeClr val="accent4"/>
                    </a:solidFill>
                  </a:rPr>
                  <a:t>Conclusion:</a:t>
                </a:r>
                <a:r>
                  <a:rPr lang="en-US" dirty="0"/>
                  <a:t> </a:t>
                </a:r>
                <a14:m>
                  <m:oMath xmlns:m="http://schemas.openxmlformats.org/officeDocument/2006/math">
                    <m:r>
                      <a:rPr lang="en-US" i="1">
                        <a:latin typeface="Cambria Math" panose="02040503050406030204" pitchFamily="18" charset="0"/>
                      </a:rPr>
                      <m:t>𝑇</m:t>
                    </m:r>
                    <m:d>
                      <m:dPr>
                        <m:ctrlPr>
                          <a:rPr lang="en-US" i="1">
                            <a:latin typeface="Cambria Math" panose="02040503050406030204" pitchFamily="18" charset="0"/>
                          </a:rPr>
                        </m:ctrlPr>
                      </m:dPr>
                      <m:e>
                        <m:r>
                          <a:rPr lang="en-US" i="1">
                            <a:latin typeface="Cambria Math" panose="02040503050406030204" pitchFamily="18" charset="0"/>
                          </a:rPr>
                          <m:t>𝑛</m:t>
                        </m:r>
                      </m:e>
                    </m:d>
                    <m:r>
                      <a:rPr lang="en-US" i="1">
                        <a:latin typeface="Cambria Math" panose="02040503050406030204" pitchFamily="18" charset="0"/>
                      </a:rPr>
                      <m:t>≤32⋅</m:t>
                    </m:r>
                    <m:r>
                      <a:rPr lang="en-US" i="1">
                        <a:latin typeface="Cambria Math" panose="02040503050406030204" pitchFamily="18" charset="0"/>
                      </a:rPr>
                      <m:t>𝑛</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d>
                          <m:dPr>
                            <m:ctrlPr>
                              <a:rPr lang="en-US" i="1">
                                <a:latin typeface="Cambria Math" panose="02040503050406030204" pitchFamily="18" charset="0"/>
                              </a:rPr>
                            </m:ctrlPr>
                          </m:dPr>
                          <m:e>
                            <m:r>
                              <a:rPr lang="en-US" i="1">
                                <a:latin typeface="Cambria Math" panose="02040503050406030204" pitchFamily="18" charset="0"/>
                              </a:rPr>
                              <m:t>𝑛</m:t>
                            </m:r>
                          </m:e>
                        </m:d>
                      </m:e>
                    </m:func>
                  </m:oMath>
                </a14:m>
                <a:r>
                  <a:rPr lang="en-US" dirty="0"/>
                  <a:t> for all </a:t>
                </a:r>
                <a14:m>
                  <m:oMath xmlns:m="http://schemas.openxmlformats.org/officeDocument/2006/math">
                    <m:r>
                      <a:rPr lang="en-US" b="0" i="1" smtClean="0">
                        <a:latin typeface="Cambria Math" panose="02040503050406030204" pitchFamily="18" charset="0"/>
                      </a:rPr>
                      <m:t>𝑛</m:t>
                    </m:r>
                    <m:r>
                      <a:rPr lang="en-US" b="0" i="1" smtClean="0">
                        <a:latin typeface="Cambria Math" panose="02040503050406030204" pitchFamily="18" charset="0"/>
                      </a:rPr>
                      <m:t>≥2</m:t>
                    </m:r>
                  </m:oMath>
                </a14:m>
                <a:r>
                  <a:rPr lang="en-US" dirty="0"/>
                  <a:t>.  </a:t>
                </a:r>
              </a:p>
              <a:p>
                <a:pPr lvl="2"/>
                <a:r>
                  <a:rPr lang="en-US" dirty="0"/>
                  <a:t>By the definition of big-Oh, with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0</m:t>
                        </m:r>
                      </m:sub>
                    </m:sSub>
                    <m:r>
                      <a:rPr lang="en-US" b="0" i="1" smtClean="0">
                        <a:latin typeface="Cambria Math" panose="02040503050406030204" pitchFamily="18" charset="0"/>
                      </a:rPr>
                      <m:t>=2</m:t>
                    </m:r>
                  </m:oMath>
                </a14:m>
                <a:r>
                  <a:rPr lang="en-US" dirty="0"/>
                  <a:t> and </a:t>
                </a:r>
                <a14:m>
                  <m:oMath xmlns:m="http://schemas.openxmlformats.org/officeDocument/2006/math">
                    <m:r>
                      <a:rPr lang="en-US" b="0" i="1" smtClean="0">
                        <a:latin typeface="Cambria Math" panose="02040503050406030204" pitchFamily="18" charset="0"/>
                      </a:rPr>
                      <m:t>𝑐</m:t>
                    </m:r>
                    <m:r>
                      <a:rPr lang="en-US" b="0" i="1" smtClean="0">
                        <a:latin typeface="Cambria Math" panose="02040503050406030204" pitchFamily="18" charset="0"/>
                      </a:rPr>
                      <m:t>=32</m:t>
                    </m:r>
                  </m:oMath>
                </a14:m>
                <a:r>
                  <a:rPr lang="en-US" dirty="0"/>
                  <a:t>, this implies that </a:t>
                </a:r>
                <a14:m>
                  <m:oMath xmlns:m="http://schemas.openxmlformats.org/officeDocument/2006/math">
                    <m:r>
                      <a:rPr lang="en-US" i="1">
                        <a:latin typeface="Cambria Math" panose="02040503050406030204" pitchFamily="18" charset="0"/>
                      </a:rPr>
                      <m:t>𝑇</m:t>
                    </m:r>
                    <m:d>
                      <m:dPr>
                        <m:ctrlPr>
                          <a:rPr lang="en-US" i="1">
                            <a:latin typeface="Cambria Math" panose="02040503050406030204" pitchFamily="18" charset="0"/>
                          </a:rPr>
                        </m:ctrlPr>
                      </m:dPr>
                      <m:e>
                        <m:r>
                          <a:rPr lang="en-US" i="1">
                            <a:latin typeface="Cambria Math" panose="02040503050406030204" pitchFamily="18" charset="0"/>
                          </a:rPr>
                          <m:t>𝑛</m:t>
                        </m:r>
                      </m:e>
                    </m:d>
                    <m:r>
                      <a:rPr lang="en-US" i="1">
                        <a:latin typeface="Cambria Math" panose="02040503050406030204" pitchFamily="18" charset="0"/>
                      </a:rPr>
                      <m:t>=</m:t>
                    </m:r>
                    <m:r>
                      <a:rPr lang="en-US" i="1">
                        <a:latin typeface="Cambria Math" panose="02040503050406030204" pitchFamily="18" charset="0"/>
                      </a:rPr>
                      <m:t>𝑂</m:t>
                    </m:r>
                    <m:r>
                      <a:rPr lang="en-US" i="1">
                        <a:latin typeface="Cambria Math" panose="02040503050406030204" pitchFamily="18" charset="0"/>
                      </a:rPr>
                      <m:t>(</m:t>
                    </m:r>
                    <m:r>
                      <a:rPr lang="en-US" i="1">
                        <a:latin typeface="Cambria Math" panose="02040503050406030204" pitchFamily="18" charset="0"/>
                      </a:rPr>
                      <m:t>𝑛</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d>
                          <m:dPr>
                            <m:ctrlPr>
                              <a:rPr lang="en-US" i="1">
                                <a:latin typeface="Cambria Math" panose="02040503050406030204" pitchFamily="18" charset="0"/>
                              </a:rPr>
                            </m:ctrlPr>
                          </m:dPr>
                          <m:e>
                            <m:r>
                              <a:rPr lang="en-US" i="1">
                                <a:latin typeface="Cambria Math" panose="02040503050406030204" pitchFamily="18" charset="0"/>
                              </a:rPr>
                              <m:t>𝑛</m:t>
                            </m:r>
                          </m:e>
                        </m:d>
                      </m:e>
                    </m:func>
                    <m:r>
                      <a:rPr lang="en-US" i="1">
                        <a:latin typeface="Cambria Math" panose="02040503050406030204" pitchFamily="18" charset="0"/>
                      </a:rPr>
                      <m:t>)</m:t>
                    </m:r>
                  </m:oMath>
                </a14:m>
                <a:endParaRPr lang="en-US" dirty="0"/>
              </a:p>
              <a:p>
                <a:endParaRPr lang="en-US" dirty="0">
                  <a:latin typeface="Segoe Print" panose="02000800000000000000" pitchFamily="2" charset="0"/>
                </a:endParaRPr>
              </a:p>
            </p:txBody>
          </p:sp>
        </mc:Choice>
        <mc:Fallback xmlns="">
          <p:sp>
            <p:nvSpPr>
              <p:cNvPr id="3" name="Content Placeholder 2">
                <a:extLst>
                  <a:ext uri="{FF2B5EF4-FFF2-40B4-BE49-F238E27FC236}">
                    <a16:creationId xmlns:a16="http://schemas.microsoft.com/office/drawing/2014/main" id="{983022FA-5E29-FC4C-ACC7-E06B6185E51D}"/>
                  </a:ext>
                </a:extLst>
              </p:cNvPr>
              <p:cNvSpPr>
                <a:spLocks noGrp="1" noRot="1" noChangeAspect="1" noMove="1" noResize="1" noEditPoints="1" noAdjustHandles="1" noChangeArrowheads="1" noChangeShapeType="1" noTextEdit="1"/>
              </p:cNvSpPr>
              <p:nvPr>
                <p:ph idx="1"/>
              </p:nvPr>
            </p:nvSpPr>
            <p:spPr>
              <a:xfrm>
                <a:off x="628650" y="1485106"/>
                <a:ext cx="7886700" cy="5372894"/>
              </a:xfrm>
              <a:blipFill>
                <a:blip r:embed="rId2"/>
                <a:stretch>
                  <a:fillRect l="-1447" t="-2123"/>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65AD6106-3D62-324C-8358-B6A012417D57}"/>
              </a:ext>
            </a:extLst>
          </p:cNvPr>
          <p:cNvSpPr txBox="1"/>
          <p:nvPr/>
        </p:nvSpPr>
        <p:spPr>
          <a:xfrm>
            <a:off x="6190735" y="3802221"/>
            <a:ext cx="2631989" cy="369332"/>
          </a:xfrm>
          <a:prstGeom prst="rect">
            <a:avLst/>
          </a:prstGeom>
          <a:noFill/>
        </p:spPr>
        <p:txBody>
          <a:bodyPr wrap="square" rtlCol="0">
            <a:spAutoFit/>
          </a:bodyPr>
          <a:lstStyle/>
          <a:p>
            <a:r>
              <a:rPr lang="en-US" dirty="0"/>
              <a:t>By the def. of T(k)</a:t>
            </a:r>
          </a:p>
        </p:txBody>
      </p:sp>
      <p:sp>
        <p:nvSpPr>
          <p:cNvPr id="5" name="TextBox 4">
            <a:extLst>
              <a:ext uri="{FF2B5EF4-FFF2-40B4-BE49-F238E27FC236}">
                <a16:creationId xmlns:a16="http://schemas.microsoft.com/office/drawing/2014/main" id="{9A626881-E8C9-1945-A624-DCEE58E1010F}"/>
              </a:ext>
            </a:extLst>
          </p:cNvPr>
          <p:cNvSpPr txBox="1"/>
          <p:nvPr/>
        </p:nvSpPr>
        <p:spPr>
          <a:xfrm>
            <a:off x="6190735" y="4171553"/>
            <a:ext cx="2631989" cy="369332"/>
          </a:xfrm>
          <a:prstGeom prst="rect">
            <a:avLst/>
          </a:prstGeom>
          <a:noFill/>
        </p:spPr>
        <p:txBody>
          <a:bodyPr wrap="square" rtlCol="0">
            <a:spAutoFit/>
          </a:bodyPr>
          <a:lstStyle/>
          <a:p>
            <a:r>
              <a:rPr lang="en-US" dirty="0"/>
              <a:t>By induction</a:t>
            </a:r>
          </a:p>
        </p:txBody>
      </p:sp>
    </p:spTree>
    <p:extLst>
      <p:ext uri="{BB962C8B-B14F-4D97-AF65-F5344CB8AC3E}">
        <p14:creationId xmlns:p14="http://schemas.microsoft.com/office/powerpoint/2010/main" val="2386538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p:bldP spid="5"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F87CCF-B2A7-A746-8747-7DAF7DEE5AAA}"/>
              </a:ext>
            </a:extLst>
          </p:cNvPr>
          <p:cNvSpPr>
            <a:spLocks noGrp="1"/>
          </p:cNvSpPr>
          <p:nvPr>
            <p:ph type="title"/>
          </p:nvPr>
        </p:nvSpPr>
        <p:spPr/>
        <p:txBody>
          <a:bodyPr/>
          <a:lstStyle/>
          <a:p>
            <a:r>
              <a:rPr lang="en-US" dirty="0" err="1"/>
              <a:t>为什么需要替换法呢</a:t>
            </a:r>
            <a:r>
              <a:rPr lang="zh-CN" altLang="en-US" dirty="0"/>
              <a:t>？</a:t>
            </a:r>
            <a:endParaRPr lang="en-US" dirty="0"/>
          </a:p>
        </p:txBody>
      </p:sp>
      <p:sp>
        <p:nvSpPr>
          <p:cNvPr id="3" name="Content Placeholder 2">
            <a:extLst>
              <a:ext uri="{FF2B5EF4-FFF2-40B4-BE49-F238E27FC236}">
                <a16:creationId xmlns:a16="http://schemas.microsoft.com/office/drawing/2014/main" id="{6364AD5A-0FF5-484E-AED0-79B047A7424A}"/>
              </a:ext>
            </a:extLst>
          </p:cNvPr>
          <p:cNvSpPr>
            <a:spLocks noGrp="1"/>
          </p:cNvSpPr>
          <p:nvPr>
            <p:ph idx="1"/>
          </p:nvPr>
        </p:nvSpPr>
        <p:spPr/>
        <p:txBody>
          <a:bodyPr/>
          <a:lstStyle/>
          <a:p>
            <a:r>
              <a:rPr lang="en-US" dirty="0" err="1"/>
              <a:t>有时主定理并不能使用</a:t>
            </a:r>
            <a:r>
              <a:rPr lang="zh-CN" altLang="en-US" dirty="0"/>
              <a:t>。</a:t>
            </a:r>
            <a:endParaRPr lang="en-US" altLang="zh-CN" dirty="0"/>
          </a:p>
          <a:p>
            <a:endParaRPr lang="en-US" dirty="0"/>
          </a:p>
          <a:p>
            <a:endParaRPr lang="en-US" dirty="0"/>
          </a:p>
          <a:p>
            <a:endParaRPr lang="en-US" dirty="0"/>
          </a:p>
          <a:p>
            <a:endParaRPr lang="en-US" dirty="0"/>
          </a:p>
          <a:p>
            <a:r>
              <a:rPr lang="en-US" dirty="0" err="1"/>
              <a:t>如果每次拆出的问题是大小不相等的几个问题时</a:t>
            </a:r>
            <a:r>
              <a:rPr lang="zh-CN" altLang="en-US" dirty="0"/>
              <a:t>，主定理不能使用，这时需要使用替换法证明</a:t>
            </a:r>
            <a:r>
              <a:rPr lang="en-US" dirty="0"/>
              <a:t>.</a:t>
            </a:r>
          </a:p>
          <a:p>
            <a:endParaRPr lang="en-US" dirty="0"/>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7582A471-E119-B642-A959-24DF63C3AE8A}"/>
                  </a:ext>
                </a:extLst>
              </p:cNvPr>
              <p:cNvSpPr txBox="1"/>
              <p:nvPr/>
            </p:nvSpPr>
            <p:spPr>
              <a:xfrm>
                <a:off x="2094914" y="2942263"/>
                <a:ext cx="4572000" cy="83029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70C0"/>
                          </a:solidFill>
                          <a:latin typeface="Cambria Math" charset="0"/>
                        </a:rPr>
                        <m:t>𝑇</m:t>
                      </m:r>
                      <m:d>
                        <m:dPr>
                          <m:ctrlPr>
                            <a:rPr lang="en-US" altLang="zh-CN" sz="2800" i="1" smtClean="0">
                              <a:solidFill>
                                <a:srgbClr val="0070C0"/>
                              </a:solidFill>
                              <a:latin typeface="Cambria Math" panose="02040503050406030204" pitchFamily="18" charset="0"/>
                            </a:rPr>
                          </m:ctrlPr>
                        </m:dPr>
                        <m:e>
                          <m:r>
                            <a:rPr lang="en-US" altLang="zh-CN" sz="2800" i="1" smtClean="0">
                              <a:solidFill>
                                <a:srgbClr val="0070C0"/>
                              </a:solidFill>
                              <a:latin typeface="Cambria Math" charset="0"/>
                            </a:rPr>
                            <m:t>𝑛</m:t>
                          </m:r>
                        </m:e>
                      </m:d>
                      <m:r>
                        <a:rPr lang="en-US" altLang="zh-CN" sz="2800" i="1" smtClean="0">
                          <a:solidFill>
                            <a:srgbClr val="0070C0"/>
                          </a:solidFill>
                          <a:latin typeface="Cambria Math" charset="0"/>
                        </a:rPr>
                        <m:t>=</m:t>
                      </m:r>
                      <m:r>
                        <a:rPr lang="en-US" altLang="zh-CN" sz="2800" i="1" smtClean="0">
                          <a:solidFill>
                            <a:srgbClr val="0070C0"/>
                          </a:solidFill>
                          <a:latin typeface="Cambria Math" charset="0"/>
                        </a:rPr>
                        <m:t>𝑎</m:t>
                      </m:r>
                      <m:r>
                        <a:rPr lang="en-US" altLang="zh-CN" sz="2800" i="1" smtClean="0">
                          <a:solidFill>
                            <a:srgbClr val="0070C0"/>
                          </a:solidFill>
                          <a:latin typeface="Cambria Math" charset="0"/>
                        </a:rPr>
                        <m:t>⋅</m:t>
                      </m:r>
                      <m:r>
                        <a:rPr lang="en-US" altLang="zh-CN" sz="2800" i="1" smtClean="0">
                          <a:solidFill>
                            <a:srgbClr val="0070C0"/>
                          </a:solidFill>
                          <a:latin typeface="Cambria Math" charset="0"/>
                        </a:rPr>
                        <m:t>𝑇</m:t>
                      </m:r>
                      <m:d>
                        <m:dPr>
                          <m:ctrlPr>
                            <a:rPr lang="en-US" altLang="zh-CN" sz="2800" i="1" smtClean="0">
                              <a:solidFill>
                                <a:srgbClr val="0070C0"/>
                              </a:solidFill>
                              <a:latin typeface="Cambria Math" panose="02040503050406030204" pitchFamily="18" charset="0"/>
                            </a:rPr>
                          </m:ctrlPr>
                        </m:dPr>
                        <m:e>
                          <m:f>
                            <m:fPr>
                              <m:ctrlPr>
                                <a:rPr lang="en-US" altLang="zh-CN" sz="2800" i="1" smtClean="0">
                                  <a:solidFill>
                                    <a:srgbClr val="0070C0"/>
                                  </a:solidFill>
                                  <a:latin typeface="Cambria Math" panose="02040503050406030204" pitchFamily="18" charset="0"/>
                                </a:rPr>
                              </m:ctrlPr>
                            </m:fPr>
                            <m:num>
                              <m:r>
                                <a:rPr lang="en-US" altLang="zh-CN" sz="2800" i="1" smtClean="0">
                                  <a:solidFill>
                                    <a:srgbClr val="0070C0"/>
                                  </a:solidFill>
                                  <a:latin typeface="Cambria Math" charset="0"/>
                                </a:rPr>
                                <m:t>𝑛</m:t>
                              </m:r>
                            </m:num>
                            <m:den>
                              <m:r>
                                <a:rPr lang="en-US" altLang="zh-CN" sz="2800" i="1" smtClean="0">
                                  <a:solidFill>
                                    <a:srgbClr val="0070C0"/>
                                  </a:solidFill>
                                  <a:latin typeface="Cambria Math" charset="0"/>
                                </a:rPr>
                                <m:t>𝑏</m:t>
                              </m:r>
                            </m:den>
                          </m:f>
                        </m:e>
                      </m:d>
                      <m:r>
                        <a:rPr lang="en-US" altLang="zh-CN" sz="2800" i="1" smtClean="0">
                          <a:solidFill>
                            <a:srgbClr val="0070C0"/>
                          </a:solidFill>
                          <a:latin typeface="Cambria Math" charset="0"/>
                        </a:rPr>
                        <m:t>+</m:t>
                      </m:r>
                      <m:r>
                        <a:rPr lang="en-US" altLang="zh-CN" sz="2800" i="1" smtClean="0">
                          <a:solidFill>
                            <a:srgbClr val="0070C0"/>
                          </a:solidFill>
                          <a:latin typeface="Cambria Math" charset="0"/>
                        </a:rPr>
                        <m:t>𝑂</m:t>
                      </m:r>
                      <m:d>
                        <m:dPr>
                          <m:ctrlPr>
                            <a:rPr lang="en-US" altLang="zh-CN" sz="2800" i="1" smtClean="0">
                              <a:solidFill>
                                <a:srgbClr val="0070C0"/>
                              </a:solidFill>
                              <a:latin typeface="Cambria Math" panose="02040503050406030204" pitchFamily="18" charset="0"/>
                            </a:rPr>
                          </m:ctrlPr>
                        </m:dPr>
                        <m:e>
                          <m:sSup>
                            <m:sSupPr>
                              <m:ctrlPr>
                                <a:rPr lang="en-US" altLang="zh-CN" sz="2800" i="1" smtClean="0">
                                  <a:solidFill>
                                    <a:srgbClr val="0070C0"/>
                                  </a:solidFill>
                                  <a:latin typeface="Cambria Math" panose="02040503050406030204" pitchFamily="18" charset="0"/>
                                </a:rPr>
                              </m:ctrlPr>
                            </m:sSupPr>
                            <m:e>
                              <m:r>
                                <a:rPr lang="en-US" altLang="zh-CN" sz="2800" i="1" smtClean="0">
                                  <a:solidFill>
                                    <a:srgbClr val="0070C0"/>
                                  </a:solidFill>
                                  <a:latin typeface="Cambria Math" charset="0"/>
                                </a:rPr>
                                <m:t>𝑛</m:t>
                              </m:r>
                            </m:e>
                            <m:sup>
                              <m:r>
                                <a:rPr lang="en-US" altLang="zh-CN" sz="2800" i="1" smtClean="0">
                                  <a:solidFill>
                                    <a:srgbClr val="0070C0"/>
                                  </a:solidFill>
                                  <a:latin typeface="Cambria Math" charset="0"/>
                                </a:rPr>
                                <m:t>𝑑</m:t>
                              </m:r>
                            </m:sup>
                          </m:sSup>
                        </m:e>
                      </m:d>
                    </m:oMath>
                  </m:oMathPara>
                </a14:m>
                <a:endParaRPr lang="en-US" sz="2800" dirty="0">
                  <a:solidFill>
                    <a:srgbClr val="0070C0"/>
                  </a:solidFill>
                </a:endParaRPr>
              </a:p>
            </p:txBody>
          </p:sp>
        </mc:Choice>
        <mc:Fallback xmlns="">
          <p:sp>
            <p:nvSpPr>
              <p:cNvPr id="5" name="文本框 4">
                <a:extLst>
                  <a:ext uri="{FF2B5EF4-FFF2-40B4-BE49-F238E27FC236}">
                    <a16:creationId xmlns:a16="http://schemas.microsoft.com/office/drawing/2014/main" id="{7582A471-E119-B642-A959-24DF63C3AE8A}"/>
                  </a:ext>
                </a:extLst>
              </p:cNvPr>
              <p:cNvSpPr txBox="1">
                <a:spLocks noRot="1" noChangeAspect="1" noMove="1" noResize="1" noEditPoints="1" noAdjustHandles="1" noChangeArrowheads="1" noChangeShapeType="1" noTextEdit="1"/>
              </p:cNvSpPr>
              <p:nvPr/>
            </p:nvSpPr>
            <p:spPr>
              <a:xfrm>
                <a:off x="2094914" y="2942263"/>
                <a:ext cx="4572000" cy="830292"/>
              </a:xfrm>
              <a:prstGeom prst="rect">
                <a:avLst/>
              </a:prstGeom>
              <a:blipFill>
                <a:blip r:embed="rId2"/>
                <a:stretch>
                  <a:fillRect b="-7463"/>
                </a:stretch>
              </a:blipFill>
            </p:spPr>
            <p:txBody>
              <a:bodyPr/>
              <a:lstStyle/>
              <a:p>
                <a:r>
                  <a:rPr lang="en-US">
                    <a:noFill/>
                  </a:rPr>
                  <a:t> </a:t>
                </a:r>
              </a:p>
            </p:txBody>
          </p:sp>
        </mc:Fallback>
      </mc:AlternateContent>
      <p:sp>
        <p:nvSpPr>
          <p:cNvPr id="6" name="文本框 5">
            <a:extLst>
              <a:ext uri="{FF2B5EF4-FFF2-40B4-BE49-F238E27FC236}">
                <a16:creationId xmlns:a16="http://schemas.microsoft.com/office/drawing/2014/main" id="{8EF58E64-0C67-9D46-9914-9EAEC508B56A}"/>
              </a:ext>
            </a:extLst>
          </p:cNvPr>
          <p:cNvSpPr txBox="1"/>
          <p:nvPr/>
        </p:nvSpPr>
        <p:spPr>
          <a:xfrm>
            <a:off x="1104900" y="2443412"/>
            <a:ext cx="6753131" cy="400110"/>
          </a:xfrm>
          <a:prstGeom prst="rect">
            <a:avLst/>
          </a:prstGeom>
          <a:noFill/>
        </p:spPr>
        <p:txBody>
          <a:bodyPr wrap="none" rtlCol="0">
            <a:spAutoFit/>
          </a:bodyPr>
          <a:lstStyle/>
          <a:p>
            <a:r>
              <a:rPr lang="en-US" sz="2000" dirty="0" err="1">
                <a:solidFill>
                  <a:srgbClr val="0070C0"/>
                </a:solidFill>
              </a:rPr>
              <a:t>主定理适用情况</a:t>
            </a:r>
            <a:r>
              <a:rPr lang="zh-CN" altLang="en-US" sz="2000" dirty="0">
                <a:solidFill>
                  <a:srgbClr val="0070C0"/>
                </a:solidFill>
              </a:rPr>
              <a:t>：</a:t>
            </a:r>
            <a:r>
              <a:rPr lang="zh-CN" altLang="en-US" sz="2000" b="1" dirty="0">
                <a:solidFill>
                  <a:srgbClr val="0070C0"/>
                </a:solidFill>
              </a:rPr>
              <a:t>一个大问题递归拆成</a:t>
            </a:r>
            <a:r>
              <a:rPr lang="en-US" altLang="zh-CN" sz="2000" b="1" dirty="0">
                <a:solidFill>
                  <a:srgbClr val="0070C0"/>
                </a:solidFill>
              </a:rPr>
              <a:t>a</a:t>
            </a:r>
            <a:r>
              <a:rPr lang="zh-CN" altLang="en-US" sz="2000" b="1" dirty="0">
                <a:solidFill>
                  <a:srgbClr val="0070C0"/>
                </a:solidFill>
              </a:rPr>
              <a:t>个同等大小子问题</a:t>
            </a:r>
            <a:endParaRPr lang="en-US" sz="2000" b="1" dirty="0">
              <a:solidFill>
                <a:srgbClr val="0070C0"/>
              </a:solidFill>
            </a:endParaRPr>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294B40C6-0151-1A46-AA69-2080FBBBC2B3}"/>
                  </a:ext>
                </a:extLst>
              </p:cNvPr>
              <p:cNvSpPr txBox="1"/>
              <p:nvPr/>
            </p:nvSpPr>
            <p:spPr>
              <a:xfrm>
                <a:off x="1606257" y="5401009"/>
                <a:ext cx="5931486" cy="91089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7030A0"/>
                          </a:solidFill>
                          <a:latin typeface="Cambria Math" charset="0"/>
                        </a:rPr>
                        <m:t>𝑇</m:t>
                      </m:r>
                      <m:d>
                        <m:dPr>
                          <m:ctrlPr>
                            <a:rPr lang="en-US" altLang="zh-CN" sz="2800" i="1" smtClean="0">
                              <a:solidFill>
                                <a:srgbClr val="7030A0"/>
                              </a:solidFill>
                              <a:latin typeface="Cambria Math" panose="02040503050406030204" pitchFamily="18" charset="0"/>
                            </a:rPr>
                          </m:ctrlPr>
                        </m:dPr>
                        <m:e>
                          <m:r>
                            <a:rPr lang="en-US" altLang="zh-CN" sz="2800" i="1" smtClean="0">
                              <a:solidFill>
                                <a:srgbClr val="7030A0"/>
                              </a:solidFill>
                              <a:latin typeface="Cambria Math" charset="0"/>
                            </a:rPr>
                            <m:t>𝑛</m:t>
                          </m:r>
                        </m:e>
                      </m:d>
                      <m:r>
                        <a:rPr lang="en-US" altLang="zh-CN" sz="2800" i="1" smtClean="0">
                          <a:solidFill>
                            <a:srgbClr val="7030A0"/>
                          </a:solidFill>
                          <a:latin typeface="Cambria Math" charset="0"/>
                        </a:rPr>
                        <m:t>=</m:t>
                      </m:r>
                      <m:r>
                        <a:rPr lang="en-US" altLang="zh-CN" sz="2800" i="1" smtClean="0">
                          <a:solidFill>
                            <a:srgbClr val="7030A0"/>
                          </a:solidFill>
                          <a:latin typeface="Cambria Math" charset="0"/>
                        </a:rPr>
                        <m:t>𝑇</m:t>
                      </m:r>
                      <m:d>
                        <m:dPr>
                          <m:ctrlPr>
                            <a:rPr lang="en-US" altLang="zh-CN" sz="2800" i="1" smtClean="0">
                              <a:solidFill>
                                <a:srgbClr val="7030A0"/>
                              </a:solidFill>
                              <a:latin typeface="Cambria Math" panose="02040503050406030204" pitchFamily="18" charset="0"/>
                            </a:rPr>
                          </m:ctrlPr>
                        </m:dPr>
                        <m:e>
                          <m:f>
                            <m:fPr>
                              <m:ctrlPr>
                                <a:rPr lang="en-US" altLang="zh-CN" sz="2800" i="1" smtClean="0">
                                  <a:solidFill>
                                    <a:srgbClr val="7030A0"/>
                                  </a:solidFill>
                                  <a:latin typeface="Cambria Math" panose="02040503050406030204" pitchFamily="18" charset="0"/>
                                </a:rPr>
                              </m:ctrlPr>
                            </m:fPr>
                            <m:num>
                              <m:r>
                                <a:rPr lang="en-US" altLang="zh-CN" sz="2800" i="1" smtClean="0">
                                  <a:solidFill>
                                    <a:srgbClr val="7030A0"/>
                                  </a:solidFill>
                                  <a:latin typeface="Cambria Math" charset="0"/>
                                </a:rPr>
                                <m:t>𝑛</m:t>
                              </m:r>
                            </m:num>
                            <m:den>
                              <m:r>
                                <a:rPr lang="en-US" altLang="zh-CN" sz="2800" b="0" i="1" smtClean="0">
                                  <a:solidFill>
                                    <a:srgbClr val="7030A0"/>
                                  </a:solidFill>
                                  <a:latin typeface="Cambria Math" panose="02040503050406030204" pitchFamily="18" charset="0"/>
                                </a:rPr>
                                <m:t>3</m:t>
                              </m:r>
                            </m:den>
                          </m:f>
                        </m:e>
                      </m:d>
                      <m:r>
                        <a:rPr lang="en-US" altLang="zh-CN" sz="2800" i="1" smtClean="0">
                          <a:solidFill>
                            <a:srgbClr val="7030A0"/>
                          </a:solidFill>
                          <a:latin typeface="Cambria Math" charset="0"/>
                        </a:rPr>
                        <m:t>+</m:t>
                      </m:r>
                      <m:r>
                        <a:rPr lang="en-US" altLang="zh-CN" sz="2800" i="1">
                          <a:solidFill>
                            <a:srgbClr val="7030A0"/>
                          </a:solidFill>
                          <a:latin typeface="Cambria Math" charset="0"/>
                        </a:rPr>
                        <m:t>𝑇</m:t>
                      </m:r>
                      <m:d>
                        <m:dPr>
                          <m:ctrlPr>
                            <a:rPr lang="en-US" altLang="zh-CN" sz="2800" i="1">
                              <a:solidFill>
                                <a:srgbClr val="7030A0"/>
                              </a:solidFill>
                              <a:latin typeface="Cambria Math" panose="02040503050406030204" pitchFamily="18" charset="0"/>
                            </a:rPr>
                          </m:ctrlPr>
                        </m:dPr>
                        <m:e>
                          <m:f>
                            <m:fPr>
                              <m:ctrlPr>
                                <a:rPr lang="en-US" altLang="zh-CN" sz="2800" i="1">
                                  <a:solidFill>
                                    <a:srgbClr val="7030A0"/>
                                  </a:solidFill>
                                  <a:latin typeface="Cambria Math" panose="02040503050406030204" pitchFamily="18" charset="0"/>
                                </a:rPr>
                              </m:ctrlPr>
                            </m:fPr>
                            <m:num>
                              <m:r>
                                <a:rPr lang="en-US" altLang="zh-CN" sz="2800" b="0" i="1" smtClean="0">
                                  <a:solidFill>
                                    <a:srgbClr val="7030A0"/>
                                  </a:solidFill>
                                  <a:latin typeface="Cambria Math" panose="02040503050406030204" pitchFamily="18" charset="0"/>
                                </a:rPr>
                                <m:t>2</m:t>
                              </m:r>
                              <m:r>
                                <a:rPr lang="en-US" altLang="zh-CN" sz="2800" i="1">
                                  <a:solidFill>
                                    <a:srgbClr val="7030A0"/>
                                  </a:solidFill>
                                  <a:latin typeface="Cambria Math" charset="0"/>
                                </a:rPr>
                                <m:t>𝑛</m:t>
                              </m:r>
                            </m:num>
                            <m:den>
                              <m:r>
                                <a:rPr lang="en-US" altLang="zh-CN" sz="2800" i="1">
                                  <a:solidFill>
                                    <a:srgbClr val="7030A0"/>
                                  </a:solidFill>
                                  <a:latin typeface="Cambria Math" panose="02040503050406030204" pitchFamily="18" charset="0"/>
                                </a:rPr>
                                <m:t>3</m:t>
                              </m:r>
                            </m:den>
                          </m:f>
                        </m:e>
                      </m:d>
                      <m:r>
                        <a:rPr lang="en-US" altLang="zh-CN" sz="2800" b="0" i="1" smtClean="0">
                          <a:solidFill>
                            <a:srgbClr val="7030A0"/>
                          </a:solidFill>
                          <a:latin typeface="Cambria Math" panose="02040503050406030204" pitchFamily="18" charset="0"/>
                        </a:rPr>
                        <m:t>+</m:t>
                      </m:r>
                      <m:r>
                        <a:rPr lang="en-US" altLang="zh-CN" sz="2800" i="1" smtClean="0">
                          <a:solidFill>
                            <a:srgbClr val="7030A0"/>
                          </a:solidFill>
                          <a:latin typeface="Cambria Math" charset="0"/>
                        </a:rPr>
                        <m:t>𝑂</m:t>
                      </m:r>
                      <m:d>
                        <m:dPr>
                          <m:ctrlPr>
                            <a:rPr lang="en-US" altLang="zh-CN" sz="2800" i="1" smtClean="0">
                              <a:solidFill>
                                <a:srgbClr val="7030A0"/>
                              </a:solidFill>
                              <a:latin typeface="Cambria Math" panose="02040503050406030204" pitchFamily="18" charset="0"/>
                            </a:rPr>
                          </m:ctrlPr>
                        </m:dPr>
                        <m:e>
                          <m:r>
                            <a:rPr lang="en-US" altLang="zh-CN" sz="2800" b="0" i="1" smtClean="0">
                              <a:solidFill>
                                <a:srgbClr val="7030A0"/>
                              </a:solidFill>
                              <a:latin typeface="Cambria Math" panose="02040503050406030204" pitchFamily="18" charset="0"/>
                            </a:rPr>
                            <m:t>𝑛</m:t>
                          </m:r>
                        </m:e>
                      </m:d>
                    </m:oMath>
                  </m:oMathPara>
                </a14:m>
                <a:endParaRPr lang="en-US" sz="2800" dirty="0">
                  <a:solidFill>
                    <a:srgbClr val="7030A0"/>
                  </a:solidFill>
                </a:endParaRPr>
              </a:p>
            </p:txBody>
          </p:sp>
        </mc:Choice>
        <mc:Fallback xmlns="">
          <p:sp>
            <p:nvSpPr>
              <p:cNvPr id="7" name="文本框 6">
                <a:extLst>
                  <a:ext uri="{FF2B5EF4-FFF2-40B4-BE49-F238E27FC236}">
                    <a16:creationId xmlns:a16="http://schemas.microsoft.com/office/drawing/2014/main" id="{294B40C6-0151-1A46-AA69-2080FBBBC2B3}"/>
                  </a:ext>
                </a:extLst>
              </p:cNvPr>
              <p:cNvSpPr txBox="1">
                <a:spLocks noRot="1" noChangeAspect="1" noMove="1" noResize="1" noEditPoints="1" noAdjustHandles="1" noChangeArrowheads="1" noChangeShapeType="1" noTextEdit="1"/>
              </p:cNvSpPr>
              <p:nvPr/>
            </p:nvSpPr>
            <p:spPr>
              <a:xfrm>
                <a:off x="1606257" y="5401009"/>
                <a:ext cx="5931486" cy="910890"/>
              </a:xfrm>
              <a:prstGeom prst="rect">
                <a:avLst/>
              </a:prstGeom>
              <a:blipFill>
                <a:blip r:embed="rId3"/>
                <a:stretch>
                  <a:fillRect b="-6944"/>
                </a:stretch>
              </a:blipFill>
            </p:spPr>
            <p:txBody>
              <a:bodyPr/>
              <a:lstStyle/>
              <a:p>
                <a:r>
                  <a:rPr lang="en-US">
                    <a:noFill/>
                  </a:rPr>
                  <a:t> </a:t>
                </a:r>
              </a:p>
            </p:txBody>
          </p:sp>
        </mc:Fallback>
      </mc:AlternateContent>
    </p:spTree>
    <p:extLst>
      <p:ext uri="{BB962C8B-B14F-4D97-AF65-F5344CB8AC3E}">
        <p14:creationId xmlns:p14="http://schemas.microsoft.com/office/powerpoint/2010/main" val="19214883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F87CCF-B2A7-A746-8747-7DAF7DEE5AAA}"/>
              </a:ext>
            </a:extLst>
          </p:cNvPr>
          <p:cNvSpPr>
            <a:spLocks noGrp="1"/>
          </p:cNvSpPr>
          <p:nvPr>
            <p:ph type="title"/>
          </p:nvPr>
        </p:nvSpPr>
        <p:spPr/>
        <p:txBody>
          <a:bodyPr/>
          <a:lstStyle/>
          <a:p>
            <a:r>
              <a:rPr lang="en-US" dirty="0" err="1"/>
              <a:t>我们再看一个例子</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364AD5A-0FF5-484E-AED0-79B047A7424A}"/>
                  </a:ext>
                </a:extLst>
              </p:cNvPr>
              <p:cNvSpPr>
                <a:spLocks noGrp="1"/>
              </p:cNvSpPr>
              <p:nvPr>
                <p:ph idx="1"/>
              </p:nvPr>
            </p:nvSpPr>
            <p:spPr/>
            <p:txBody>
              <a:bodyPr/>
              <a:lstStyle/>
              <a:p>
                <a:pPr marL="0" indent="0">
                  <a:buNone/>
                </a:pPr>
                <a:endParaRPr lang="en-US" dirty="0"/>
              </a:p>
              <a:p>
                <a14:m>
                  <m:oMath xmlns:m="http://schemas.openxmlformats.org/officeDocument/2006/math">
                    <m:r>
                      <a:rPr lang="en-US" altLang="zh-CN" i="1">
                        <a:latin typeface="Cambria Math" charset="0"/>
                      </a:rPr>
                      <m:t>𝑇</m:t>
                    </m:r>
                    <m:d>
                      <m:dPr>
                        <m:ctrlPr>
                          <a:rPr lang="en-US" altLang="zh-CN" i="1">
                            <a:latin typeface="Cambria Math" panose="02040503050406030204" pitchFamily="18" charset="0"/>
                          </a:rPr>
                        </m:ctrlPr>
                      </m:dPr>
                      <m:e>
                        <m:r>
                          <a:rPr lang="en-US" altLang="zh-CN" i="1">
                            <a:latin typeface="Cambria Math" charset="0"/>
                          </a:rPr>
                          <m:t>𝑛</m:t>
                        </m:r>
                      </m:e>
                    </m:d>
                    <m:r>
                      <a:rPr lang="en-US" altLang="zh-CN" i="1">
                        <a:latin typeface="Cambria Math" charset="0"/>
                      </a:rPr>
                      <m:t>≤</m:t>
                    </m:r>
                    <m:r>
                      <a:rPr lang="en-US" altLang="zh-CN" i="1">
                        <a:latin typeface="Cambria Math" charset="0"/>
                      </a:rPr>
                      <m:t>𝑇</m:t>
                    </m:r>
                    <m:d>
                      <m:dPr>
                        <m:ctrlPr>
                          <a:rPr lang="en-US" altLang="zh-CN" i="1">
                            <a:latin typeface="Cambria Math" panose="02040503050406030204" pitchFamily="18" charset="0"/>
                          </a:rPr>
                        </m:ctrlPr>
                      </m:dPr>
                      <m:e>
                        <m:f>
                          <m:fPr>
                            <m:ctrlPr>
                              <a:rPr lang="en-US" altLang="zh-CN" i="1">
                                <a:latin typeface="Cambria Math" panose="02040503050406030204" pitchFamily="18" charset="0"/>
                              </a:rPr>
                            </m:ctrlPr>
                          </m:fPr>
                          <m:num>
                            <m:r>
                              <a:rPr lang="en-US" altLang="zh-CN" i="1">
                                <a:latin typeface="Cambria Math" charset="0"/>
                              </a:rPr>
                              <m:t>𝑛</m:t>
                            </m:r>
                          </m:num>
                          <m:den>
                            <m:r>
                              <a:rPr lang="en-US" altLang="zh-CN" i="1">
                                <a:latin typeface="Cambria Math" charset="0"/>
                              </a:rPr>
                              <m:t>5</m:t>
                            </m:r>
                          </m:den>
                        </m:f>
                      </m:e>
                    </m:d>
                    <m:r>
                      <a:rPr lang="en-US" altLang="zh-CN" i="1">
                        <a:latin typeface="Cambria Math" charset="0"/>
                      </a:rPr>
                      <m:t>+</m:t>
                    </m:r>
                    <m:r>
                      <a:rPr lang="en-US" altLang="zh-CN" i="1">
                        <a:latin typeface="Cambria Math" charset="0"/>
                      </a:rPr>
                      <m:t>𝑇</m:t>
                    </m:r>
                    <m:d>
                      <m:dPr>
                        <m:ctrlPr>
                          <a:rPr lang="en-US" altLang="zh-CN" i="1">
                            <a:latin typeface="Cambria Math" panose="02040503050406030204" pitchFamily="18" charset="0"/>
                          </a:rPr>
                        </m:ctrlPr>
                      </m:dPr>
                      <m:e>
                        <m:f>
                          <m:fPr>
                            <m:ctrlPr>
                              <a:rPr lang="en-US" altLang="zh-CN" i="1">
                                <a:latin typeface="Cambria Math" panose="02040503050406030204" pitchFamily="18" charset="0"/>
                              </a:rPr>
                            </m:ctrlPr>
                          </m:fPr>
                          <m:num>
                            <m:r>
                              <a:rPr lang="en-US" altLang="zh-CN" i="1">
                                <a:latin typeface="Cambria Math" charset="0"/>
                              </a:rPr>
                              <m:t>7</m:t>
                            </m:r>
                            <m:r>
                              <a:rPr lang="en-US" altLang="zh-CN" i="1">
                                <a:latin typeface="Cambria Math" charset="0"/>
                              </a:rPr>
                              <m:t>𝑛</m:t>
                            </m:r>
                          </m:num>
                          <m:den>
                            <m:r>
                              <a:rPr lang="en-US" altLang="zh-CN" i="1">
                                <a:latin typeface="Cambria Math" charset="0"/>
                              </a:rPr>
                              <m:t>10</m:t>
                            </m:r>
                          </m:den>
                        </m:f>
                      </m:e>
                    </m:d>
                    <m:r>
                      <a:rPr lang="en-US" altLang="zh-CN" i="1">
                        <a:latin typeface="Cambria Math" charset="0"/>
                      </a:rPr>
                      <m:t>+</m:t>
                    </m:r>
                    <m:r>
                      <a:rPr lang="en-US" altLang="zh-CN" i="1">
                        <a:latin typeface="Cambria Math" panose="02040503050406030204" pitchFamily="18" charset="0"/>
                      </a:rPr>
                      <m:t>𝑛</m:t>
                    </m:r>
                  </m:oMath>
                </a14:m>
                <a:r>
                  <a:rPr lang="en-US" altLang="zh-CN" dirty="0"/>
                  <a:t> for </a:t>
                </a:r>
                <a14:m>
                  <m:oMath xmlns:m="http://schemas.openxmlformats.org/officeDocument/2006/math">
                    <m:r>
                      <a:rPr lang="en-US" altLang="zh-CN" i="1">
                        <a:latin typeface="Cambria Math" charset="0"/>
                      </a:rPr>
                      <m:t>𝑛</m:t>
                    </m:r>
                    <m:r>
                      <a:rPr lang="en-US" altLang="zh-CN" i="1">
                        <a:latin typeface="Cambria Math" panose="02040503050406030204" pitchFamily="18" charset="0"/>
                      </a:rPr>
                      <m:t>&gt;10.</m:t>
                    </m:r>
                  </m:oMath>
                </a14:m>
                <a:endParaRPr lang="en-US" altLang="zh-CN" dirty="0"/>
              </a:p>
              <a:p>
                <a:r>
                  <a:rPr lang="en-US" altLang="zh-CN" dirty="0"/>
                  <a:t>Base case: </a:t>
                </a:r>
                <a14:m>
                  <m:oMath xmlns:m="http://schemas.openxmlformats.org/officeDocument/2006/math">
                    <m:r>
                      <a:rPr lang="en-US" altLang="zh-CN" i="1">
                        <a:latin typeface="Cambria Math" charset="0"/>
                      </a:rPr>
                      <m:t>𝑇</m:t>
                    </m:r>
                    <m:d>
                      <m:dPr>
                        <m:ctrlPr>
                          <a:rPr lang="en-US" altLang="zh-CN" i="1">
                            <a:latin typeface="Cambria Math" panose="02040503050406030204" pitchFamily="18" charset="0"/>
                          </a:rPr>
                        </m:ctrlPr>
                      </m:dPr>
                      <m:e>
                        <m:r>
                          <a:rPr lang="en-US" altLang="zh-CN" i="1">
                            <a:latin typeface="Cambria Math" charset="0"/>
                          </a:rPr>
                          <m:t>𝑛</m:t>
                        </m:r>
                      </m:e>
                    </m:d>
                    <m:r>
                      <a:rPr lang="en-US" altLang="zh-CN" i="1">
                        <a:latin typeface="Cambria Math" panose="02040503050406030204" pitchFamily="18" charset="0"/>
                      </a:rPr>
                      <m:t>=1</m:t>
                    </m:r>
                    <m:r>
                      <a:rPr lang="en-US" altLang="zh-CN" i="1">
                        <a:latin typeface="Cambria Math" charset="0"/>
                      </a:rPr>
                      <m:t> </m:t>
                    </m:r>
                    <m:r>
                      <m:rPr>
                        <m:sty m:val="p"/>
                      </m:rPr>
                      <a:rPr lang="en-US" altLang="zh-CN">
                        <a:latin typeface="Cambria Math" charset="0"/>
                      </a:rPr>
                      <m:t>when</m:t>
                    </m:r>
                    <m:r>
                      <a:rPr lang="en-US" altLang="zh-CN">
                        <a:latin typeface="Cambria Math" charset="0"/>
                      </a:rPr>
                      <m:t> </m:t>
                    </m:r>
                    <m:r>
                      <a:rPr lang="en-US" altLang="zh-CN" i="1">
                        <a:latin typeface="Cambria Math" charset="0"/>
                      </a:rPr>
                      <m:t>1≤</m:t>
                    </m:r>
                    <m:r>
                      <a:rPr lang="en-US" altLang="zh-CN" i="1">
                        <a:latin typeface="Cambria Math" charset="0"/>
                      </a:rPr>
                      <m:t>𝑛</m:t>
                    </m:r>
                    <m:r>
                      <a:rPr lang="en-US" altLang="zh-CN" i="1">
                        <a:latin typeface="Cambria Math" charset="0"/>
                      </a:rPr>
                      <m:t>≤10</m:t>
                    </m:r>
                  </m:oMath>
                </a14:m>
                <a:endParaRPr lang="en-US" altLang="zh-CN" dirty="0"/>
              </a:p>
              <a:p>
                <a:endParaRPr lang="en-US" dirty="0"/>
              </a:p>
              <a:p>
                <a:r>
                  <a:rPr lang="en-US" dirty="0" err="1"/>
                  <a:t>猜一下它的时间复杂度</a:t>
                </a:r>
                <a:r>
                  <a:rPr lang="zh-CN" altLang="en-US" dirty="0"/>
                  <a:t>？</a:t>
                </a:r>
                <a:endParaRPr lang="en-US" altLang="zh-CN" dirty="0"/>
              </a:p>
              <a:p>
                <a:endParaRPr lang="en-US" dirty="0"/>
              </a:p>
            </p:txBody>
          </p:sp>
        </mc:Choice>
        <mc:Fallback xmlns="">
          <p:sp>
            <p:nvSpPr>
              <p:cNvPr id="3" name="Content Placeholder 2">
                <a:extLst>
                  <a:ext uri="{FF2B5EF4-FFF2-40B4-BE49-F238E27FC236}">
                    <a16:creationId xmlns:a16="http://schemas.microsoft.com/office/drawing/2014/main" id="{6364AD5A-0FF5-484E-AED0-79B047A7424A}"/>
                  </a:ext>
                </a:extLst>
              </p:cNvPr>
              <p:cNvSpPr>
                <a:spLocks noGrp="1" noRot="1" noChangeAspect="1" noMove="1" noResize="1" noEditPoints="1" noAdjustHandles="1" noChangeArrowheads="1" noChangeShapeType="1" noTextEdit="1"/>
              </p:cNvSpPr>
              <p:nvPr>
                <p:ph idx="1"/>
              </p:nvPr>
            </p:nvSpPr>
            <p:spPr>
              <a:blipFill>
                <a:blip r:embed="rId2"/>
                <a:stretch>
                  <a:fillRect l="-1447"/>
                </a:stretch>
              </a:blipFill>
            </p:spPr>
            <p:txBody>
              <a:bodyPr/>
              <a:lstStyle/>
              <a:p>
                <a:r>
                  <a:rPr lang="en-US">
                    <a:noFill/>
                  </a:rPr>
                  <a:t> </a:t>
                </a:r>
              </a:p>
            </p:txBody>
          </p:sp>
        </mc:Fallback>
      </mc:AlternateContent>
    </p:spTree>
    <p:extLst>
      <p:ext uri="{BB962C8B-B14F-4D97-AF65-F5344CB8AC3E}">
        <p14:creationId xmlns:p14="http://schemas.microsoft.com/office/powerpoint/2010/main" val="264873077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0D850CF-9402-1E4C-9055-F7A966369555}"/>
              </a:ext>
            </a:extLst>
          </p:cNvPr>
          <p:cNvPicPr>
            <a:picLocks noChangeAspect="1"/>
          </p:cNvPicPr>
          <p:nvPr/>
        </p:nvPicPr>
        <p:blipFill>
          <a:blip r:embed="rId2"/>
          <a:stretch>
            <a:fillRect/>
          </a:stretch>
        </p:blipFill>
        <p:spPr>
          <a:xfrm>
            <a:off x="4980599" y="2940994"/>
            <a:ext cx="4025027" cy="2769696"/>
          </a:xfrm>
          <a:prstGeom prst="rect">
            <a:avLst/>
          </a:prstGeom>
        </p:spPr>
      </p:pic>
      <p:sp>
        <p:nvSpPr>
          <p:cNvPr id="2" name="Title 1"/>
          <p:cNvSpPr>
            <a:spLocks noGrp="1"/>
          </p:cNvSpPr>
          <p:nvPr>
            <p:ph type="title"/>
          </p:nvPr>
        </p:nvSpPr>
        <p:spPr>
          <a:xfrm>
            <a:off x="342445" y="121577"/>
            <a:ext cx="7886700" cy="1325563"/>
          </a:xfrm>
        </p:spPr>
        <p:txBody>
          <a:bodyPr>
            <a:normAutofit/>
          </a:bodyPr>
          <a:lstStyle/>
          <a:p>
            <a:r>
              <a:rPr lang="en-US" dirty="0"/>
              <a:t>Step 1: </a:t>
            </a:r>
            <a:r>
              <a:rPr lang="en-US" dirty="0" err="1"/>
              <a:t>猜测答案</a:t>
            </a:r>
            <a:br>
              <a:rPr lang="en-US" dirty="0"/>
            </a:br>
            <a:endParaRPr lang="en-US" sz="18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50401" y="2731626"/>
                <a:ext cx="4579364" cy="3525970"/>
              </a:xfrm>
            </p:spPr>
            <p:txBody>
              <a:bodyPr>
                <a:normAutofit/>
              </a:bodyPr>
              <a:lstStyle/>
              <a:p>
                <a:r>
                  <a:rPr lang="en-US" dirty="0" err="1"/>
                  <a:t>我们先用计算机算一下递推公式</a:t>
                </a:r>
                <a:r>
                  <a:rPr lang="zh-CN" altLang="en-US" dirty="0"/>
                  <a:t>，看一下可能的函数曲线</a:t>
                </a:r>
                <a:r>
                  <a:rPr lang="en-US" dirty="0"/>
                  <a:t>.</a:t>
                </a:r>
              </a:p>
              <a:p>
                <a:pPr lvl="1"/>
                <a:r>
                  <a:rPr lang="en-US" sz="1800" dirty="0">
                    <a:solidFill>
                      <a:schemeClr val="accent4"/>
                    </a:solidFill>
                  </a:rPr>
                  <a:t>(see Python notebook)  </a:t>
                </a:r>
              </a:p>
              <a:p>
                <a:r>
                  <a:rPr lang="en-US" dirty="0"/>
                  <a:t>Let’s guess </a:t>
                </a:r>
                <a14:m>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oMath>
                </a14:m>
                <a:r>
                  <a:rPr lang="en-US" dirty="0"/>
                  <a:t> and try to prove it.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50401" y="2731626"/>
                <a:ext cx="4579364" cy="3525970"/>
              </a:xfrm>
              <a:blipFill>
                <a:blip r:embed="rId3"/>
                <a:stretch>
                  <a:fillRect l="-2493" t="-323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angle 3"/>
              <p:cNvSpPr/>
              <p:nvPr/>
            </p:nvSpPr>
            <p:spPr>
              <a:xfrm>
                <a:off x="1981870" y="1179623"/>
                <a:ext cx="5295617" cy="1160959"/>
              </a:xfrm>
              <a:prstGeom prst="rect">
                <a:avLst/>
              </a:prstGeom>
            </p:spPr>
            <p:txBody>
              <a:bodyPr wrap="none">
                <a:spAutoFit/>
              </a:bodyPr>
              <a:lstStyle/>
              <a:p>
                <a:pPr algn="r"/>
                <a14:m>
                  <m:oMathPara xmlns:m="http://schemas.openxmlformats.org/officeDocument/2006/math">
                    <m:oMathParaPr>
                      <m:jc m:val="centerGroup"/>
                    </m:oMathParaPr>
                    <m:oMath xmlns:m="http://schemas.openxmlformats.org/officeDocument/2006/math">
                      <m:r>
                        <a:rPr lang="en-US" sz="2400" i="1" smtClean="0">
                          <a:latin typeface="Cambria Math" charset="0"/>
                        </a:rPr>
                        <m:t>𝑇</m:t>
                      </m:r>
                      <m:d>
                        <m:dPr>
                          <m:ctrlPr>
                            <a:rPr lang="en-US" sz="2400" i="1">
                              <a:latin typeface="Cambria Math" panose="02040503050406030204" pitchFamily="18" charset="0"/>
                            </a:rPr>
                          </m:ctrlPr>
                        </m:dPr>
                        <m:e>
                          <m:r>
                            <a:rPr lang="en-US" sz="2400" i="1">
                              <a:latin typeface="Cambria Math" charset="0"/>
                            </a:rPr>
                            <m:t>𝑛</m:t>
                          </m:r>
                        </m:e>
                      </m:d>
                      <m:r>
                        <a:rPr lang="en-US" sz="2400" i="1">
                          <a:latin typeface="Cambria Math" charset="0"/>
                        </a:rPr>
                        <m:t>≤</m:t>
                      </m:r>
                      <m:r>
                        <a:rPr lang="en-US" sz="2400" i="1">
                          <a:latin typeface="Cambria Math" charset="0"/>
                        </a:rPr>
                        <m:t>𝑇</m:t>
                      </m:r>
                      <m:d>
                        <m:dPr>
                          <m:ctrlPr>
                            <a:rPr lang="en-US" sz="2400" i="1">
                              <a:latin typeface="Cambria Math" panose="02040503050406030204" pitchFamily="18" charset="0"/>
                            </a:rPr>
                          </m:ctrlPr>
                        </m:dPr>
                        <m:e>
                          <m:f>
                            <m:fPr>
                              <m:ctrlPr>
                                <a:rPr lang="en-US" sz="2400" i="1">
                                  <a:latin typeface="Cambria Math" panose="02040503050406030204" pitchFamily="18" charset="0"/>
                                </a:rPr>
                              </m:ctrlPr>
                            </m:fPr>
                            <m:num>
                              <m:r>
                                <a:rPr lang="en-US" sz="2400" i="1">
                                  <a:latin typeface="Cambria Math" charset="0"/>
                                </a:rPr>
                                <m:t>𝑛</m:t>
                              </m:r>
                            </m:num>
                            <m:den>
                              <m:r>
                                <a:rPr lang="en-US" sz="2400" i="1">
                                  <a:latin typeface="Cambria Math" charset="0"/>
                                </a:rPr>
                                <m:t>5</m:t>
                              </m:r>
                            </m:den>
                          </m:f>
                        </m:e>
                      </m:d>
                      <m:r>
                        <a:rPr lang="en-US" sz="2400" i="1">
                          <a:latin typeface="Cambria Math" charset="0"/>
                        </a:rPr>
                        <m:t>+</m:t>
                      </m:r>
                      <m:r>
                        <a:rPr lang="en-US" sz="2400" i="1">
                          <a:latin typeface="Cambria Math" charset="0"/>
                        </a:rPr>
                        <m:t>𝑇</m:t>
                      </m:r>
                      <m:d>
                        <m:dPr>
                          <m:ctrlPr>
                            <a:rPr lang="en-US" sz="2400" i="1">
                              <a:latin typeface="Cambria Math" panose="02040503050406030204" pitchFamily="18" charset="0"/>
                            </a:rPr>
                          </m:ctrlPr>
                        </m:dPr>
                        <m:e>
                          <m:f>
                            <m:fPr>
                              <m:ctrlPr>
                                <a:rPr lang="en-US" sz="2400" i="1">
                                  <a:latin typeface="Cambria Math" panose="02040503050406030204" pitchFamily="18" charset="0"/>
                                </a:rPr>
                              </m:ctrlPr>
                            </m:fPr>
                            <m:num>
                              <m:r>
                                <a:rPr lang="en-US" sz="2400" i="1">
                                  <a:latin typeface="Cambria Math" charset="0"/>
                                </a:rPr>
                                <m:t>7</m:t>
                              </m:r>
                              <m:r>
                                <a:rPr lang="en-US" sz="2400" i="1">
                                  <a:latin typeface="Cambria Math" charset="0"/>
                                </a:rPr>
                                <m:t>𝑛</m:t>
                              </m:r>
                            </m:num>
                            <m:den>
                              <m:r>
                                <a:rPr lang="en-US" sz="2400" i="1">
                                  <a:latin typeface="Cambria Math" charset="0"/>
                                </a:rPr>
                                <m:t>10</m:t>
                              </m:r>
                            </m:den>
                          </m:f>
                        </m:e>
                      </m:d>
                      <m:r>
                        <a:rPr lang="en-US" sz="2400" i="1">
                          <a:latin typeface="Cambria Math" charset="0"/>
                        </a:rPr>
                        <m:t>+</m:t>
                      </m:r>
                      <m:r>
                        <a:rPr lang="en-US" sz="2400" i="1" smtClean="0">
                          <a:latin typeface="Cambria Math" panose="02040503050406030204" pitchFamily="18" charset="0"/>
                        </a:rPr>
                        <m:t>𝑛</m:t>
                      </m:r>
                      <m:r>
                        <a:rPr lang="en-US" sz="2400" b="0" i="1" smtClean="0">
                          <a:latin typeface="Cambria Math" panose="02040503050406030204" pitchFamily="18" charset="0"/>
                        </a:rPr>
                        <m:t> </m:t>
                      </m:r>
                      <m:r>
                        <m:rPr>
                          <m:nor/>
                        </m:rPr>
                        <a:rPr lang="en-US" sz="2400" dirty="0"/>
                        <m:t>for</m:t>
                      </m:r>
                      <m:r>
                        <m:rPr>
                          <m:nor/>
                        </m:rPr>
                        <a:rPr lang="en-US" sz="2400" dirty="0"/>
                        <m:t> </m:t>
                      </m:r>
                      <m:r>
                        <a:rPr lang="en-US" sz="2400" i="1">
                          <a:latin typeface="Cambria Math" charset="0"/>
                        </a:rPr>
                        <m:t>𝑛</m:t>
                      </m:r>
                      <m:r>
                        <a:rPr lang="en-US" sz="2400" i="1">
                          <a:latin typeface="Cambria Math" panose="02040503050406030204" pitchFamily="18" charset="0"/>
                        </a:rPr>
                        <m:t>&gt;10.</m:t>
                      </m:r>
                    </m:oMath>
                  </m:oMathPara>
                </a14:m>
                <a:endParaRPr lang="en-US" sz="2400" dirty="0"/>
              </a:p>
              <a:p>
                <a:pPr algn="r"/>
                <a14:m>
                  <m:oMathPara xmlns:m="http://schemas.openxmlformats.org/officeDocument/2006/math">
                    <m:oMathParaPr>
                      <m:jc m:val="centerGroup"/>
                    </m:oMathParaPr>
                    <m:oMath xmlns:m="http://schemas.openxmlformats.org/officeDocument/2006/math">
                      <m:r>
                        <m:rPr>
                          <m:nor/>
                        </m:rPr>
                        <a:rPr lang="en-US" sz="2400" dirty="0"/>
                        <m:t>Base</m:t>
                      </m:r>
                      <m:r>
                        <m:rPr>
                          <m:nor/>
                        </m:rPr>
                        <a:rPr lang="en-US" sz="2400" dirty="0"/>
                        <m:t> </m:t>
                      </m:r>
                      <m:r>
                        <m:rPr>
                          <m:nor/>
                        </m:rPr>
                        <a:rPr lang="en-US" sz="2400" dirty="0"/>
                        <m:t>case</m:t>
                      </m:r>
                      <m:r>
                        <m:rPr>
                          <m:nor/>
                        </m:rPr>
                        <a:rPr lang="en-US" sz="2400" dirty="0"/>
                        <m:t>: </m:t>
                      </m:r>
                      <m:r>
                        <a:rPr lang="en-US" sz="2400" i="1">
                          <a:latin typeface="Cambria Math" charset="0"/>
                        </a:rPr>
                        <m:t>𝑇</m:t>
                      </m:r>
                      <m:d>
                        <m:dPr>
                          <m:ctrlPr>
                            <a:rPr lang="en-US" sz="2400" i="1">
                              <a:latin typeface="Cambria Math" panose="02040503050406030204" pitchFamily="18" charset="0"/>
                            </a:rPr>
                          </m:ctrlPr>
                        </m:dPr>
                        <m:e>
                          <m:r>
                            <a:rPr lang="en-US" sz="2400" i="1">
                              <a:latin typeface="Cambria Math" charset="0"/>
                            </a:rPr>
                            <m:t>𝑛</m:t>
                          </m:r>
                        </m:e>
                      </m:d>
                      <m:r>
                        <a:rPr lang="en-US" sz="2400" b="0" i="1" smtClean="0">
                          <a:latin typeface="Cambria Math" panose="02040503050406030204" pitchFamily="18" charset="0"/>
                        </a:rPr>
                        <m:t>=</m:t>
                      </m:r>
                      <m:r>
                        <a:rPr lang="en-US" sz="2400" i="1">
                          <a:latin typeface="Cambria Math" charset="0"/>
                        </a:rPr>
                        <m:t> 1 </m:t>
                      </m:r>
                      <m:r>
                        <m:rPr>
                          <m:sty m:val="p"/>
                        </m:rPr>
                        <a:rPr lang="en-US" sz="2400">
                          <a:latin typeface="Cambria Math" charset="0"/>
                        </a:rPr>
                        <m:t>when</m:t>
                      </m:r>
                      <m:r>
                        <a:rPr lang="en-US" sz="2400">
                          <a:latin typeface="Cambria Math" charset="0"/>
                        </a:rPr>
                        <m:t> </m:t>
                      </m:r>
                      <m:r>
                        <a:rPr lang="en-US" sz="2400" i="1">
                          <a:latin typeface="Cambria Math" charset="0"/>
                        </a:rPr>
                        <m:t>1≤</m:t>
                      </m:r>
                      <m:r>
                        <a:rPr lang="en-US" sz="2400" i="1">
                          <a:latin typeface="Cambria Math" charset="0"/>
                        </a:rPr>
                        <m:t>𝑛</m:t>
                      </m:r>
                      <m:r>
                        <a:rPr lang="en-US" sz="2400" i="1">
                          <a:latin typeface="Cambria Math" charset="0"/>
                        </a:rPr>
                        <m:t>≤10</m:t>
                      </m:r>
                    </m:oMath>
                  </m:oMathPara>
                </a14:m>
                <a:endParaRPr lang="en-US" sz="2400" dirty="0"/>
              </a:p>
            </p:txBody>
          </p:sp>
        </mc:Choice>
        <mc:Fallback xmlns="">
          <p:sp>
            <p:nvSpPr>
              <p:cNvPr id="4" name="Rectangle 3"/>
              <p:cNvSpPr>
                <a:spLocks noRot="1" noChangeAspect="1" noMove="1" noResize="1" noEditPoints="1" noAdjustHandles="1" noChangeArrowheads="1" noChangeShapeType="1" noTextEdit="1"/>
              </p:cNvSpPr>
              <p:nvPr/>
            </p:nvSpPr>
            <p:spPr>
              <a:xfrm>
                <a:off x="1981870" y="1179623"/>
                <a:ext cx="5295617" cy="1160959"/>
              </a:xfrm>
              <a:prstGeom prst="rect">
                <a:avLst/>
              </a:prstGeom>
              <a:blipFill>
                <a:blip r:embed="rId4"/>
                <a:stretch>
                  <a:fillRect b="-8696"/>
                </a:stretch>
              </a:blipFill>
            </p:spPr>
            <p:txBody>
              <a:bodyPr/>
              <a:lstStyle/>
              <a:p>
                <a:r>
                  <a:rPr lang="en-US">
                    <a:noFill/>
                  </a:rPr>
                  <a:t> </a:t>
                </a:r>
              </a:p>
            </p:txBody>
          </p:sp>
        </mc:Fallback>
      </mc:AlternateContent>
      <p:sp>
        <p:nvSpPr>
          <p:cNvPr id="7" name="TextBox 6"/>
          <p:cNvSpPr txBox="1"/>
          <p:nvPr/>
        </p:nvSpPr>
        <p:spPr>
          <a:xfrm rot="19593749">
            <a:off x="6203464" y="3817245"/>
            <a:ext cx="2327088" cy="369332"/>
          </a:xfrm>
          <a:prstGeom prst="rect">
            <a:avLst/>
          </a:prstGeom>
          <a:noFill/>
        </p:spPr>
        <p:txBody>
          <a:bodyPr wrap="square" rtlCol="0">
            <a:spAutoFit/>
          </a:bodyPr>
          <a:lstStyle/>
          <a:p>
            <a:r>
              <a:rPr lang="en-US" dirty="0">
                <a:solidFill>
                  <a:srgbClr val="CF6E6C"/>
                </a:solidFill>
              </a:rPr>
              <a:t>Looks pretty linear?</a:t>
            </a:r>
          </a:p>
        </p:txBody>
      </p:sp>
      <p:cxnSp>
        <p:nvCxnSpPr>
          <p:cNvPr id="10" name="Straight Arrow Connector 9">
            <a:extLst>
              <a:ext uri="{FF2B5EF4-FFF2-40B4-BE49-F238E27FC236}">
                <a16:creationId xmlns:a16="http://schemas.microsoft.com/office/drawing/2014/main" id="{C1D5AA12-13A8-5E40-A198-72FB14252F0C}"/>
              </a:ext>
            </a:extLst>
          </p:cNvPr>
          <p:cNvCxnSpPr>
            <a:cxnSpLocks/>
          </p:cNvCxnSpPr>
          <p:nvPr/>
        </p:nvCxnSpPr>
        <p:spPr>
          <a:xfrm>
            <a:off x="4638034" y="3834436"/>
            <a:ext cx="1531272" cy="367174"/>
          </a:xfrm>
          <a:prstGeom prst="straightConnector1">
            <a:avLst/>
          </a:prstGeom>
          <a:ln>
            <a:solidFill>
              <a:srgbClr val="CF6E6C"/>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36389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1"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3959" y="184546"/>
            <a:ext cx="7886700" cy="879474"/>
          </a:xfrm>
        </p:spPr>
        <p:txBody>
          <a:bodyPr>
            <a:normAutofit/>
          </a:bodyPr>
          <a:lstStyle/>
          <a:p>
            <a:r>
              <a:rPr lang="en-US" dirty="0"/>
              <a:t>Step 2: </a:t>
            </a:r>
            <a:r>
              <a:rPr lang="en-US" dirty="0" err="1"/>
              <a:t>归纳法证明</a:t>
            </a:r>
            <a:endParaRPr lang="en-US" sz="20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28650" y="1485900"/>
                <a:ext cx="8515350" cy="5372100"/>
              </a:xfrm>
            </p:spPr>
            <p:txBody>
              <a:bodyPr>
                <a:normAutofit fontScale="92500" lnSpcReduction="10000"/>
              </a:bodyPr>
              <a:lstStyle/>
              <a:p>
                <a:endParaRPr lang="en-US" dirty="0"/>
              </a:p>
              <a:p>
                <a:r>
                  <a:rPr lang="en-US" dirty="0"/>
                  <a:t>Inductive Hypothesis: </a:t>
                </a:r>
                <a14:m>
                  <m:oMath xmlns:m="http://schemas.openxmlformats.org/officeDocument/2006/math">
                    <m:r>
                      <a:rPr lang="en-US" b="0" i="1" smtClean="0">
                        <a:solidFill>
                          <a:schemeClr val="accent4"/>
                        </a:solidFill>
                        <a:latin typeface="Cambria Math" charset="0"/>
                      </a:rPr>
                      <m:t>𝑇</m:t>
                    </m:r>
                    <m:d>
                      <m:dPr>
                        <m:ctrlPr>
                          <a:rPr lang="en-US" i="1">
                            <a:solidFill>
                              <a:schemeClr val="accent4"/>
                            </a:solidFill>
                            <a:latin typeface="Cambria Math" panose="02040503050406030204" pitchFamily="18" charset="0"/>
                          </a:rPr>
                        </m:ctrlPr>
                      </m:dPr>
                      <m:e>
                        <m:r>
                          <a:rPr lang="en-US" b="0" i="1" smtClean="0">
                            <a:solidFill>
                              <a:schemeClr val="accent4"/>
                            </a:solidFill>
                            <a:latin typeface="Cambria Math" panose="02040503050406030204" pitchFamily="18" charset="0"/>
                          </a:rPr>
                          <m:t>𝑛</m:t>
                        </m:r>
                      </m:e>
                    </m:d>
                    <m:r>
                      <a:rPr lang="en-US" b="0" i="1">
                        <a:solidFill>
                          <a:schemeClr val="accent4"/>
                        </a:solidFill>
                        <a:latin typeface="Cambria Math" charset="0"/>
                      </a:rPr>
                      <m:t>≤</m:t>
                    </m:r>
                    <m:r>
                      <a:rPr lang="en-US" b="1" i="1" smtClean="0">
                        <a:solidFill>
                          <a:srgbClr val="CF6E6C"/>
                        </a:solidFill>
                        <a:latin typeface="Cambria Math" charset="0"/>
                      </a:rPr>
                      <m:t>𝑪</m:t>
                    </m:r>
                    <m:r>
                      <a:rPr lang="en-US" b="0" i="1" smtClean="0">
                        <a:solidFill>
                          <a:schemeClr val="accent4"/>
                        </a:solidFill>
                        <a:latin typeface="Cambria Math" panose="02040503050406030204" pitchFamily="18" charset="0"/>
                      </a:rPr>
                      <m:t>𝑛</m:t>
                    </m:r>
                  </m:oMath>
                </a14:m>
                <a:r>
                  <a:rPr lang="en-US" b="1" dirty="0">
                    <a:solidFill>
                      <a:schemeClr val="accent1"/>
                    </a:solidFill>
                  </a:rPr>
                  <a:t> </a:t>
                </a:r>
              </a:p>
              <a:p>
                <a:r>
                  <a:rPr lang="en-US" dirty="0"/>
                  <a:t>Base case: </a:t>
                </a:r>
                <a14:m>
                  <m:oMath xmlns:m="http://schemas.openxmlformats.org/officeDocument/2006/math">
                    <m:r>
                      <a:rPr lang="en-US" b="0" i="0" smtClean="0">
                        <a:solidFill>
                          <a:schemeClr val="accent4"/>
                        </a:solidFill>
                        <a:latin typeface="Cambria Math" panose="02040503050406030204" pitchFamily="18" charset="0"/>
                      </a:rPr>
                      <m:t>1=</m:t>
                    </m:r>
                    <m:r>
                      <a:rPr lang="en-US" b="0" i="1" smtClean="0">
                        <a:solidFill>
                          <a:schemeClr val="accent4"/>
                        </a:solidFill>
                        <a:latin typeface="Cambria Math" charset="0"/>
                      </a:rPr>
                      <m:t>𝑇</m:t>
                    </m:r>
                    <m:d>
                      <m:dPr>
                        <m:ctrlPr>
                          <a:rPr lang="en-US" i="1">
                            <a:solidFill>
                              <a:schemeClr val="accent4"/>
                            </a:solidFill>
                            <a:latin typeface="Cambria Math" panose="02040503050406030204" pitchFamily="18" charset="0"/>
                          </a:rPr>
                        </m:ctrlPr>
                      </m:dPr>
                      <m:e>
                        <m:r>
                          <a:rPr lang="en-US" b="0" i="1" smtClean="0">
                            <a:solidFill>
                              <a:schemeClr val="accent4"/>
                            </a:solidFill>
                            <a:latin typeface="Cambria Math" panose="02040503050406030204" pitchFamily="18" charset="0"/>
                          </a:rPr>
                          <m:t>𝑛</m:t>
                        </m:r>
                      </m:e>
                    </m:d>
                    <m:r>
                      <a:rPr lang="en-US" b="0" i="1">
                        <a:solidFill>
                          <a:schemeClr val="accent4"/>
                        </a:solidFill>
                        <a:latin typeface="Cambria Math" charset="0"/>
                      </a:rPr>
                      <m:t>≤</m:t>
                    </m:r>
                    <m:r>
                      <a:rPr lang="en-US" b="1" i="1">
                        <a:solidFill>
                          <a:srgbClr val="CF6E6C"/>
                        </a:solidFill>
                        <a:latin typeface="Cambria Math" charset="0"/>
                      </a:rPr>
                      <m:t>𝑪</m:t>
                    </m:r>
                    <m:r>
                      <a:rPr lang="en-US" b="0" i="1" smtClean="0">
                        <a:solidFill>
                          <a:schemeClr val="accent4"/>
                        </a:solidFill>
                        <a:latin typeface="Cambria Math" panose="02040503050406030204" pitchFamily="18" charset="0"/>
                      </a:rPr>
                      <m:t>𝑛</m:t>
                    </m:r>
                  </m:oMath>
                </a14:m>
                <a:r>
                  <a:rPr lang="en-US" b="1" dirty="0">
                    <a:solidFill>
                      <a:schemeClr val="accent1"/>
                    </a:solidFill>
                  </a:rPr>
                  <a:t> </a:t>
                </a:r>
                <a:r>
                  <a:rPr lang="en-US" dirty="0">
                    <a:solidFill>
                      <a:schemeClr val="tx1"/>
                    </a:solidFill>
                  </a:rPr>
                  <a:t>for all </a:t>
                </a:r>
                <a14:m>
                  <m:oMath xmlns:m="http://schemas.openxmlformats.org/officeDocument/2006/math">
                    <m:r>
                      <a:rPr lang="en-US" b="0" i="0" smtClean="0">
                        <a:solidFill>
                          <a:schemeClr val="tx1"/>
                        </a:solidFill>
                        <a:latin typeface="Cambria Math" panose="02040503050406030204" pitchFamily="18" charset="0"/>
                      </a:rPr>
                      <m:t>1</m:t>
                    </m:r>
                    <m:r>
                      <a:rPr lang="en-US" b="0" i="1" smtClean="0">
                        <a:solidFill>
                          <a:schemeClr val="tx1"/>
                        </a:solidFill>
                        <a:latin typeface="Cambria Math" panose="02040503050406030204" pitchFamily="18" charset="0"/>
                      </a:rPr>
                      <m:t>≤</m:t>
                    </m:r>
                    <m:r>
                      <m:rPr>
                        <m:sty m:val="p"/>
                      </m:rPr>
                      <a:rPr lang="en-US" b="0" i="0" smtClean="0">
                        <a:solidFill>
                          <a:schemeClr val="tx1"/>
                        </a:solidFill>
                        <a:latin typeface="Cambria Math" panose="02040503050406030204" pitchFamily="18" charset="0"/>
                      </a:rPr>
                      <m:t>n</m:t>
                    </m:r>
                    <m:r>
                      <a:rPr lang="en-US" b="0" i="0" smtClean="0">
                        <a:solidFill>
                          <a:schemeClr val="tx1"/>
                        </a:solidFill>
                        <a:latin typeface="Cambria Math" charset="0"/>
                      </a:rPr>
                      <m:t>≤10 </m:t>
                    </m:r>
                  </m:oMath>
                </a14:m>
                <a:endParaRPr lang="en-US" dirty="0">
                  <a:solidFill>
                    <a:schemeClr val="tx1"/>
                  </a:solidFill>
                </a:endParaRPr>
              </a:p>
              <a:p>
                <a:r>
                  <a:rPr lang="en-US" dirty="0"/>
                  <a:t>Inductive step:  </a:t>
                </a:r>
              </a:p>
              <a:p>
                <a:pPr lvl="1"/>
                <a:r>
                  <a:rPr lang="en-US" b="1" dirty="0">
                    <a:solidFill>
                      <a:srgbClr val="00B050"/>
                    </a:solidFill>
                  </a:rPr>
                  <a:t>Let k &gt; 10. Assume that the IH holds for all n so that </a:t>
                </a:r>
                <a14:m>
                  <m:oMath xmlns:m="http://schemas.openxmlformats.org/officeDocument/2006/math">
                    <m:r>
                      <a:rPr lang="en-US" b="1" i="1" dirty="0" smtClean="0">
                        <a:solidFill>
                          <a:srgbClr val="00B050"/>
                        </a:solidFill>
                        <a:latin typeface="Cambria Math" panose="02040503050406030204" pitchFamily="18" charset="0"/>
                      </a:rPr>
                      <m:t>𝟏</m:t>
                    </m:r>
                    <m:r>
                      <a:rPr lang="en-US" b="1" i="1" dirty="0" smtClean="0">
                        <a:solidFill>
                          <a:srgbClr val="00B050"/>
                        </a:solidFill>
                        <a:latin typeface="Cambria Math" panose="02040503050406030204" pitchFamily="18" charset="0"/>
                      </a:rPr>
                      <m:t>≤</m:t>
                    </m:r>
                    <m:r>
                      <a:rPr lang="en-US" b="1" i="1" dirty="0" smtClean="0">
                        <a:solidFill>
                          <a:srgbClr val="00B050"/>
                        </a:solidFill>
                        <a:latin typeface="Cambria Math" panose="02040503050406030204" pitchFamily="18" charset="0"/>
                      </a:rPr>
                      <m:t>𝒏</m:t>
                    </m:r>
                    <m:r>
                      <a:rPr lang="en-US" b="1" i="1" dirty="0" smtClean="0">
                        <a:solidFill>
                          <a:srgbClr val="00B050"/>
                        </a:solidFill>
                        <a:latin typeface="Cambria Math" panose="02040503050406030204" pitchFamily="18" charset="0"/>
                      </a:rPr>
                      <m:t>&lt;</m:t>
                    </m:r>
                    <m:r>
                      <a:rPr lang="en-US" b="1" i="1" dirty="0" smtClean="0">
                        <a:solidFill>
                          <a:srgbClr val="00B050"/>
                        </a:solidFill>
                        <a:latin typeface="Cambria Math" panose="02040503050406030204" pitchFamily="18" charset="0"/>
                      </a:rPr>
                      <m:t>𝒌</m:t>
                    </m:r>
                  </m:oMath>
                </a14:m>
                <a:r>
                  <a:rPr lang="en-US" b="1" dirty="0">
                    <a:solidFill>
                      <a:srgbClr val="00B050"/>
                    </a:solidFill>
                  </a:rPr>
                  <a:t>.</a:t>
                </a:r>
              </a:p>
              <a:p>
                <a:pPr lvl="1"/>
                <a14:m>
                  <m:oMath xmlns:m="http://schemas.openxmlformats.org/officeDocument/2006/math">
                    <m:r>
                      <a:rPr lang="en-US" sz="2300" b="0" i="1" smtClean="0">
                        <a:solidFill>
                          <a:schemeClr val="tx1"/>
                        </a:solidFill>
                        <a:latin typeface="Cambria Math" charset="0"/>
                      </a:rPr>
                      <m:t>𝑇</m:t>
                    </m:r>
                    <m:d>
                      <m:dPr>
                        <m:ctrlPr>
                          <a:rPr lang="en-US" sz="2300" b="0" i="1" smtClean="0">
                            <a:solidFill>
                              <a:schemeClr val="tx1"/>
                            </a:solidFill>
                            <a:latin typeface="Cambria Math" panose="02040503050406030204" pitchFamily="18" charset="0"/>
                          </a:rPr>
                        </m:ctrlPr>
                      </m:dPr>
                      <m:e>
                        <m:r>
                          <a:rPr lang="en-US" sz="2300" b="0" i="1" smtClean="0">
                            <a:solidFill>
                              <a:schemeClr val="tx1"/>
                            </a:solidFill>
                            <a:latin typeface="Cambria Math" panose="02040503050406030204" pitchFamily="18" charset="0"/>
                          </a:rPr>
                          <m:t>𝑘</m:t>
                        </m:r>
                      </m:e>
                    </m:d>
                    <m:r>
                      <a:rPr lang="en-US" sz="2300" b="0" i="1" smtClean="0">
                        <a:solidFill>
                          <a:schemeClr val="tx1"/>
                        </a:solidFill>
                        <a:latin typeface="Cambria Math" panose="02040503050406030204" pitchFamily="18" charset="0"/>
                      </a:rPr>
                      <m:t>≤</m:t>
                    </m:r>
                    <m:r>
                      <a:rPr lang="en-US" sz="2300" b="0" i="1" smtClean="0">
                        <a:solidFill>
                          <a:schemeClr val="tx1"/>
                        </a:solidFill>
                        <a:latin typeface="Cambria Math" panose="02040503050406030204" pitchFamily="18" charset="0"/>
                      </a:rPr>
                      <m:t>𝑘</m:t>
                    </m:r>
                    <m:r>
                      <a:rPr lang="en-US" sz="2300" i="1">
                        <a:solidFill>
                          <a:schemeClr val="tx1"/>
                        </a:solidFill>
                        <a:latin typeface="Cambria Math" charset="0"/>
                      </a:rPr>
                      <m:t>+</m:t>
                    </m:r>
                    <m:r>
                      <a:rPr lang="en-US" sz="2300" i="1">
                        <a:solidFill>
                          <a:schemeClr val="tx1"/>
                        </a:solidFill>
                        <a:latin typeface="Cambria Math" charset="0"/>
                      </a:rPr>
                      <m:t>𝑇</m:t>
                    </m:r>
                    <m:d>
                      <m:dPr>
                        <m:ctrlPr>
                          <a:rPr lang="en-US" sz="2300" i="1">
                            <a:solidFill>
                              <a:schemeClr val="tx1"/>
                            </a:solidFill>
                            <a:latin typeface="Cambria Math" panose="02040503050406030204" pitchFamily="18" charset="0"/>
                          </a:rPr>
                        </m:ctrlPr>
                      </m:dPr>
                      <m:e>
                        <m:f>
                          <m:fPr>
                            <m:ctrlPr>
                              <a:rPr lang="en-US" sz="2300" i="1">
                                <a:solidFill>
                                  <a:schemeClr val="tx1"/>
                                </a:solidFill>
                                <a:latin typeface="Cambria Math" panose="02040503050406030204" pitchFamily="18" charset="0"/>
                              </a:rPr>
                            </m:ctrlPr>
                          </m:fPr>
                          <m:num>
                            <m:r>
                              <a:rPr lang="en-US" sz="2300" b="0" i="1" smtClean="0">
                                <a:solidFill>
                                  <a:schemeClr val="tx1"/>
                                </a:solidFill>
                                <a:latin typeface="Cambria Math" panose="02040503050406030204" pitchFamily="18" charset="0"/>
                              </a:rPr>
                              <m:t>𝑘</m:t>
                            </m:r>
                          </m:num>
                          <m:den>
                            <m:r>
                              <a:rPr lang="en-US" sz="2300" i="1">
                                <a:solidFill>
                                  <a:schemeClr val="tx1"/>
                                </a:solidFill>
                                <a:latin typeface="Cambria Math" charset="0"/>
                              </a:rPr>
                              <m:t>5</m:t>
                            </m:r>
                          </m:den>
                        </m:f>
                      </m:e>
                    </m:d>
                    <m:r>
                      <a:rPr lang="en-US" sz="2300" i="1">
                        <a:solidFill>
                          <a:schemeClr val="tx1"/>
                        </a:solidFill>
                        <a:latin typeface="Cambria Math" charset="0"/>
                      </a:rPr>
                      <m:t>+</m:t>
                    </m:r>
                    <m:r>
                      <a:rPr lang="en-US" sz="2300" i="1">
                        <a:solidFill>
                          <a:schemeClr val="tx1"/>
                        </a:solidFill>
                        <a:latin typeface="Cambria Math" charset="0"/>
                      </a:rPr>
                      <m:t>𝑇</m:t>
                    </m:r>
                    <m:d>
                      <m:dPr>
                        <m:ctrlPr>
                          <a:rPr lang="en-US" sz="2300" i="1">
                            <a:solidFill>
                              <a:schemeClr val="tx1"/>
                            </a:solidFill>
                            <a:latin typeface="Cambria Math" panose="02040503050406030204" pitchFamily="18" charset="0"/>
                          </a:rPr>
                        </m:ctrlPr>
                      </m:dPr>
                      <m:e>
                        <m:f>
                          <m:fPr>
                            <m:ctrlPr>
                              <a:rPr lang="en-US" sz="2300" i="1">
                                <a:solidFill>
                                  <a:schemeClr val="tx1"/>
                                </a:solidFill>
                                <a:latin typeface="Cambria Math" panose="02040503050406030204" pitchFamily="18" charset="0"/>
                              </a:rPr>
                            </m:ctrlPr>
                          </m:fPr>
                          <m:num>
                            <m:r>
                              <a:rPr lang="en-US" sz="2300" b="0" i="1" smtClean="0">
                                <a:solidFill>
                                  <a:schemeClr val="tx1"/>
                                </a:solidFill>
                                <a:latin typeface="Cambria Math" panose="02040503050406030204" pitchFamily="18" charset="0"/>
                              </a:rPr>
                              <m:t>7</m:t>
                            </m:r>
                            <m:r>
                              <a:rPr lang="en-US" sz="2300" b="0" i="1" smtClean="0">
                                <a:solidFill>
                                  <a:schemeClr val="tx1"/>
                                </a:solidFill>
                                <a:latin typeface="Cambria Math" panose="02040503050406030204" pitchFamily="18" charset="0"/>
                              </a:rPr>
                              <m:t>𝑘</m:t>
                            </m:r>
                          </m:num>
                          <m:den>
                            <m:r>
                              <a:rPr lang="en-US" sz="2300" b="0" i="1" smtClean="0">
                                <a:solidFill>
                                  <a:schemeClr val="tx1"/>
                                </a:solidFill>
                                <a:latin typeface="Cambria Math" panose="02040503050406030204" pitchFamily="18" charset="0"/>
                              </a:rPr>
                              <m:t>10</m:t>
                            </m:r>
                          </m:den>
                        </m:f>
                      </m:e>
                    </m:d>
                  </m:oMath>
                </a14:m>
                <a:r>
                  <a:rPr lang="en-US" sz="2300" dirty="0">
                    <a:solidFill>
                      <a:schemeClr val="accent4"/>
                    </a:solidFill>
                  </a:rPr>
                  <a:t> </a:t>
                </a:r>
              </a:p>
              <a:p>
                <a:pPr marL="457200" lvl="1" indent="0">
                  <a:buNone/>
                </a:pPr>
                <a:r>
                  <a:rPr lang="en-US" sz="2300" dirty="0">
                    <a:solidFill>
                      <a:schemeClr val="tx1"/>
                    </a:solidFill>
                  </a:rPr>
                  <a:t>             </a:t>
                </a:r>
                <a14:m>
                  <m:oMath xmlns:m="http://schemas.openxmlformats.org/officeDocument/2006/math">
                    <m:r>
                      <a:rPr lang="en-US" sz="2300" i="1">
                        <a:solidFill>
                          <a:schemeClr val="tx1"/>
                        </a:solidFill>
                        <a:latin typeface="Cambria Math" charset="0"/>
                      </a:rPr>
                      <m:t>≤</m:t>
                    </m:r>
                    <m:r>
                      <a:rPr lang="en-US" sz="2300" b="0" i="1" smtClean="0">
                        <a:solidFill>
                          <a:schemeClr val="tx1"/>
                        </a:solidFill>
                        <a:latin typeface="Cambria Math" panose="02040503050406030204" pitchFamily="18" charset="0"/>
                      </a:rPr>
                      <m:t>𝑘</m:t>
                    </m:r>
                    <m:r>
                      <a:rPr lang="en-US" sz="2300" i="1">
                        <a:latin typeface="Cambria Math" charset="0"/>
                      </a:rPr>
                      <m:t>+</m:t>
                    </m:r>
                    <m:r>
                      <a:rPr lang="en-US" sz="2300" b="1" i="1" smtClean="0">
                        <a:solidFill>
                          <a:srgbClr val="CF6E6C"/>
                        </a:solidFill>
                        <a:latin typeface="Cambria Math" charset="0"/>
                      </a:rPr>
                      <m:t>𝑪</m:t>
                    </m:r>
                    <m:r>
                      <a:rPr lang="en-US" sz="2300" b="0" i="1" smtClean="0">
                        <a:solidFill>
                          <a:schemeClr val="tx1"/>
                        </a:solidFill>
                        <a:latin typeface="Cambria Math" panose="02040503050406030204" pitchFamily="18" charset="0"/>
                      </a:rPr>
                      <m:t>⋅</m:t>
                    </m:r>
                    <m:d>
                      <m:dPr>
                        <m:ctrlPr>
                          <a:rPr lang="en-US" sz="2300" i="1" smtClean="0">
                            <a:solidFill>
                              <a:schemeClr val="tx1"/>
                            </a:solidFill>
                            <a:latin typeface="Cambria Math" panose="02040503050406030204" pitchFamily="18" charset="0"/>
                          </a:rPr>
                        </m:ctrlPr>
                      </m:dPr>
                      <m:e>
                        <m:f>
                          <m:fPr>
                            <m:ctrlPr>
                              <a:rPr lang="en-US" sz="2300" i="1">
                                <a:solidFill>
                                  <a:schemeClr val="tx1"/>
                                </a:solidFill>
                                <a:latin typeface="Cambria Math" panose="02040503050406030204" pitchFamily="18" charset="0"/>
                              </a:rPr>
                            </m:ctrlPr>
                          </m:fPr>
                          <m:num>
                            <m:r>
                              <a:rPr lang="en-US" sz="2300" b="0" i="1" smtClean="0">
                                <a:solidFill>
                                  <a:schemeClr val="tx1"/>
                                </a:solidFill>
                                <a:latin typeface="Cambria Math" panose="02040503050406030204" pitchFamily="18" charset="0"/>
                              </a:rPr>
                              <m:t>𝑘</m:t>
                            </m:r>
                          </m:num>
                          <m:den>
                            <m:r>
                              <a:rPr lang="en-US" sz="2300" i="1">
                                <a:solidFill>
                                  <a:schemeClr val="tx1"/>
                                </a:solidFill>
                                <a:latin typeface="Cambria Math" charset="0"/>
                              </a:rPr>
                              <m:t>5</m:t>
                            </m:r>
                          </m:den>
                        </m:f>
                      </m:e>
                    </m:d>
                    <m:r>
                      <a:rPr lang="en-US" sz="2300" i="1">
                        <a:latin typeface="Cambria Math" charset="0"/>
                      </a:rPr>
                      <m:t>+</m:t>
                    </m:r>
                    <m:r>
                      <a:rPr lang="en-US" sz="2300" b="1" i="1" smtClean="0">
                        <a:solidFill>
                          <a:srgbClr val="CF6E6C"/>
                        </a:solidFill>
                        <a:latin typeface="Cambria Math" charset="0"/>
                      </a:rPr>
                      <m:t>𝑪</m:t>
                    </m:r>
                    <m:r>
                      <a:rPr lang="en-US" sz="2300" b="0" i="1" smtClean="0">
                        <a:solidFill>
                          <a:schemeClr val="tx1"/>
                        </a:solidFill>
                        <a:latin typeface="Cambria Math" panose="02040503050406030204" pitchFamily="18" charset="0"/>
                      </a:rPr>
                      <m:t>⋅</m:t>
                    </m:r>
                    <m:d>
                      <m:dPr>
                        <m:ctrlPr>
                          <a:rPr lang="en-US" sz="2300" i="1">
                            <a:solidFill>
                              <a:schemeClr val="tx1"/>
                            </a:solidFill>
                            <a:latin typeface="Cambria Math" panose="02040503050406030204" pitchFamily="18" charset="0"/>
                          </a:rPr>
                        </m:ctrlPr>
                      </m:dPr>
                      <m:e>
                        <m:f>
                          <m:fPr>
                            <m:ctrlPr>
                              <a:rPr lang="en-US" sz="2300" i="1">
                                <a:solidFill>
                                  <a:schemeClr val="tx1"/>
                                </a:solidFill>
                                <a:latin typeface="Cambria Math" panose="02040503050406030204" pitchFamily="18" charset="0"/>
                              </a:rPr>
                            </m:ctrlPr>
                          </m:fPr>
                          <m:num>
                            <m:r>
                              <a:rPr lang="en-US" sz="2300" b="0" i="1" smtClean="0">
                                <a:solidFill>
                                  <a:schemeClr val="tx1"/>
                                </a:solidFill>
                                <a:latin typeface="Cambria Math" panose="02040503050406030204" pitchFamily="18" charset="0"/>
                              </a:rPr>
                              <m:t>7</m:t>
                            </m:r>
                            <m:r>
                              <a:rPr lang="en-US" sz="2300" b="0" i="1" smtClean="0">
                                <a:solidFill>
                                  <a:schemeClr val="tx1"/>
                                </a:solidFill>
                                <a:latin typeface="Cambria Math" panose="02040503050406030204" pitchFamily="18" charset="0"/>
                              </a:rPr>
                              <m:t>𝑘</m:t>
                            </m:r>
                          </m:num>
                          <m:den>
                            <m:r>
                              <a:rPr lang="en-US" sz="2300" b="0" i="1" smtClean="0">
                                <a:solidFill>
                                  <a:schemeClr val="tx1"/>
                                </a:solidFill>
                                <a:latin typeface="Cambria Math" panose="02040503050406030204" pitchFamily="18" charset="0"/>
                              </a:rPr>
                              <m:t>10</m:t>
                            </m:r>
                          </m:den>
                        </m:f>
                      </m:e>
                    </m:d>
                  </m:oMath>
                </a14:m>
                <a:r>
                  <a:rPr lang="en-US" sz="2300" dirty="0">
                    <a:solidFill>
                      <a:schemeClr val="accent4"/>
                    </a:solidFill>
                  </a:rPr>
                  <a:t> </a:t>
                </a:r>
              </a:p>
              <a:p>
                <a:pPr marL="457200" lvl="1" indent="0">
                  <a:buNone/>
                </a:pPr>
                <a:r>
                  <a:rPr lang="en-US" sz="2300" dirty="0">
                    <a:solidFill>
                      <a:schemeClr val="tx1"/>
                    </a:solidFill>
                  </a:rPr>
                  <a:t>             </a:t>
                </a:r>
                <a14:m>
                  <m:oMath xmlns:m="http://schemas.openxmlformats.org/officeDocument/2006/math">
                    <m:r>
                      <a:rPr lang="en-US" sz="2300" b="0" i="1" smtClean="0">
                        <a:solidFill>
                          <a:schemeClr val="tx1"/>
                        </a:solidFill>
                        <a:latin typeface="Cambria Math" charset="0"/>
                      </a:rPr>
                      <m:t>=</m:t>
                    </m:r>
                    <m:r>
                      <a:rPr lang="en-US" sz="2300" b="0" i="1" smtClean="0">
                        <a:solidFill>
                          <a:srgbClr val="FF0000"/>
                        </a:solidFill>
                        <a:latin typeface="Cambria Math" panose="02040503050406030204" pitchFamily="18" charset="0"/>
                      </a:rPr>
                      <m:t>𝑘</m:t>
                    </m:r>
                    <m:r>
                      <a:rPr lang="en-US" sz="2300" i="1">
                        <a:solidFill>
                          <a:srgbClr val="FF0000"/>
                        </a:solidFill>
                        <a:latin typeface="Cambria Math" charset="0"/>
                      </a:rPr>
                      <m:t>+</m:t>
                    </m:r>
                    <m:f>
                      <m:fPr>
                        <m:ctrlPr>
                          <a:rPr lang="en-US" sz="2300" b="0" i="1" smtClean="0">
                            <a:solidFill>
                              <a:srgbClr val="FF0000"/>
                            </a:solidFill>
                            <a:latin typeface="Cambria Math" panose="02040503050406030204" pitchFamily="18" charset="0"/>
                          </a:rPr>
                        </m:ctrlPr>
                      </m:fPr>
                      <m:num>
                        <m:r>
                          <a:rPr lang="en-US" sz="2300" b="1" i="1" smtClean="0">
                            <a:solidFill>
                              <a:srgbClr val="FF0000"/>
                            </a:solidFill>
                            <a:latin typeface="Cambria Math" charset="0"/>
                          </a:rPr>
                          <m:t>𝑪</m:t>
                        </m:r>
                      </m:num>
                      <m:den>
                        <m:r>
                          <a:rPr lang="en-US" sz="2300" b="0" i="1" smtClean="0">
                            <a:solidFill>
                              <a:srgbClr val="FF0000"/>
                            </a:solidFill>
                            <a:latin typeface="Cambria Math" charset="0"/>
                          </a:rPr>
                          <m:t>5</m:t>
                        </m:r>
                      </m:den>
                    </m:f>
                    <m:r>
                      <a:rPr lang="en-US" sz="2300" b="0" i="1" smtClean="0">
                        <a:solidFill>
                          <a:srgbClr val="FF0000"/>
                        </a:solidFill>
                        <a:latin typeface="Cambria Math" panose="02040503050406030204" pitchFamily="18" charset="0"/>
                      </a:rPr>
                      <m:t>𝑘</m:t>
                    </m:r>
                    <m:r>
                      <a:rPr lang="en-US" sz="2300" b="0" i="1" smtClean="0">
                        <a:solidFill>
                          <a:srgbClr val="FF0000"/>
                        </a:solidFill>
                        <a:latin typeface="Cambria Math" charset="0"/>
                      </a:rPr>
                      <m:t>+</m:t>
                    </m:r>
                    <m:f>
                      <m:fPr>
                        <m:ctrlPr>
                          <a:rPr lang="en-US" sz="2300" b="0" i="1" smtClean="0">
                            <a:solidFill>
                              <a:srgbClr val="FF0000"/>
                            </a:solidFill>
                            <a:latin typeface="Cambria Math" panose="02040503050406030204" pitchFamily="18" charset="0"/>
                          </a:rPr>
                        </m:ctrlPr>
                      </m:fPr>
                      <m:num>
                        <m:r>
                          <a:rPr lang="en-US" sz="2300" b="0" i="1" smtClean="0">
                            <a:solidFill>
                              <a:srgbClr val="FF0000"/>
                            </a:solidFill>
                            <a:latin typeface="Cambria Math" panose="02040503050406030204" pitchFamily="18" charset="0"/>
                          </a:rPr>
                          <m:t>7</m:t>
                        </m:r>
                        <m:r>
                          <a:rPr lang="en-US" sz="2300" b="1" i="1" smtClean="0">
                            <a:solidFill>
                              <a:srgbClr val="FF0000"/>
                            </a:solidFill>
                            <a:latin typeface="Cambria Math" charset="0"/>
                          </a:rPr>
                          <m:t>𝑪</m:t>
                        </m:r>
                      </m:num>
                      <m:den>
                        <m:r>
                          <a:rPr lang="en-US" sz="2300" b="0" i="1" smtClean="0">
                            <a:solidFill>
                              <a:srgbClr val="FF0000"/>
                            </a:solidFill>
                            <a:latin typeface="Cambria Math" panose="02040503050406030204" pitchFamily="18" charset="0"/>
                          </a:rPr>
                          <m:t>10</m:t>
                        </m:r>
                      </m:den>
                    </m:f>
                    <m:r>
                      <a:rPr lang="en-US" sz="2300" b="0" i="1" smtClean="0">
                        <a:solidFill>
                          <a:srgbClr val="FF0000"/>
                        </a:solidFill>
                        <a:latin typeface="Cambria Math" panose="02040503050406030204" pitchFamily="18" charset="0"/>
                      </a:rPr>
                      <m:t>𝑘</m:t>
                    </m:r>
                  </m:oMath>
                </a14:m>
                <a:endParaRPr lang="en-US" sz="2300" dirty="0">
                  <a:solidFill>
                    <a:srgbClr val="FF0000"/>
                  </a:solidFill>
                </a:endParaRPr>
              </a:p>
              <a:p>
                <a:pPr marL="457200" lvl="1" indent="0">
                  <a:buNone/>
                </a:pPr>
                <a:r>
                  <a:rPr lang="en-US" sz="2300" dirty="0">
                    <a:solidFill>
                      <a:schemeClr val="tx1"/>
                    </a:solidFill>
                  </a:rPr>
                  <a:t> </a:t>
                </a:r>
                <a14:m>
                  <m:oMath xmlns:m="http://schemas.openxmlformats.org/officeDocument/2006/math">
                    <m:r>
                      <a:rPr lang="en-US" sz="2300" b="0" i="0" smtClean="0">
                        <a:solidFill>
                          <a:schemeClr val="tx1"/>
                        </a:solidFill>
                        <a:latin typeface="Cambria Math" charset="0"/>
                      </a:rPr>
                      <m:t>             </m:t>
                    </m:r>
                    <m:r>
                      <a:rPr lang="en-US" sz="2300" i="1" smtClean="0">
                        <a:solidFill>
                          <a:srgbClr val="FF0000"/>
                        </a:solidFill>
                        <a:latin typeface="Cambria Math" charset="0"/>
                      </a:rPr>
                      <m:t>≤</m:t>
                    </m:r>
                    <m:r>
                      <a:rPr lang="en-US" sz="2300" b="1" i="1" smtClean="0">
                        <a:solidFill>
                          <a:srgbClr val="FF0000"/>
                        </a:solidFill>
                        <a:latin typeface="Cambria Math" charset="0"/>
                      </a:rPr>
                      <m:t>𝑪</m:t>
                    </m:r>
                    <m:r>
                      <a:rPr lang="en-US" sz="2300" b="0" i="1" smtClean="0">
                        <a:solidFill>
                          <a:srgbClr val="FF0000"/>
                        </a:solidFill>
                        <a:latin typeface="Cambria Math" panose="02040503050406030204" pitchFamily="18" charset="0"/>
                      </a:rPr>
                      <m:t>𝑘</m:t>
                    </m:r>
                  </m:oMath>
                </a14:m>
                <a:r>
                  <a:rPr lang="en-US" sz="2300" dirty="0">
                    <a:solidFill>
                      <a:srgbClr val="FF0000"/>
                    </a:solidFill>
                  </a:rPr>
                  <a:t> ??</a:t>
                </a:r>
                <a:endParaRPr lang="en-US" sz="2300" dirty="0">
                  <a:solidFill>
                    <a:schemeClr val="tx1"/>
                  </a:solidFill>
                </a:endParaRPr>
              </a:p>
              <a:p>
                <a:pPr lvl="1"/>
                <a:r>
                  <a:rPr lang="en-US" sz="2300" dirty="0">
                    <a:solidFill>
                      <a:schemeClr val="tx1"/>
                    </a:solidFill>
                  </a:rPr>
                  <a:t>(aka, </a:t>
                </a:r>
                <a:r>
                  <a:rPr lang="en-US" sz="2300" b="1" dirty="0">
                    <a:solidFill>
                      <a:srgbClr val="00B050"/>
                    </a:solidFill>
                  </a:rPr>
                  <a:t>want to show that IH holds for n=k</a:t>
                </a:r>
                <a:r>
                  <a:rPr lang="en-US" sz="2300" dirty="0">
                    <a:solidFill>
                      <a:schemeClr val="tx1"/>
                    </a:solidFill>
                  </a:rPr>
                  <a:t>).</a:t>
                </a:r>
              </a:p>
              <a:p>
                <a:r>
                  <a:rPr lang="en-US" sz="2700" dirty="0"/>
                  <a:t>Conclusion:</a:t>
                </a:r>
              </a:p>
              <a:p>
                <a:pPr lvl="1"/>
                <a:r>
                  <a:rPr lang="en-US" sz="2300" dirty="0"/>
                  <a:t>There is some </a:t>
                </a:r>
                <a14:m>
                  <m:oMath xmlns:m="http://schemas.openxmlformats.org/officeDocument/2006/math">
                    <m:r>
                      <a:rPr lang="en-US" b="1" i="1">
                        <a:solidFill>
                          <a:srgbClr val="CF6E6C"/>
                        </a:solidFill>
                        <a:latin typeface="Cambria Math" charset="0"/>
                      </a:rPr>
                      <m:t>𝑪</m:t>
                    </m:r>
                  </m:oMath>
                </a14:m>
                <a:r>
                  <a:rPr lang="en-US" sz="2300" dirty="0"/>
                  <a:t> so that for </a:t>
                </a:r>
                <a:r>
                  <a:rPr lang="en-US" sz="2300" dirty="0">
                    <a:solidFill>
                      <a:schemeClr val="tx1"/>
                    </a:solidFill>
                  </a:rPr>
                  <a:t>all </a:t>
                </a:r>
                <a14:m>
                  <m:oMath xmlns:m="http://schemas.openxmlformats.org/officeDocument/2006/math">
                    <m:r>
                      <a:rPr lang="en-US" i="1">
                        <a:solidFill>
                          <a:schemeClr val="tx1"/>
                        </a:solidFill>
                        <a:latin typeface="Cambria Math" charset="0"/>
                      </a:rPr>
                      <m:t>𝑛</m:t>
                    </m:r>
                    <m:r>
                      <a:rPr lang="en-US" b="0" i="1" smtClean="0">
                        <a:solidFill>
                          <a:schemeClr val="tx1"/>
                        </a:solidFill>
                        <a:latin typeface="Cambria Math" charset="0"/>
                      </a:rPr>
                      <m:t>≥1</m:t>
                    </m:r>
                    <m:r>
                      <a:rPr lang="en-US" b="0" i="0" smtClean="0">
                        <a:solidFill>
                          <a:schemeClr val="tx1"/>
                        </a:solidFill>
                        <a:latin typeface="Cambria Math" charset="0"/>
                      </a:rPr>
                      <m:t>,</m:t>
                    </m:r>
                    <m:r>
                      <a:rPr lang="en-US" b="0" i="1" smtClean="0">
                        <a:solidFill>
                          <a:schemeClr val="tx1"/>
                        </a:solidFill>
                        <a:latin typeface="Cambria Math" charset="0"/>
                      </a:rPr>
                      <m:t> </m:t>
                    </m:r>
                    <m:r>
                      <a:rPr lang="en-US" b="0" i="1" smtClean="0">
                        <a:solidFill>
                          <a:schemeClr val="accent4"/>
                        </a:solidFill>
                        <a:latin typeface="Cambria Math" charset="0"/>
                      </a:rPr>
                      <m:t>𝑇</m:t>
                    </m:r>
                    <m:d>
                      <m:dPr>
                        <m:ctrlPr>
                          <a:rPr lang="en-US" i="1">
                            <a:solidFill>
                              <a:schemeClr val="accent4"/>
                            </a:solidFill>
                            <a:latin typeface="Cambria Math" panose="02040503050406030204" pitchFamily="18" charset="0"/>
                          </a:rPr>
                        </m:ctrlPr>
                      </m:dPr>
                      <m:e>
                        <m:r>
                          <a:rPr lang="en-US" b="0" i="1" smtClean="0">
                            <a:solidFill>
                              <a:schemeClr val="accent4"/>
                            </a:solidFill>
                            <a:latin typeface="Cambria Math" charset="0"/>
                          </a:rPr>
                          <m:t>𝑛</m:t>
                        </m:r>
                      </m:e>
                    </m:d>
                    <m:r>
                      <a:rPr lang="en-US" b="0" i="1">
                        <a:solidFill>
                          <a:schemeClr val="accent4"/>
                        </a:solidFill>
                        <a:latin typeface="Cambria Math" charset="0"/>
                      </a:rPr>
                      <m:t>≤</m:t>
                    </m:r>
                    <m:r>
                      <a:rPr lang="en-US" b="1" i="1">
                        <a:solidFill>
                          <a:srgbClr val="CF6E6C"/>
                        </a:solidFill>
                        <a:latin typeface="Cambria Math" charset="0"/>
                      </a:rPr>
                      <m:t>𝑪</m:t>
                    </m:r>
                    <m:r>
                      <a:rPr lang="en-US" b="0" i="1" smtClean="0">
                        <a:solidFill>
                          <a:schemeClr val="accent4"/>
                        </a:solidFill>
                        <a:latin typeface="Cambria Math" charset="0"/>
                      </a:rPr>
                      <m:t>𝑛</m:t>
                    </m:r>
                  </m:oMath>
                </a14:m>
                <a:r>
                  <a:rPr lang="en-US" b="1" dirty="0">
                    <a:solidFill>
                      <a:schemeClr val="accent1"/>
                    </a:solidFill>
                  </a:rPr>
                  <a:t> </a:t>
                </a:r>
                <a:endParaRPr lang="en-US" dirty="0">
                  <a:solidFill>
                    <a:srgbClr val="FF7400"/>
                  </a:solidFill>
                </a:endParaRPr>
              </a:p>
              <a:p>
                <a:pPr lvl="1"/>
                <a:r>
                  <a:rPr lang="en-US" sz="2300" dirty="0">
                    <a:solidFill>
                      <a:schemeClr val="tx1"/>
                    </a:solidFill>
                  </a:rPr>
                  <a:t>By the definition of big-Oh</a:t>
                </a:r>
                <a:r>
                  <a:rPr lang="en-US" sz="2300" dirty="0">
                    <a:solidFill>
                      <a:srgbClr val="C00000"/>
                    </a:solidFill>
                  </a:rPr>
                  <a:t>, T(n) = O(n).</a:t>
                </a:r>
              </a:p>
              <a:p>
                <a:pPr lvl="1"/>
                <a:endParaRPr lang="en-US" dirty="0">
                  <a:solidFill>
                    <a:schemeClr val="accent4"/>
                  </a:solidFill>
                </a:endParaRPr>
              </a:p>
              <a:p>
                <a:pPr lvl="1"/>
                <a:endParaRPr lang="en-US" dirty="0">
                  <a:solidFill>
                    <a:schemeClr val="accent4"/>
                  </a:solidFill>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28650" y="1485900"/>
                <a:ext cx="8515350" cy="5372100"/>
              </a:xfrm>
              <a:blipFill>
                <a:blip r:embed="rId2"/>
                <a:stretch>
                  <a:fillRect l="-1192"/>
                </a:stretch>
              </a:blipFill>
            </p:spPr>
            <p:txBody>
              <a:bodyPr/>
              <a:lstStyle/>
              <a:p>
                <a:r>
                  <a:rPr lang="en-US">
                    <a:noFill/>
                  </a:rPr>
                  <a:t> </a:t>
                </a:r>
              </a:p>
            </p:txBody>
          </p:sp>
        </mc:Fallback>
      </mc:AlternateContent>
      <p:sp>
        <p:nvSpPr>
          <p:cNvPr id="12" name="TextBox 11"/>
          <p:cNvSpPr txBox="1"/>
          <p:nvPr/>
        </p:nvSpPr>
        <p:spPr>
          <a:xfrm>
            <a:off x="7231116" y="771779"/>
            <a:ext cx="1878677" cy="2031325"/>
          </a:xfrm>
          <a:prstGeom prst="rect">
            <a:avLst/>
          </a:prstGeom>
          <a:noFill/>
        </p:spPr>
        <p:txBody>
          <a:bodyPr wrap="square" rtlCol="0">
            <a:spAutoFit/>
          </a:bodyPr>
          <a:lstStyle/>
          <a:p>
            <a:pPr algn="ctr"/>
            <a:r>
              <a:rPr lang="en-US" dirty="0">
                <a:solidFill>
                  <a:srgbClr val="CF6E6C"/>
                </a:solidFill>
              </a:rPr>
              <a:t>We don’t know what C should be yet!  Let’s go through the proof leaving it as “C” and then figure out what works…</a:t>
            </a:r>
          </a:p>
        </p:txBody>
      </p:sp>
      <p:cxnSp>
        <p:nvCxnSpPr>
          <p:cNvPr id="14" name="Straight Arrow Connector 13"/>
          <p:cNvCxnSpPr>
            <a:cxnSpLocks/>
          </p:cNvCxnSpPr>
          <p:nvPr/>
        </p:nvCxnSpPr>
        <p:spPr>
          <a:xfrm flipH="1">
            <a:off x="5380524" y="1370054"/>
            <a:ext cx="2009631" cy="602055"/>
          </a:xfrm>
          <a:prstGeom prst="straightConnector1">
            <a:avLst/>
          </a:prstGeom>
          <a:ln>
            <a:solidFill>
              <a:srgbClr val="CF6E6C"/>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cxnSpLocks/>
          </p:cNvCxnSpPr>
          <p:nvPr/>
        </p:nvCxnSpPr>
        <p:spPr>
          <a:xfrm flipH="1" flipV="1">
            <a:off x="4447309" y="2805013"/>
            <a:ext cx="2942846" cy="1047308"/>
          </a:xfrm>
          <a:prstGeom prst="straightConnector1">
            <a:avLst/>
          </a:prstGeom>
          <a:ln>
            <a:solidFill>
              <a:srgbClr val="CF6E6C"/>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TextBox 21"/>
              <p:cNvSpPr txBox="1"/>
              <p:nvPr/>
            </p:nvSpPr>
            <p:spPr>
              <a:xfrm>
                <a:off x="7133218" y="3680955"/>
                <a:ext cx="1944730" cy="923330"/>
              </a:xfrm>
              <a:prstGeom prst="rect">
                <a:avLst/>
              </a:prstGeom>
              <a:noFill/>
            </p:spPr>
            <p:txBody>
              <a:bodyPr wrap="square" rtlCol="0">
                <a:spAutoFit/>
              </a:bodyPr>
              <a:lstStyle/>
              <a:p>
                <a:pPr algn="ctr"/>
                <a:r>
                  <a:rPr lang="en-US" dirty="0">
                    <a:solidFill>
                      <a:srgbClr val="CF6E6C"/>
                    </a:solidFill>
                  </a:rPr>
                  <a:t>Whatever we choose C to be, it should have C</a:t>
                </a:r>
                <a14:m>
                  <m:oMath xmlns:m="http://schemas.openxmlformats.org/officeDocument/2006/math">
                    <m:r>
                      <a:rPr lang="en-US" b="0" i="1" smtClean="0">
                        <a:solidFill>
                          <a:srgbClr val="CF6E6C"/>
                        </a:solidFill>
                        <a:latin typeface="Cambria Math" charset="0"/>
                      </a:rPr>
                      <m:t>≥</m:t>
                    </m:r>
                  </m:oMath>
                </a14:m>
                <a:r>
                  <a:rPr lang="en-US" dirty="0">
                    <a:solidFill>
                      <a:srgbClr val="CF6E6C"/>
                    </a:solidFill>
                  </a:rPr>
                  <a:t>1</a:t>
                </a:r>
              </a:p>
            </p:txBody>
          </p:sp>
        </mc:Choice>
        <mc:Fallback xmlns="">
          <p:sp>
            <p:nvSpPr>
              <p:cNvPr id="22" name="TextBox 21"/>
              <p:cNvSpPr txBox="1">
                <a:spLocks noRot="1" noChangeAspect="1" noMove="1" noResize="1" noEditPoints="1" noAdjustHandles="1" noChangeArrowheads="1" noChangeShapeType="1" noTextEdit="1"/>
              </p:cNvSpPr>
              <p:nvPr/>
            </p:nvSpPr>
            <p:spPr>
              <a:xfrm>
                <a:off x="7133218" y="3680955"/>
                <a:ext cx="1944730" cy="923330"/>
              </a:xfrm>
              <a:prstGeom prst="rect">
                <a:avLst/>
              </a:prstGeom>
              <a:blipFill>
                <a:blip r:embed="rId3"/>
                <a:stretch>
                  <a:fillRect t="-2703" r="-1299" b="-8108"/>
                </a:stretch>
              </a:blipFill>
            </p:spPr>
            <p:txBody>
              <a:bodyPr/>
              <a:lstStyle/>
              <a:p>
                <a:r>
                  <a:rPr lang="en-US">
                    <a:noFill/>
                  </a:rPr>
                  <a:t> </a:t>
                </a:r>
              </a:p>
            </p:txBody>
          </p:sp>
        </mc:Fallback>
      </mc:AlternateContent>
      <p:cxnSp>
        <p:nvCxnSpPr>
          <p:cNvPr id="23" name="Straight Arrow Connector 22"/>
          <p:cNvCxnSpPr>
            <a:cxnSpLocks/>
          </p:cNvCxnSpPr>
          <p:nvPr/>
        </p:nvCxnSpPr>
        <p:spPr>
          <a:xfrm flipH="1">
            <a:off x="2969026" y="4861367"/>
            <a:ext cx="2748868" cy="162046"/>
          </a:xfrm>
          <a:prstGeom prst="straightConnector1">
            <a:avLst/>
          </a:prstGeom>
          <a:ln>
            <a:solidFill>
              <a:srgbClr val="CF6E6C"/>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TextBox 25"/>
              <p:cNvSpPr txBox="1"/>
              <p:nvPr/>
            </p:nvSpPr>
            <p:spPr>
              <a:xfrm>
                <a:off x="5587653" y="4674220"/>
                <a:ext cx="3672094" cy="1166794"/>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altLang="zh-CN" i="1" smtClean="0">
                          <a:solidFill>
                            <a:srgbClr val="FF0000"/>
                          </a:solidFill>
                          <a:latin typeface="Cambria Math" panose="02040503050406030204" pitchFamily="18" charset="0"/>
                        </a:rPr>
                        <m:t>𝑘</m:t>
                      </m:r>
                      <m:r>
                        <a:rPr lang="en-US" altLang="zh-CN" i="1">
                          <a:solidFill>
                            <a:srgbClr val="FF0000"/>
                          </a:solidFill>
                          <a:latin typeface="Cambria Math" charset="0"/>
                        </a:rPr>
                        <m:t>+</m:t>
                      </m:r>
                      <m:f>
                        <m:fPr>
                          <m:ctrlPr>
                            <a:rPr lang="en-US" altLang="zh-CN" i="1">
                              <a:solidFill>
                                <a:srgbClr val="FF0000"/>
                              </a:solidFill>
                              <a:latin typeface="Cambria Math" panose="02040503050406030204" pitchFamily="18" charset="0"/>
                            </a:rPr>
                          </m:ctrlPr>
                        </m:fPr>
                        <m:num>
                          <m:r>
                            <a:rPr lang="en-US" altLang="zh-CN" b="1" i="1">
                              <a:solidFill>
                                <a:srgbClr val="FF0000"/>
                              </a:solidFill>
                              <a:latin typeface="Cambria Math" charset="0"/>
                            </a:rPr>
                            <m:t>𝑪</m:t>
                          </m:r>
                        </m:num>
                        <m:den>
                          <m:r>
                            <a:rPr lang="en-US" altLang="zh-CN" i="1">
                              <a:solidFill>
                                <a:srgbClr val="FF0000"/>
                              </a:solidFill>
                              <a:latin typeface="Cambria Math" charset="0"/>
                            </a:rPr>
                            <m:t>5</m:t>
                          </m:r>
                        </m:den>
                      </m:f>
                      <m:r>
                        <a:rPr lang="en-US" altLang="zh-CN" i="1">
                          <a:solidFill>
                            <a:srgbClr val="FF0000"/>
                          </a:solidFill>
                          <a:latin typeface="Cambria Math" panose="02040503050406030204" pitchFamily="18" charset="0"/>
                        </a:rPr>
                        <m:t>𝑘</m:t>
                      </m:r>
                      <m:r>
                        <a:rPr lang="en-US" altLang="zh-CN" i="1">
                          <a:solidFill>
                            <a:srgbClr val="FF0000"/>
                          </a:solidFill>
                          <a:latin typeface="Cambria Math" charset="0"/>
                        </a:rPr>
                        <m:t>+</m:t>
                      </m:r>
                      <m:f>
                        <m:fPr>
                          <m:ctrlPr>
                            <a:rPr lang="en-US" altLang="zh-CN" i="1">
                              <a:solidFill>
                                <a:srgbClr val="FF0000"/>
                              </a:solidFill>
                              <a:latin typeface="Cambria Math" panose="02040503050406030204" pitchFamily="18" charset="0"/>
                            </a:rPr>
                          </m:ctrlPr>
                        </m:fPr>
                        <m:num>
                          <m:r>
                            <a:rPr lang="en-US" altLang="zh-CN" i="1">
                              <a:solidFill>
                                <a:srgbClr val="FF0000"/>
                              </a:solidFill>
                              <a:latin typeface="Cambria Math" panose="02040503050406030204" pitchFamily="18" charset="0"/>
                            </a:rPr>
                            <m:t>7</m:t>
                          </m:r>
                          <m:r>
                            <a:rPr lang="en-US" altLang="zh-CN" b="1" i="1">
                              <a:solidFill>
                                <a:srgbClr val="FF0000"/>
                              </a:solidFill>
                              <a:latin typeface="Cambria Math" charset="0"/>
                            </a:rPr>
                            <m:t>𝑪</m:t>
                          </m:r>
                        </m:num>
                        <m:den>
                          <m:r>
                            <a:rPr lang="en-US" altLang="zh-CN" i="1">
                              <a:solidFill>
                                <a:srgbClr val="FF0000"/>
                              </a:solidFill>
                              <a:latin typeface="Cambria Math" panose="02040503050406030204" pitchFamily="18" charset="0"/>
                            </a:rPr>
                            <m:t>10</m:t>
                          </m:r>
                        </m:den>
                      </m:f>
                      <m:r>
                        <a:rPr lang="en-US" altLang="zh-CN" i="1">
                          <a:solidFill>
                            <a:srgbClr val="FF0000"/>
                          </a:solidFill>
                          <a:latin typeface="Cambria Math" panose="02040503050406030204" pitchFamily="18" charset="0"/>
                        </a:rPr>
                        <m:t>𝑘</m:t>
                      </m:r>
                      <m:r>
                        <a:rPr lang="en-US" altLang="zh-CN" i="1">
                          <a:solidFill>
                            <a:srgbClr val="FF0000"/>
                          </a:solidFill>
                          <a:latin typeface="Cambria Math" charset="0"/>
                        </a:rPr>
                        <m:t>≤</m:t>
                      </m:r>
                      <m:r>
                        <a:rPr lang="en-US" altLang="zh-CN" b="1" i="1">
                          <a:solidFill>
                            <a:srgbClr val="FF0000"/>
                          </a:solidFill>
                          <a:latin typeface="Cambria Math" charset="0"/>
                        </a:rPr>
                        <m:t>𝑪</m:t>
                      </m:r>
                      <m:r>
                        <a:rPr lang="en-US" altLang="zh-CN" i="1">
                          <a:solidFill>
                            <a:srgbClr val="FF0000"/>
                          </a:solidFill>
                          <a:latin typeface="Cambria Math" panose="02040503050406030204" pitchFamily="18" charset="0"/>
                        </a:rPr>
                        <m:t>𝑘</m:t>
                      </m:r>
                    </m:oMath>
                  </m:oMathPara>
                </a14:m>
                <a:endParaRPr lang="en-US" altLang="zh-CN" dirty="0">
                  <a:solidFill>
                    <a:srgbClr val="FF0000"/>
                  </a:solidFill>
                </a:endParaRPr>
              </a:p>
              <a:p>
                <a:pPr algn="ctr"/>
                <a:r>
                  <a:rPr lang="en-US" altLang="zh-CN" dirty="0">
                    <a:solidFill>
                      <a:srgbClr val="FF0000"/>
                    </a:solidFill>
                  </a:rPr>
                  <a:t>10+9</a:t>
                </a:r>
                <a:r>
                  <a:rPr lang="en-US" altLang="zh-CN" b="1" i="1" dirty="0">
                    <a:solidFill>
                      <a:srgbClr val="FF0000"/>
                    </a:solidFill>
                  </a:rPr>
                  <a:t>C</a:t>
                </a:r>
                <a:r>
                  <a:rPr lang="en-US" altLang="zh-CN" dirty="0">
                    <a:solidFill>
                      <a:srgbClr val="FF0000"/>
                    </a:solidFill>
                  </a:rPr>
                  <a:t> </a:t>
                </a:r>
                <a14:m>
                  <m:oMath xmlns:m="http://schemas.openxmlformats.org/officeDocument/2006/math">
                    <m:r>
                      <a:rPr lang="en-US" altLang="zh-CN" i="1">
                        <a:solidFill>
                          <a:srgbClr val="FF0000"/>
                        </a:solidFill>
                        <a:latin typeface="Cambria Math" charset="0"/>
                      </a:rPr>
                      <m:t>≤</m:t>
                    </m:r>
                    <m:r>
                      <a:rPr lang="en-US" altLang="zh-CN" b="1" i="1" smtClean="0">
                        <a:solidFill>
                          <a:srgbClr val="FF0000"/>
                        </a:solidFill>
                        <a:latin typeface="Cambria Math" panose="02040503050406030204" pitchFamily="18" charset="0"/>
                      </a:rPr>
                      <m:t>𝟏𝟎</m:t>
                    </m:r>
                    <m:r>
                      <a:rPr lang="en-US" altLang="zh-CN" b="1" i="1">
                        <a:solidFill>
                          <a:srgbClr val="FF0000"/>
                        </a:solidFill>
                        <a:latin typeface="Cambria Math" charset="0"/>
                      </a:rPr>
                      <m:t>𝑪</m:t>
                    </m:r>
                  </m:oMath>
                </a14:m>
                <a:endParaRPr lang="en-US" dirty="0">
                  <a:solidFill>
                    <a:srgbClr val="CF6E6C"/>
                  </a:solidFill>
                </a:endParaRPr>
              </a:p>
              <a:p>
                <a:pPr algn="ctr"/>
                <a:r>
                  <a:rPr lang="en-US" dirty="0">
                    <a:solidFill>
                      <a:srgbClr val="CF6E6C"/>
                    </a:solidFill>
                  </a:rPr>
                  <a:t>C </a:t>
                </a:r>
                <a14:m>
                  <m:oMath xmlns:m="http://schemas.openxmlformats.org/officeDocument/2006/math">
                    <m:r>
                      <a:rPr lang="en-US" i="1" dirty="0" smtClean="0">
                        <a:solidFill>
                          <a:srgbClr val="CF6E6C"/>
                        </a:solidFill>
                        <a:latin typeface="Cambria Math" panose="02040503050406030204" pitchFamily="18" charset="0"/>
                        <a:ea typeface="Cambria Math" panose="02040503050406030204" pitchFamily="18" charset="0"/>
                      </a:rPr>
                      <m:t>≥</m:t>
                    </m:r>
                  </m:oMath>
                </a14:m>
                <a:r>
                  <a:rPr lang="en-US" dirty="0">
                    <a:solidFill>
                      <a:srgbClr val="CF6E6C"/>
                    </a:solidFill>
                  </a:rPr>
                  <a:t> 10 works. </a:t>
                </a:r>
              </a:p>
            </p:txBody>
          </p:sp>
        </mc:Choice>
        <mc:Fallback xmlns="">
          <p:sp>
            <p:nvSpPr>
              <p:cNvPr id="26" name="TextBox 25"/>
              <p:cNvSpPr txBox="1">
                <a:spLocks noRot="1" noChangeAspect="1" noMove="1" noResize="1" noEditPoints="1" noAdjustHandles="1" noChangeArrowheads="1" noChangeShapeType="1" noTextEdit="1"/>
              </p:cNvSpPr>
              <p:nvPr/>
            </p:nvSpPr>
            <p:spPr>
              <a:xfrm>
                <a:off x="5587653" y="4674220"/>
                <a:ext cx="3672094" cy="1166794"/>
              </a:xfrm>
              <a:prstGeom prst="rect">
                <a:avLst/>
              </a:prstGeom>
              <a:blipFill>
                <a:blip r:embed="rId4"/>
                <a:stretch>
                  <a:fillRect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51482EBE-F598-8A47-B6CB-2564F72F525F}"/>
                  </a:ext>
                </a:extLst>
              </p:cNvPr>
              <p:cNvSpPr/>
              <p:nvPr/>
            </p:nvSpPr>
            <p:spPr>
              <a:xfrm>
                <a:off x="952352" y="993117"/>
                <a:ext cx="4033348" cy="893771"/>
              </a:xfrm>
              <a:prstGeom prst="rect">
                <a:avLst/>
              </a:prstGeom>
            </p:spPr>
            <p:txBody>
              <a:bodyPr wrap="none">
                <a:spAutoFit/>
              </a:bodyPr>
              <a:lstStyle/>
              <a:p>
                <a:pPr algn="r"/>
                <a14:m>
                  <m:oMathPara xmlns:m="http://schemas.openxmlformats.org/officeDocument/2006/math">
                    <m:oMathParaPr>
                      <m:jc m:val="centerGroup"/>
                    </m:oMathParaPr>
                    <m:oMath xmlns:m="http://schemas.openxmlformats.org/officeDocument/2006/math">
                      <m:r>
                        <a:rPr lang="en-US" i="1" smtClean="0">
                          <a:latin typeface="Cambria Math" charset="0"/>
                        </a:rPr>
                        <m:t>𝑇</m:t>
                      </m:r>
                      <m:d>
                        <m:dPr>
                          <m:ctrlPr>
                            <a:rPr lang="en-US" i="1">
                              <a:latin typeface="Cambria Math" panose="02040503050406030204" pitchFamily="18" charset="0"/>
                            </a:rPr>
                          </m:ctrlPr>
                        </m:dPr>
                        <m:e>
                          <m:r>
                            <a:rPr lang="en-US" i="1">
                              <a:latin typeface="Cambria Math" charset="0"/>
                            </a:rPr>
                            <m:t>𝑛</m:t>
                          </m:r>
                        </m:e>
                      </m:d>
                      <m:r>
                        <a:rPr lang="en-US" i="1">
                          <a:latin typeface="Cambria Math" charset="0"/>
                        </a:rPr>
                        <m:t>≤</m:t>
                      </m:r>
                      <m:r>
                        <a:rPr lang="en-US" i="1">
                          <a:latin typeface="Cambria Math" charset="0"/>
                        </a:rPr>
                        <m:t>𝑇</m:t>
                      </m:r>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charset="0"/>
                                </a:rPr>
                                <m:t>𝑛</m:t>
                              </m:r>
                            </m:num>
                            <m:den>
                              <m:r>
                                <a:rPr lang="en-US" i="1">
                                  <a:latin typeface="Cambria Math" charset="0"/>
                                </a:rPr>
                                <m:t>5</m:t>
                              </m:r>
                            </m:den>
                          </m:f>
                        </m:e>
                      </m:d>
                      <m:r>
                        <a:rPr lang="en-US" i="1">
                          <a:latin typeface="Cambria Math" charset="0"/>
                        </a:rPr>
                        <m:t>+</m:t>
                      </m:r>
                      <m:r>
                        <a:rPr lang="en-US" i="1">
                          <a:latin typeface="Cambria Math" charset="0"/>
                        </a:rPr>
                        <m:t>𝑇</m:t>
                      </m:r>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charset="0"/>
                                </a:rPr>
                                <m:t>7</m:t>
                              </m:r>
                              <m:r>
                                <a:rPr lang="en-US" i="1">
                                  <a:latin typeface="Cambria Math" charset="0"/>
                                </a:rPr>
                                <m:t>𝑛</m:t>
                              </m:r>
                            </m:num>
                            <m:den>
                              <m:r>
                                <a:rPr lang="en-US" i="1">
                                  <a:latin typeface="Cambria Math" charset="0"/>
                                </a:rPr>
                                <m:t>10</m:t>
                              </m:r>
                            </m:den>
                          </m:f>
                        </m:e>
                      </m:d>
                      <m:r>
                        <a:rPr lang="en-US" i="1">
                          <a:latin typeface="Cambria Math" charset="0"/>
                        </a:rPr>
                        <m:t>+</m:t>
                      </m:r>
                      <m:r>
                        <a:rPr lang="en-US" i="1" smtClean="0">
                          <a:latin typeface="Cambria Math" panose="02040503050406030204" pitchFamily="18" charset="0"/>
                        </a:rPr>
                        <m:t>𝑛</m:t>
                      </m:r>
                      <m:r>
                        <a:rPr lang="en-US" b="0" i="1" smtClean="0">
                          <a:latin typeface="Cambria Math" panose="02040503050406030204" pitchFamily="18" charset="0"/>
                        </a:rPr>
                        <m:t> </m:t>
                      </m:r>
                      <m:r>
                        <m:rPr>
                          <m:nor/>
                        </m:rPr>
                        <a:rPr lang="en-US" dirty="0"/>
                        <m:t>for</m:t>
                      </m:r>
                      <m:r>
                        <m:rPr>
                          <m:nor/>
                        </m:rPr>
                        <a:rPr lang="en-US" dirty="0"/>
                        <m:t> </m:t>
                      </m:r>
                      <m:r>
                        <a:rPr lang="en-US" i="1">
                          <a:latin typeface="Cambria Math" charset="0"/>
                        </a:rPr>
                        <m:t>𝑛</m:t>
                      </m:r>
                      <m:r>
                        <a:rPr lang="en-US" i="1">
                          <a:latin typeface="Cambria Math" panose="02040503050406030204" pitchFamily="18" charset="0"/>
                        </a:rPr>
                        <m:t>&gt;10.</m:t>
                      </m:r>
                    </m:oMath>
                  </m:oMathPara>
                </a14:m>
                <a:endParaRPr lang="en-US" dirty="0"/>
              </a:p>
              <a:p>
                <a:pPr algn="r"/>
                <a14:m>
                  <m:oMathPara xmlns:m="http://schemas.openxmlformats.org/officeDocument/2006/math">
                    <m:oMathParaPr>
                      <m:jc m:val="centerGroup"/>
                    </m:oMathParaPr>
                    <m:oMath xmlns:m="http://schemas.openxmlformats.org/officeDocument/2006/math">
                      <m:r>
                        <m:rPr>
                          <m:nor/>
                        </m:rPr>
                        <a:rPr lang="en-US" dirty="0"/>
                        <m:t>Base</m:t>
                      </m:r>
                      <m:r>
                        <m:rPr>
                          <m:nor/>
                        </m:rPr>
                        <a:rPr lang="en-US" dirty="0"/>
                        <m:t> </m:t>
                      </m:r>
                      <m:r>
                        <m:rPr>
                          <m:nor/>
                        </m:rPr>
                        <a:rPr lang="en-US" dirty="0"/>
                        <m:t>case</m:t>
                      </m:r>
                      <m:r>
                        <m:rPr>
                          <m:nor/>
                        </m:rPr>
                        <a:rPr lang="en-US" dirty="0"/>
                        <m:t>: </m:t>
                      </m:r>
                      <m:r>
                        <a:rPr lang="en-US" i="1">
                          <a:latin typeface="Cambria Math" charset="0"/>
                        </a:rPr>
                        <m:t>𝑇</m:t>
                      </m:r>
                      <m:d>
                        <m:dPr>
                          <m:ctrlPr>
                            <a:rPr lang="en-US" i="1">
                              <a:latin typeface="Cambria Math" panose="02040503050406030204" pitchFamily="18" charset="0"/>
                            </a:rPr>
                          </m:ctrlPr>
                        </m:dPr>
                        <m:e>
                          <m:r>
                            <a:rPr lang="en-US" i="1">
                              <a:latin typeface="Cambria Math" charset="0"/>
                            </a:rPr>
                            <m:t>𝑛</m:t>
                          </m:r>
                        </m:e>
                      </m:d>
                      <m:r>
                        <a:rPr lang="en-US" b="0" i="1" smtClean="0">
                          <a:latin typeface="Cambria Math" panose="02040503050406030204" pitchFamily="18" charset="0"/>
                        </a:rPr>
                        <m:t>=</m:t>
                      </m:r>
                      <m:r>
                        <a:rPr lang="en-US" i="1">
                          <a:latin typeface="Cambria Math" charset="0"/>
                        </a:rPr>
                        <m:t> 1 </m:t>
                      </m:r>
                      <m:r>
                        <m:rPr>
                          <m:sty m:val="p"/>
                        </m:rPr>
                        <a:rPr lang="en-US">
                          <a:latin typeface="Cambria Math" charset="0"/>
                        </a:rPr>
                        <m:t>when</m:t>
                      </m:r>
                      <m:r>
                        <a:rPr lang="en-US">
                          <a:latin typeface="Cambria Math" charset="0"/>
                        </a:rPr>
                        <m:t> </m:t>
                      </m:r>
                      <m:r>
                        <a:rPr lang="en-US" i="1">
                          <a:latin typeface="Cambria Math" charset="0"/>
                        </a:rPr>
                        <m:t>1≤</m:t>
                      </m:r>
                      <m:r>
                        <a:rPr lang="en-US" i="1">
                          <a:latin typeface="Cambria Math" charset="0"/>
                        </a:rPr>
                        <m:t>𝑛</m:t>
                      </m:r>
                      <m:r>
                        <a:rPr lang="en-US" i="1">
                          <a:latin typeface="Cambria Math" charset="0"/>
                        </a:rPr>
                        <m:t>≤10</m:t>
                      </m:r>
                    </m:oMath>
                  </m:oMathPara>
                </a14:m>
                <a:endParaRPr lang="en-US" dirty="0"/>
              </a:p>
            </p:txBody>
          </p:sp>
        </mc:Choice>
        <mc:Fallback xmlns="">
          <p:sp>
            <p:nvSpPr>
              <p:cNvPr id="11" name="Rectangle 10">
                <a:extLst>
                  <a:ext uri="{FF2B5EF4-FFF2-40B4-BE49-F238E27FC236}">
                    <a16:creationId xmlns:a16="http://schemas.microsoft.com/office/drawing/2014/main" id="{51482EBE-F598-8A47-B6CB-2564F72F525F}"/>
                  </a:ext>
                </a:extLst>
              </p:cNvPr>
              <p:cNvSpPr>
                <a:spLocks noRot="1" noChangeAspect="1" noMove="1" noResize="1" noEditPoints="1" noAdjustHandles="1" noChangeArrowheads="1" noChangeShapeType="1" noTextEdit="1"/>
              </p:cNvSpPr>
              <p:nvPr/>
            </p:nvSpPr>
            <p:spPr>
              <a:xfrm>
                <a:off x="952352" y="993117"/>
                <a:ext cx="4033348" cy="893771"/>
              </a:xfrm>
              <a:prstGeom prst="rect">
                <a:avLst/>
              </a:prstGeom>
              <a:blipFill>
                <a:blip r:embed="rId5"/>
                <a:stretch>
                  <a:fillRect b="-6944"/>
                </a:stretch>
              </a:blipFill>
            </p:spPr>
            <p:txBody>
              <a:bodyPr/>
              <a:lstStyle/>
              <a:p>
                <a:r>
                  <a:rPr lang="en-US">
                    <a:noFill/>
                  </a:rPr>
                  <a:t> </a:t>
                </a:r>
              </a:p>
            </p:txBody>
          </p:sp>
        </mc:Fallback>
      </mc:AlternateContent>
    </p:spTree>
    <p:extLst>
      <p:ext uri="{BB962C8B-B14F-4D97-AF65-F5344CB8AC3E}">
        <p14:creationId xmlns:p14="http://schemas.microsoft.com/office/powerpoint/2010/main" val="25356675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23"/>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6"/>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2" grpId="0"/>
      <p:bldP spid="22" grpId="0"/>
      <p:bldP spid="2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Group 28"/>
          <p:cNvGrpSpPr/>
          <p:nvPr/>
        </p:nvGrpSpPr>
        <p:grpSpPr>
          <a:xfrm>
            <a:off x="1641278" y="5011943"/>
            <a:ext cx="5766649" cy="705201"/>
            <a:chOff x="1573619" y="3296093"/>
            <a:chExt cx="5766649" cy="705201"/>
          </a:xfrm>
          <a:solidFill>
            <a:schemeClr val="accent6">
              <a:lumMod val="40000"/>
              <a:lumOff val="60000"/>
            </a:schemeClr>
          </a:solidFill>
        </p:grpSpPr>
        <p:sp>
          <p:nvSpPr>
            <p:cNvPr id="30" name="Rectangle 29"/>
            <p:cNvSpPr/>
            <p:nvPr/>
          </p:nvSpPr>
          <p:spPr>
            <a:xfrm>
              <a:off x="1573619" y="3296093"/>
              <a:ext cx="705201" cy="705201"/>
            </a:xfrm>
            <a:prstGeom prst="rect">
              <a:avLst/>
            </a:prstGeom>
            <a:grpFill/>
            <a:ln w="508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tx1"/>
                </a:solidFill>
              </a:endParaRPr>
            </a:p>
          </p:txBody>
        </p:sp>
        <p:sp>
          <p:nvSpPr>
            <p:cNvPr id="31" name="Rectangle 30"/>
            <p:cNvSpPr/>
            <p:nvPr/>
          </p:nvSpPr>
          <p:spPr>
            <a:xfrm>
              <a:off x="2303538" y="3296093"/>
              <a:ext cx="705201" cy="705201"/>
            </a:xfrm>
            <a:prstGeom prst="rect">
              <a:avLst/>
            </a:prstGeom>
            <a:grpFill/>
            <a:ln w="508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tx1"/>
                </a:solidFill>
              </a:endParaRPr>
            </a:p>
          </p:txBody>
        </p:sp>
        <p:sp>
          <p:nvSpPr>
            <p:cNvPr id="32" name="Rectangle 31"/>
            <p:cNvSpPr/>
            <p:nvPr/>
          </p:nvSpPr>
          <p:spPr>
            <a:xfrm>
              <a:off x="3012192" y="3296093"/>
              <a:ext cx="705201" cy="705201"/>
            </a:xfrm>
            <a:prstGeom prst="rect">
              <a:avLst/>
            </a:prstGeom>
            <a:grpFill/>
            <a:ln w="508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tx1"/>
                </a:solidFill>
              </a:endParaRPr>
            </a:p>
          </p:txBody>
        </p:sp>
        <p:sp>
          <p:nvSpPr>
            <p:cNvPr id="33" name="Rectangle 32"/>
            <p:cNvSpPr/>
            <p:nvPr/>
          </p:nvSpPr>
          <p:spPr>
            <a:xfrm>
              <a:off x="3738658" y="3296093"/>
              <a:ext cx="705201" cy="705201"/>
            </a:xfrm>
            <a:prstGeom prst="rect">
              <a:avLst/>
            </a:prstGeom>
            <a:grpFill/>
            <a:ln w="508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tx1"/>
                </a:solidFill>
              </a:endParaRPr>
            </a:p>
          </p:txBody>
        </p:sp>
        <p:sp>
          <p:nvSpPr>
            <p:cNvPr id="34" name="Rectangle 33"/>
            <p:cNvSpPr/>
            <p:nvPr/>
          </p:nvSpPr>
          <p:spPr>
            <a:xfrm>
              <a:off x="4470028" y="3296093"/>
              <a:ext cx="705201" cy="705201"/>
            </a:xfrm>
            <a:prstGeom prst="rect">
              <a:avLst/>
            </a:prstGeom>
            <a:grpFill/>
            <a:ln w="508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tx1"/>
                </a:solidFill>
              </a:endParaRPr>
            </a:p>
          </p:txBody>
        </p:sp>
        <p:sp>
          <p:nvSpPr>
            <p:cNvPr id="35" name="Rectangle 34"/>
            <p:cNvSpPr/>
            <p:nvPr/>
          </p:nvSpPr>
          <p:spPr>
            <a:xfrm>
              <a:off x="5178682" y="3296093"/>
              <a:ext cx="705201" cy="705201"/>
            </a:xfrm>
            <a:prstGeom prst="rect">
              <a:avLst/>
            </a:prstGeom>
            <a:grpFill/>
            <a:ln w="508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tx1"/>
                </a:solidFill>
              </a:endParaRPr>
            </a:p>
          </p:txBody>
        </p:sp>
        <p:sp>
          <p:nvSpPr>
            <p:cNvPr id="36" name="Rectangle 35"/>
            <p:cNvSpPr/>
            <p:nvPr/>
          </p:nvSpPr>
          <p:spPr>
            <a:xfrm>
              <a:off x="5908601" y="3296093"/>
              <a:ext cx="705201" cy="705201"/>
            </a:xfrm>
            <a:prstGeom prst="rect">
              <a:avLst/>
            </a:prstGeom>
            <a:grpFill/>
            <a:ln w="508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tx1"/>
                </a:solidFill>
              </a:endParaRPr>
            </a:p>
          </p:txBody>
        </p:sp>
        <p:sp>
          <p:nvSpPr>
            <p:cNvPr id="37" name="Rectangle 36"/>
            <p:cNvSpPr/>
            <p:nvPr/>
          </p:nvSpPr>
          <p:spPr>
            <a:xfrm>
              <a:off x="6635067" y="3296093"/>
              <a:ext cx="705201" cy="705201"/>
            </a:xfrm>
            <a:prstGeom prst="rect">
              <a:avLst/>
            </a:prstGeom>
            <a:grpFill/>
            <a:ln w="508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tx1"/>
                </a:solidFill>
              </a:endParaRPr>
            </a:p>
          </p:txBody>
        </p:sp>
      </p:grpSp>
      <p:sp>
        <p:nvSpPr>
          <p:cNvPr id="39" name="Rectangle 38"/>
          <p:cNvSpPr/>
          <p:nvPr/>
        </p:nvSpPr>
        <p:spPr>
          <a:xfrm>
            <a:off x="1641641" y="5011943"/>
            <a:ext cx="705201" cy="705201"/>
          </a:xfrm>
          <a:prstGeom prst="rect">
            <a:avLst/>
          </a:prstGeom>
          <a:solidFill>
            <a:schemeClr val="accent6">
              <a:lumMod val="40000"/>
              <a:lumOff val="60000"/>
            </a:schemeClr>
          </a:solidFill>
          <a:ln w="508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1</a:t>
            </a:r>
          </a:p>
        </p:txBody>
      </p:sp>
      <p:sp>
        <p:nvSpPr>
          <p:cNvPr id="2" name="Title 1"/>
          <p:cNvSpPr>
            <a:spLocks noGrp="1"/>
          </p:cNvSpPr>
          <p:nvPr>
            <p:ph type="title"/>
          </p:nvPr>
        </p:nvSpPr>
        <p:spPr>
          <a:xfrm>
            <a:off x="215567" y="223878"/>
            <a:ext cx="7886700" cy="735364"/>
          </a:xfrm>
        </p:spPr>
        <p:txBody>
          <a:bodyPr/>
          <a:lstStyle/>
          <a:p>
            <a:r>
              <a:rPr lang="en-US" sz="3600" dirty="0" err="1"/>
              <a:t>MergeSort</a:t>
            </a:r>
            <a:endParaRPr lang="en-US" sz="3600" dirty="0"/>
          </a:p>
        </p:txBody>
      </p:sp>
      <p:grpSp>
        <p:nvGrpSpPr>
          <p:cNvPr id="4" name="Group 3"/>
          <p:cNvGrpSpPr/>
          <p:nvPr/>
        </p:nvGrpSpPr>
        <p:grpSpPr>
          <a:xfrm>
            <a:off x="1688675" y="1201943"/>
            <a:ext cx="5766649" cy="705201"/>
            <a:chOff x="1573619" y="3296093"/>
            <a:chExt cx="5766649" cy="705201"/>
          </a:xfrm>
        </p:grpSpPr>
        <p:sp>
          <p:nvSpPr>
            <p:cNvPr id="5" name="Rectangle 4"/>
            <p:cNvSpPr/>
            <p:nvPr/>
          </p:nvSpPr>
          <p:spPr>
            <a:xfrm>
              <a:off x="1573619"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6</a:t>
              </a:r>
              <a:endParaRPr lang="en-US" dirty="0">
                <a:solidFill>
                  <a:schemeClr val="tx1"/>
                </a:solidFill>
              </a:endParaRPr>
            </a:p>
          </p:txBody>
        </p:sp>
        <p:sp>
          <p:nvSpPr>
            <p:cNvPr id="6" name="Rectangle 5"/>
            <p:cNvSpPr/>
            <p:nvPr/>
          </p:nvSpPr>
          <p:spPr>
            <a:xfrm>
              <a:off x="2303538"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4</a:t>
              </a:r>
              <a:endParaRPr lang="en-US" dirty="0">
                <a:solidFill>
                  <a:schemeClr val="tx1"/>
                </a:solidFill>
              </a:endParaRPr>
            </a:p>
          </p:txBody>
        </p:sp>
        <p:sp>
          <p:nvSpPr>
            <p:cNvPr id="7" name="Rectangle 6"/>
            <p:cNvSpPr/>
            <p:nvPr/>
          </p:nvSpPr>
          <p:spPr>
            <a:xfrm>
              <a:off x="3012192"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3</a:t>
              </a:r>
              <a:endParaRPr lang="en-US" dirty="0">
                <a:solidFill>
                  <a:schemeClr val="tx1"/>
                </a:solidFill>
              </a:endParaRPr>
            </a:p>
          </p:txBody>
        </p:sp>
        <p:sp>
          <p:nvSpPr>
            <p:cNvPr id="8" name="Rectangle 7"/>
            <p:cNvSpPr/>
            <p:nvPr/>
          </p:nvSpPr>
          <p:spPr>
            <a:xfrm>
              <a:off x="3738658"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8</a:t>
              </a:r>
              <a:endParaRPr lang="en-US" dirty="0">
                <a:solidFill>
                  <a:schemeClr val="tx1"/>
                </a:solidFill>
              </a:endParaRPr>
            </a:p>
          </p:txBody>
        </p:sp>
        <p:sp>
          <p:nvSpPr>
            <p:cNvPr id="9" name="Rectangle 8"/>
            <p:cNvSpPr/>
            <p:nvPr/>
          </p:nvSpPr>
          <p:spPr>
            <a:xfrm>
              <a:off x="4470028"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1</a:t>
              </a:r>
              <a:endParaRPr lang="en-US" dirty="0">
                <a:solidFill>
                  <a:schemeClr val="tx1"/>
                </a:solidFill>
              </a:endParaRPr>
            </a:p>
          </p:txBody>
        </p:sp>
        <p:sp>
          <p:nvSpPr>
            <p:cNvPr id="10" name="Rectangle 9"/>
            <p:cNvSpPr/>
            <p:nvPr/>
          </p:nvSpPr>
          <p:spPr>
            <a:xfrm>
              <a:off x="5178682"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5</a:t>
              </a:r>
              <a:endParaRPr lang="en-US" dirty="0">
                <a:solidFill>
                  <a:schemeClr val="tx1"/>
                </a:solidFill>
              </a:endParaRPr>
            </a:p>
          </p:txBody>
        </p:sp>
        <p:sp>
          <p:nvSpPr>
            <p:cNvPr id="11" name="Rectangle 10"/>
            <p:cNvSpPr/>
            <p:nvPr/>
          </p:nvSpPr>
          <p:spPr>
            <a:xfrm>
              <a:off x="5908601"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2</a:t>
              </a:r>
              <a:endParaRPr lang="en-US" dirty="0">
                <a:solidFill>
                  <a:schemeClr val="tx1"/>
                </a:solidFill>
              </a:endParaRPr>
            </a:p>
          </p:txBody>
        </p:sp>
        <p:sp>
          <p:nvSpPr>
            <p:cNvPr id="12" name="Rectangle 11"/>
            <p:cNvSpPr/>
            <p:nvPr/>
          </p:nvSpPr>
          <p:spPr>
            <a:xfrm>
              <a:off x="6635067"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7</a:t>
              </a:r>
              <a:endParaRPr lang="en-US" dirty="0">
                <a:solidFill>
                  <a:schemeClr val="tx1"/>
                </a:solidFill>
              </a:endParaRPr>
            </a:p>
          </p:txBody>
        </p:sp>
      </p:grpSp>
      <p:sp>
        <p:nvSpPr>
          <p:cNvPr id="13" name="Rectangle 12"/>
          <p:cNvSpPr/>
          <p:nvPr/>
        </p:nvSpPr>
        <p:spPr>
          <a:xfrm>
            <a:off x="545675" y="249734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6</a:t>
            </a:r>
            <a:endParaRPr lang="en-US" dirty="0">
              <a:solidFill>
                <a:schemeClr val="tx1"/>
              </a:solidFill>
            </a:endParaRPr>
          </a:p>
        </p:txBody>
      </p:sp>
      <p:sp>
        <p:nvSpPr>
          <p:cNvPr id="14" name="Rectangle 13"/>
          <p:cNvSpPr/>
          <p:nvPr/>
        </p:nvSpPr>
        <p:spPr>
          <a:xfrm>
            <a:off x="1275594" y="249734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4</a:t>
            </a:r>
            <a:endParaRPr lang="en-US" dirty="0">
              <a:solidFill>
                <a:schemeClr val="tx1"/>
              </a:solidFill>
            </a:endParaRPr>
          </a:p>
        </p:txBody>
      </p:sp>
      <p:sp>
        <p:nvSpPr>
          <p:cNvPr id="15" name="Rectangle 14"/>
          <p:cNvSpPr/>
          <p:nvPr/>
        </p:nvSpPr>
        <p:spPr>
          <a:xfrm>
            <a:off x="1984248" y="249734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3</a:t>
            </a:r>
            <a:endParaRPr lang="en-US" dirty="0">
              <a:solidFill>
                <a:schemeClr val="tx1"/>
              </a:solidFill>
            </a:endParaRPr>
          </a:p>
        </p:txBody>
      </p:sp>
      <p:sp>
        <p:nvSpPr>
          <p:cNvPr id="16" name="Rectangle 15"/>
          <p:cNvSpPr/>
          <p:nvPr/>
        </p:nvSpPr>
        <p:spPr>
          <a:xfrm>
            <a:off x="2710714" y="249734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8</a:t>
            </a:r>
            <a:endParaRPr lang="en-US" dirty="0">
              <a:solidFill>
                <a:schemeClr val="tx1"/>
              </a:solidFill>
            </a:endParaRPr>
          </a:p>
        </p:txBody>
      </p:sp>
      <p:sp>
        <p:nvSpPr>
          <p:cNvPr id="17" name="Rectangle 16"/>
          <p:cNvSpPr/>
          <p:nvPr/>
        </p:nvSpPr>
        <p:spPr>
          <a:xfrm>
            <a:off x="5397884" y="247194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1</a:t>
            </a:r>
            <a:endParaRPr lang="en-US" dirty="0">
              <a:solidFill>
                <a:schemeClr val="tx1"/>
              </a:solidFill>
            </a:endParaRPr>
          </a:p>
        </p:txBody>
      </p:sp>
      <p:sp>
        <p:nvSpPr>
          <p:cNvPr id="18" name="Rectangle 17"/>
          <p:cNvSpPr/>
          <p:nvPr/>
        </p:nvSpPr>
        <p:spPr>
          <a:xfrm>
            <a:off x="6106538" y="247194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5</a:t>
            </a:r>
            <a:endParaRPr lang="en-US" dirty="0">
              <a:solidFill>
                <a:schemeClr val="tx1"/>
              </a:solidFill>
            </a:endParaRPr>
          </a:p>
        </p:txBody>
      </p:sp>
      <p:sp>
        <p:nvSpPr>
          <p:cNvPr id="19" name="Rectangle 18"/>
          <p:cNvSpPr/>
          <p:nvPr/>
        </p:nvSpPr>
        <p:spPr>
          <a:xfrm>
            <a:off x="6836457" y="247194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2</a:t>
            </a:r>
            <a:endParaRPr lang="en-US" dirty="0">
              <a:solidFill>
                <a:schemeClr val="tx1"/>
              </a:solidFill>
            </a:endParaRPr>
          </a:p>
        </p:txBody>
      </p:sp>
      <p:sp>
        <p:nvSpPr>
          <p:cNvPr id="20" name="Rectangle 19"/>
          <p:cNvSpPr/>
          <p:nvPr/>
        </p:nvSpPr>
        <p:spPr>
          <a:xfrm>
            <a:off x="7562923" y="247194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7</a:t>
            </a:r>
            <a:endParaRPr lang="en-US" dirty="0">
              <a:solidFill>
                <a:schemeClr val="tx1"/>
              </a:solidFill>
            </a:endParaRPr>
          </a:p>
        </p:txBody>
      </p:sp>
      <p:sp>
        <p:nvSpPr>
          <p:cNvPr id="21" name="Rectangle 20"/>
          <p:cNvSpPr/>
          <p:nvPr/>
        </p:nvSpPr>
        <p:spPr>
          <a:xfrm>
            <a:off x="545675" y="3538743"/>
            <a:ext cx="705201" cy="705201"/>
          </a:xfrm>
          <a:prstGeom prst="rect">
            <a:avLst/>
          </a:prstGeom>
          <a:solidFill>
            <a:schemeClr val="accent2">
              <a:lumMod val="40000"/>
              <a:lumOff val="60000"/>
            </a:schemeClr>
          </a:solidFill>
          <a:ln w="5080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3</a:t>
            </a:r>
            <a:endParaRPr lang="en-US" dirty="0">
              <a:solidFill>
                <a:schemeClr val="tx1"/>
              </a:solidFill>
            </a:endParaRPr>
          </a:p>
        </p:txBody>
      </p:sp>
      <p:sp>
        <p:nvSpPr>
          <p:cNvPr id="22" name="Rectangle 21"/>
          <p:cNvSpPr/>
          <p:nvPr/>
        </p:nvSpPr>
        <p:spPr>
          <a:xfrm>
            <a:off x="1275594" y="3538743"/>
            <a:ext cx="705201" cy="705201"/>
          </a:xfrm>
          <a:prstGeom prst="rect">
            <a:avLst/>
          </a:prstGeom>
          <a:solidFill>
            <a:schemeClr val="accent2">
              <a:lumMod val="40000"/>
              <a:lumOff val="60000"/>
            </a:schemeClr>
          </a:solidFill>
          <a:ln w="5080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4</a:t>
            </a:r>
            <a:endParaRPr lang="en-US" dirty="0">
              <a:solidFill>
                <a:schemeClr val="tx1"/>
              </a:solidFill>
            </a:endParaRPr>
          </a:p>
        </p:txBody>
      </p:sp>
      <p:sp>
        <p:nvSpPr>
          <p:cNvPr id="23" name="Rectangle 22"/>
          <p:cNvSpPr/>
          <p:nvPr/>
        </p:nvSpPr>
        <p:spPr>
          <a:xfrm>
            <a:off x="1984248" y="3538743"/>
            <a:ext cx="705201" cy="705201"/>
          </a:xfrm>
          <a:prstGeom prst="rect">
            <a:avLst/>
          </a:prstGeom>
          <a:solidFill>
            <a:schemeClr val="accent2">
              <a:lumMod val="40000"/>
              <a:lumOff val="60000"/>
            </a:schemeClr>
          </a:solidFill>
          <a:ln w="5080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6</a:t>
            </a:r>
            <a:endParaRPr lang="en-US" dirty="0">
              <a:solidFill>
                <a:schemeClr val="tx1"/>
              </a:solidFill>
            </a:endParaRPr>
          </a:p>
        </p:txBody>
      </p:sp>
      <p:sp>
        <p:nvSpPr>
          <p:cNvPr id="24" name="Rectangle 23"/>
          <p:cNvSpPr/>
          <p:nvPr/>
        </p:nvSpPr>
        <p:spPr>
          <a:xfrm>
            <a:off x="2710714" y="3538743"/>
            <a:ext cx="705201" cy="705201"/>
          </a:xfrm>
          <a:prstGeom prst="rect">
            <a:avLst/>
          </a:prstGeom>
          <a:solidFill>
            <a:schemeClr val="accent2">
              <a:lumMod val="40000"/>
              <a:lumOff val="60000"/>
            </a:schemeClr>
          </a:solidFill>
          <a:ln w="5080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8</a:t>
            </a:r>
            <a:endParaRPr lang="en-US" dirty="0">
              <a:solidFill>
                <a:schemeClr val="tx1"/>
              </a:solidFill>
            </a:endParaRPr>
          </a:p>
        </p:txBody>
      </p:sp>
      <p:sp>
        <p:nvSpPr>
          <p:cNvPr id="25" name="Rectangle 24"/>
          <p:cNvSpPr/>
          <p:nvPr/>
        </p:nvSpPr>
        <p:spPr>
          <a:xfrm>
            <a:off x="5372484" y="3513343"/>
            <a:ext cx="705201" cy="705201"/>
          </a:xfrm>
          <a:prstGeom prst="rect">
            <a:avLst/>
          </a:prstGeom>
          <a:solidFill>
            <a:schemeClr val="accent2">
              <a:lumMod val="40000"/>
              <a:lumOff val="60000"/>
            </a:schemeClr>
          </a:solidFill>
          <a:ln w="5080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1</a:t>
            </a:r>
            <a:endParaRPr lang="en-US" dirty="0">
              <a:solidFill>
                <a:schemeClr val="tx1"/>
              </a:solidFill>
            </a:endParaRPr>
          </a:p>
        </p:txBody>
      </p:sp>
      <p:sp>
        <p:nvSpPr>
          <p:cNvPr id="26" name="Rectangle 25"/>
          <p:cNvSpPr/>
          <p:nvPr/>
        </p:nvSpPr>
        <p:spPr>
          <a:xfrm>
            <a:off x="6081138" y="3513343"/>
            <a:ext cx="705201" cy="705201"/>
          </a:xfrm>
          <a:prstGeom prst="rect">
            <a:avLst/>
          </a:prstGeom>
          <a:solidFill>
            <a:schemeClr val="accent2">
              <a:lumMod val="40000"/>
              <a:lumOff val="60000"/>
            </a:schemeClr>
          </a:solidFill>
          <a:ln w="5080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2</a:t>
            </a:r>
            <a:endParaRPr lang="en-US" dirty="0">
              <a:solidFill>
                <a:schemeClr val="tx1"/>
              </a:solidFill>
            </a:endParaRPr>
          </a:p>
        </p:txBody>
      </p:sp>
      <p:sp>
        <p:nvSpPr>
          <p:cNvPr id="27" name="Rectangle 26"/>
          <p:cNvSpPr/>
          <p:nvPr/>
        </p:nvSpPr>
        <p:spPr>
          <a:xfrm>
            <a:off x="6811057" y="3513343"/>
            <a:ext cx="705201" cy="705201"/>
          </a:xfrm>
          <a:prstGeom prst="rect">
            <a:avLst/>
          </a:prstGeom>
          <a:solidFill>
            <a:schemeClr val="accent2">
              <a:lumMod val="40000"/>
              <a:lumOff val="60000"/>
            </a:schemeClr>
          </a:solidFill>
          <a:ln w="5080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5</a:t>
            </a:r>
            <a:endParaRPr lang="en-US" dirty="0">
              <a:solidFill>
                <a:schemeClr val="tx1"/>
              </a:solidFill>
            </a:endParaRPr>
          </a:p>
        </p:txBody>
      </p:sp>
      <p:sp>
        <p:nvSpPr>
          <p:cNvPr id="28" name="Rectangle 27"/>
          <p:cNvSpPr/>
          <p:nvPr/>
        </p:nvSpPr>
        <p:spPr>
          <a:xfrm>
            <a:off x="7537523" y="3513343"/>
            <a:ext cx="705201" cy="705201"/>
          </a:xfrm>
          <a:prstGeom prst="rect">
            <a:avLst/>
          </a:prstGeom>
          <a:solidFill>
            <a:schemeClr val="accent2">
              <a:lumMod val="40000"/>
              <a:lumOff val="60000"/>
            </a:schemeClr>
          </a:solidFill>
          <a:ln w="5080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7</a:t>
            </a:r>
            <a:endParaRPr lang="en-US" dirty="0">
              <a:solidFill>
                <a:schemeClr val="tx1"/>
              </a:solidFill>
            </a:endParaRPr>
          </a:p>
        </p:txBody>
      </p:sp>
      <p:sp>
        <p:nvSpPr>
          <p:cNvPr id="40" name="Rectangle 39"/>
          <p:cNvSpPr/>
          <p:nvPr/>
        </p:nvSpPr>
        <p:spPr>
          <a:xfrm>
            <a:off x="2371197" y="5011943"/>
            <a:ext cx="705201" cy="705201"/>
          </a:xfrm>
          <a:prstGeom prst="rect">
            <a:avLst/>
          </a:prstGeom>
          <a:solidFill>
            <a:schemeClr val="accent6">
              <a:lumMod val="40000"/>
              <a:lumOff val="60000"/>
            </a:schemeClr>
          </a:solidFill>
          <a:ln w="508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solidFill>
                  <a:schemeClr val="tx1"/>
                </a:solidFill>
              </a:rPr>
              <a:t>2</a:t>
            </a:r>
            <a:endParaRPr lang="en-US" sz="3200" dirty="0">
              <a:solidFill>
                <a:schemeClr val="tx1"/>
              </a:solidFill>
            </a:endParaRPr>
          </a:p>
        </p:txBody>
      </p:sp>
      <p:sp>
        <p:nvSpPr>
          <p:cNvPr id="41" name="Rectangle 40"/>
          <p:cNvSpPr/>
          <p:nvPr/>
        </p:nvSpPr>
        <p:spPr>
          <a:xfrm>
            <a:off x="3079851" y="5011943"/>
            <a:ext cx="705201" cy="705201"/>
          </a:xfrm>
          <a:prstGeom prst="rect">
            <a:avLst/>
          </a:prstGeom>
          <a:solidFill>
            <a:schemeClr val="accent6">
              <a:lumMod val="40000"/>
              <a:lumOff val="60000"/>
            </a:schemeClr>
          </a:solidFill>
          <a:ln w="508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3</a:t>
            </a:r>
          </a:p>
        </p:txBody>
      </p:sp>
      <p:sp>
        <p:nvSpPr>
          <p:cNvPr id="42" name="Rectangle 41"/>
          <p:cNvSpPr/>
          <p:nvPr/>
        </p:nvSpPr>
        <p:spPr>
          <a:xfrm>
            <a:off x="3806317" y="5011943"/>
            <a:ext cx="705201" cy="705201"/>
          </a:xfrm>
          <a:prstGeom prst="rect">
            <a:avLst/>
          </a:prstGeom>
          <a:solidFill>
            <a:schemeClr val="accent6">
              <a:lumMod val="40000"/>
              <a:lumOff val="60000"/>
            </a:schemeClr>
          </a:solidFill>
          <a:ln w="508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4</a:t>
            </a:r>
          </a:p>
        </p:txBody>
      </p:sp>
      <p:sp>
        <p:nvSpPr>
          <p:cNvPr id="43" name="Rectangle 42"/>
          <p:cNvSpPr/>
          <p:nvPr/>
        </p:nvSpPr>
        <p:spPr>
          <a:xfrm>
            <a:off x="4537687" y="5011943"/>
            <a:ext cx="705201" cy="705201"/>
          </a:xfrm>
          <a:prstGeom prst="rect">
            <a:avLst/>
          </a:prstGeom>
          <a:solidFill>
            <a:schemeClr val="accent6">
              <a:lumMod val="40000"/>
              <a:lumOff val="60000"/>
            </a:schemeClr>
          </a:solidFill>
          <a:ln w="508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5</a:t>
            </a:r>
          </a:p>
        </p:txBody>
      </p:sp>
      <p:sp>
        <p:nvSpPr>
          <p:cNvPr id="44" name="Rectangle 43"/>
          <p:cNvSpPr/>
          <p:nvPr/>
        </p:nvSpPr>
        <p:spPr>
          <a:xfrm>
            <a:off x="5246341" y="5011943"/>
            <a:ext cx="705201" cy="705201"/>
          </a:xfrm>
          <a:prstGeom prst="rect">
            <a:avLst/>
          </a:prstGeom>
          <a:solidFill>
            <a:schemeClr val="accent6">
              <a:lumMod val="40000"/>
              <a:lumOff val="60000"/>
            </a:schemeClr>
          </a:solidFill>
          <a:ln w="508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6</a:t>
            </a:r>
          </a:p>
        </p:txBody>
      </p:sp>
      <p:sp>
        <p:nvSpPr>
          <p:cNvPr id="45" name="Rectangle 44"/>
          <p:cNvSpPr/>
          <p:nvPr/>
        </p:nvSpPr>
        <p:spPr>
          <a:xfrm>
            <a:off x="5976260" y="5011943"/>
            <a:ext cx="705201" cy="705201"/>
          </a:xfrm>
          <a:prstGeom prst="rect">
            <a:avLst/>
          </a:prstGeom>
          <a:solidFill>
            <a:schemeClr val="accent6">
              <a:lumMod val="40000"/>
              <a:lumOff val="60000"/>
            </a:schemeClr>
          </a:solidFill>
          <a:ln w="508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7</a:t>
            </a:r>
          </a:p>
        </p:txBody>
      </p:sp>
      <p:sp>
        <p:nvSpPr>
          <p:cNvPr id="46" name="Rectangle 45"/>
          <p:cNvSpPr/>
          <p:nvPr/>
        </p:nvSpPr>
        <p:spPr>
          <a:xfrm>
            <a:off x="6702726" y="5011943"/>
            <a:ext cx="705201" cy="705201"/>
          </a:xfrm>
          <a:prstGeom prst="rect">
            <a:avLst/>
          </a:prstGeom>
          <a:solidFill>
            <a:schemeClr val="accent6">
              <a:lumMod val="40000"/>
              <a:lumOff val="60000"/>
            </a:schemeClr>
          </a:solidFill>
          <a:ln w="508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8</a:t>
            </a:r>
          </a:p>
        </p:txBody>
      </p:sp>
      <p:sp>
        <p:nvSpPr>
          <p:cNvPr id="47" name="Triangle 46"/>
          <p:cNvSpPr/>
          <p:nvPr/>
        </p:nvSpPr>
        <p:spPr>
          <a:xfrm>
            <a:off x="755650" y="4286454"/>
            <a:ext cx="269625" cy="2794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riangle 47"/>
          <p:cNvSpPr/>
          <p:nvPr/>
        </p:nvSpPr>
        <p:spPr>
          <a:xfrm>
            <a:off x="5632450" y="4286454"/>
            <a:ext cx="269625" cy="2794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Box 48"/>
          <p:cNvSpPr txBox="1"/>
          <p:nvPr/>
        </p:nvSpPr>
        <p:spPr>
          <a:xfrm>
            <a:off x="7362643" y="3144011"/>
            <a:ext cx="1760162" cy="369332"/>
          </a:xfrm>
          <a:prstGeom prst="rect">
            <a:avLst/>
          </a:prstGeom>
          <a:noFill/>
        </p:spPr>
        <p:txBody>
          <a:bodyPr wrap="none" rtlCol="0">
            <a:spAutoFit/>
          </a:bodyPr>
          <a:lstStyle/>
          <a:p>
            <a:r>
              <a:rPr lang="en-US" dirty="0">
                <a:solidFill>
                  <a:schemeClr val="accent1"/>
                </a:solidFill>
              </a:rPr>
              <a:t>Recursive magic!</a:t>
            </a:r>
          </a:p>
        </p:txBody>
      </p:sp>
      <p:sp>
        <p:nvSpPr>
          <p:cNvPr id="50" name="TextBox 49"/>
          <p:cNvSpPr txBox="1"/>
          <p:nvPr/>
        </p:nvSpPr>
        <p:spPr>
          <a:xfrm>
            <a:off x="-27732" y="3194268"/>
            <a:ext cx="1760162" cy="369332"/>
          </a:xfrm>
          <a:prstGeom prst="rect">
            <a:avLst/>
          </a:prstGeom>
          <a:noFill/>
        </p:spPr>
        <p:txBody>
          <a:bodyPr wrap="none" rtlCol="0">
            <a:spAutoFit/>
          </a:bodyPr>
          <a:lstStyle/>
          <a:p>
            <a:r>
              <a:rPr lang="en-US" dirty="0">
                <a:solidFill>
                  <a:schemeClr val="accent1"/>
                </a:solidFill>
              </a:rPr>
              <a:t>Recursive magic!</a:t>
            </a:r>
          </a:p>
        </p:txBody>
      </p:sp>
      <p:sp>
        <p:nvSpPr>
          <p:cNvPr id="3" name="TextBox 2"/>
          <p:cNvSpPr txBox="1"/>
          <p:nvPr/>
        </p:nvSpPr>
        <p:spPr>
          <a:xfrm>
            <a:off x="5442" y="6211669"/>
            <a:ext cx="4553473" cy="646331"/>
          </a:xfrm>
          <a:prstGeom prst="rect">
            <a:avLst/>
          </a:prstGeom>
          <a:noFill/>
        </p:spPr>
        <p:txBody>
          <a:bodyPr wrap="square" rtlCol="0">
            <a:spAutoFit/>
          </a:bodyPr>
          <a:lstStyle/>
          <a:p>
            <a:r>
              <a:rPr lang="en-US" dirty="0"/>
              <a:t>Code for the </a:t>
            </a:r>
            <a:r>
              <a:rPr lang="en-US" dirty="0">
                <a:solidFill>
                  <a:schemeClr val="accent5"/>
                </a:solidFill>
              </a:rPr>
              <a:t>MERGE</a:t>
            </a:r>
            <a:r>
              <a:rPr lang="en-US" dirty="0"/>
              <a:t> step is given in the Lecture2 </a:t>
            </a:r>
            <a:r>
              <a:rPr lang="en-US" dirty="0" err="1"/>
              <a:t>IPython</a:t>
            </a:r>
            <a:r>
              <a:rPr lang="en-US" dirty="0"/>
              <a:t> notebook, or the textbook</a:t>
            </a:r>
          </a:p>
        </p:txBody>
      </p:sp>
      <p:sp>
        <p:nvSpPr>
          <p:cNvPr id="38" name="TextBox 37"/>
          <p:cNvSpPr txBox="1"/>
          <p:nvPr/>
        </p:nvSpPr>
        <p:spPr>
          <a:xfrm>
            <a:off x="158666" y="5133962"/>
            <a:ext cx="1387366" cy="461665"/>
          </a:xfrm>
          <a:prstGeom prst="rect">
            <a:avLst/>
          </a:prstGeom>
          <a:noFill/>
        </p:spPr>
        <p:txBody>
          <a:bodyPr wrap="square" rtlCol="0">
            <a:spAutoFit/>
          </a:bodyPr>
          <a:lstStyle/>
          <a:p>
            <a:r>
              <a:rPr lang="en-US" sz="2400" dirty="0">
                <a:solidFill>
                  <a:schemeClr val="accent5"/>
                </a:solidFill>
              </a:rPr>
              <a:t>MERGE!</a:t>
            </a:r>
            <a:endParaRPr lang="en-US" dirty="0">
              <a:solidFill>
                <a:schemeClr val="accent5"/>
              </a:solidFill>
            </a:endParaRPr>
          </a:p>
        </p:txBody>
      </p:sp>
      <p:sp>
        <p:nvSpPr>
          <p:cNvPr id="51" name="TextBox 50"/>
          <p:cNvSpPr txBox="1"/>
          <p:nvPr/>
        </p:nvSpPr>
        <p:spPr>
          <a:xfrm>
            <a:off x="7780635" y="4776574"/>
            <a:ext cx="1363365" cy="923330"/>
          </a:xfrm>
          <a:prstGeom prst="rect">
            <a:avLst/>
          </a:prstGeom>
          <a:noFill/>
        </p:spPr>
        <p:txBody>
          <a:bodyPr wrap="square" rtlCol="0">
            <a:spAutoFit/>
          </a:bodyPr>
          <a:lstStyle/>
          <a:p>
            <a:pPr algn="r"/>
            <a:r>
              <a:rPr lang="en-US" dirty="0">
                <a:solidFill>
                  <a:srgbClr val="7030A0"/>
                </a:solidFill>
              </a:rPr>
              <a:t>How would you do this in-place?</a:t>
            </a:r>
          </a:p>
        </p:txBody>
      </p:sp>
      <p:pic>
        <p:nvPicPr>
          <p:cNvPr id="52" name="Picture 5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083147" y="5669313"/>
            <a:ext cx="864405" cy="1250604"/>
          </a:xfrm>
          <a:prstGeom prst="rect">
            <a:avLst/>
          </a:prstGeom>
        </p:spPr>
      </p:pic>
      <p:sp>
        <p:nvSpPr>
          <p:cNvPr id="53" name="TextBox 52"/>
          <p:cNvSpPr txBox="1"/>
          <p:nvPr/>
        </p:nvSpPr>
        <p:spPr>
          <a:xfrm>
            <a:off x="5372484" y="6433476"/>
            <a:ext cx="3463739" cy="369332"/>
          </a:xfrm>
          <a:prstGeom prst="rect">
            <a:avLst/>
          </a:prstGeom>
          <a:noFill/>
        </p:spPr>
        <p:txBody>
          <a:bodyPr wrap="square" rtlCol="0">
            <a:spAutoFit/>
          </a:bodyPr>
          <a:lstStyle/>
          <a:p>
            <a:r>
              <a:rPr lang="en-US" dirty="0">
                <a:solidFill>
                  <a:srgbClr val="7030A0"/>
                </a:solidFill>
              </a:rPr>
              <a:t>Ollie the over-achieving Ostrich</a:t>
            </a:r>
          </a:p>
        </p:txBody>
      </p:sp>
    </p:spTree>
    <p:extLst>
      <p:ext uri="{BB962C8B-B14F-4D97-AF65-F5344CB8AC3E}">
        <p14:creationId xmlns:p14="http://schemas.microsoft.com/office/powerpoint/2010/main" val="18330013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53" presetClass="entr" presetSubtype="16" fill="hold" grpId="0" nodeType="clickEffect">
                                  <p:stCondLst>
                                    <p:cond delay="0"/>
                                  </p:stCondLst>
                                  <p:childTnLst>
                                    <p:set>
                                      <p:cBhvr>
                                        <p:cTn id="24" dur="1" fill="hold">
                                          <p:stCondLst>
                                            <p:cond delay="0"/>
                                          </p:stCondLst>
                                        </p:cTn>
                                        <p:tgtEl>
                                          <p:spTgt spid="21"/>
                                        </p:tgtEl>
                                        <p:attrNameLst>
                                          <p:attrName>style.visibility</p:attrName>
                                        </p:attrNameLst>
                                      </p:cBhvr>
                                      <p:to>
                                        <p:strVal val="visible"/>
                                      </p:to>
                                    </p:set>
                                    <p:anim calcmode="lin" valueType="num">
                                      <p:cBhvr>
                                        <p:cTn id="25" dur="500" fill="hold"/>
                                        <p:tgtEl>
                                          <p:spTgt spid="21"/>
                                        </p:tgtEl>
                                        <p:attrNameLst>
                                          <p:attrName>ppt_w</p:attrName>
                                        </p:attrNameLst>
                                      </p:cBhvr>
                                      <p:tavLst>
                                        <p:tav tm="0">
                                          <p:val>
                                            <p:fltVal val="0"/>
                                          </p:val>
                                        </p:tav>
                                        <p:tav tm="100000">
                                          <p:val>
                                            <p:strVal val="#ppt_w"/>
                                          </p:val>
                                        </p:tav>
                                      </p:tavLst>
                                    </p:anim>
                                    <p:anim calcmode="lin" valueType="num">
                                      <p:cBhvr>
                                        <p:cTn id="26" dur="500" fill="hold"/>
                                        <p:tgtEl>
                                          <p:spTgt spid="21"/>
                                        </p:tgtEl>
                                        <p:attrNameLst>
                                          <p:attrName>ppt_h</p:attrName>
                                        </p:attrNameLst>
                                      </p:cBhvr>
                                      <p:tavLst>
                                        <p:tav tm="0">
                                          <p:val>
                                            <p:fltVal val="0"/>
                                          </p:val>
                                        </p:tav>
                                        <p:tav tm="100000">
                                          <p:val>
                                            <p:strVal val="#ppt_h"/>
                                          </p:val>
                                        </p:tav>
                                      </p:tavLst>
                                    </p:anim>
                                    <p:animEffect transition="in" filter="fade">
                                      <p:cBhvr>
                                        <p:cTn id="27" dur="500"/>
                                        <p:tgtEl>
                                          <p:spTgt spid="21"/>
                                        </p:tgtEl>
                                      </p:cBhvr>
                                    </p:animEffect>
                                  </p:childTnLst>
                                </p:cTn>
                              </p:par>
                              <p:par>
                                <p:cTn id="28" presetID="53" presetClass="entr" presetSubtype="16" fill="hold" grpId="0" nodeType="withEffect">
                                  <p:stCondLst>
                                    <p:cond delay="0"/>
                                  </p:stCondLst>
                                  <p:childTnLst>
                                    <p:set>
                                      <p:cBhvr>
                                        <p:cTn id="29" dur="1" fill="hold">
                                          <p:stCondLst>
                                            <p:cond delay="0"/>
                                          </p:stCondLst>
                                        </p:cTn>
                                        <p:tgtEl>
                                          <p:spTgt spid="22"/>
                                        </p:tgtEl>
                                        <p:attrNameLst>
                                          <p:attrName>style.visibility</p:attrName>
                                        </p:attrNameLst>
                                      </p:cBhvr>
                                      <p:to>
                                        <p:strVal val="visible"/>
                                      </p:to>
                                    </p:set>
                                    <p:anim calcmode="lin" valueType="num">
                                      <p:cBhvr>
                                        <p:cTn id="30" dur="500" fill="hold"/>
                                        <p:tgtEl>
                                          <p:spTgt spid="22"/>
                                        </p:tgtEl>
                                        <p:attrNameLst>
                                          <p:attrName>ppt_w</p:attrName>
                                        </p:attrNameLst>
                                      </p:cBhvr>
                                      <p:tavLst>
                                        <p:tav tm="0">
                                          <p:val>
                                            <p:fltVal val="0"/>
                                          </p:val>
                                        </p:tav>
                                        <p:tav tm="100000">
                                          <p:val>
                                            <p:strVal val="#ppt_w"/>
                                          </p:val>
                                        </p:tav>
                                      </p:tavLst>
                                    </p:anim>
                                    <p:anim calcmode="lin" valueType="num">
                                      <p:cBhvr>
                                        <p:cTn id="31" dur="500" fill="hold"/>
                                        <p:tgtEl>
                                          <p:spTgt spid="22"/>
                                        </p:tgtEl>
                                        <p:attrNameLst>
                                          <p:attrName>ppt_h</p:attrName>
                                        </p:attrNameLst>
                                      </p:cBhvr>
                                      <p:tavLst>
                                        <p:tav tm="0">
                                          <p:val>
                                            <p:fltVal val="0"/>
                                          </p:val>
                                        </p:tav>
                                        <p:tav tm="100000">
                                          <p:val>
                                            <p:strVal val="#ppt_h"/>
                                          </p:val>
                                        </p:tav>
                                      </p:tavLst>
                                    </p:anim>
                                    <p:animEffect transition="in" filter="fade">
                                      <p:cBhvr>
                                        <p:cTn id="32" dur="500"/>
                                        <p:tgtEl>
                                          <p:spTgt spid="22"/>
                                        </p:tgtEl>
                                      </p:cBhvr>
                                    </p:animEffect>
                                  </p:childTnLst>
                                </p:cTn>
                              </p:par>
                              <p:par>
                                <p:cTn id="33" presetID="53" presetClass="entr" presetSubtype="16" fill="hold" grpId="0" nodeType="withEffect">
                                  <p:stCondLst>
                                    <p:cond delay="0"/>
                                  </p:stCondLst>
                                  <p:childTnLst>
                                    <p:set>
                                      <p:cBhvr>
                                        <p:cTn id="34" dur="1" fill="hold">
                                          <p:stCondLst>
                                            <p:cond delay="0"/>
                                          </p:stCondLst>
                                        </p:cTn>
                                        <p:tgtEl>
                                          <p:spTgt spid="23"/>
                                        </p:tgtEl>
                                        <p:attrNameLst>
                                          <p:attrName>style.visibility</p:attrName>
                                        </p:attrNameLst>
                                      </p:cBhvr>
                                      <p:to>
                                        <p:strVal val="visible"/>
                                      </p:to>
                                    </p:set>
                                    <p:anim calcmode="lin" valueType="num">
                                      <p:cBhvr>
                                        <p:cTn id="35" dur="500" fill="hold"/>
                                        <p:tgtEl>
                                          <p:spTgt spid="23"/>
                                        </p:tgtEl>
                                        <p:attrNameLst>
                                          <p:attrName>ppt_w</p:attrName>
                                        </p:attrNameLst>
                                      </p:cBhvr>
                                      <p:tavLst>
                                        <p:tav tm="0">
                                          <p:val>
                                            <p:fltVal val="0"/>
                                          </p:val>
                                        </p:tav>
                                        <p:tav tm="100000">
                                          <p:val>
                                            <p:strVal val="#ppt_w"/>
                                          </p:val>
                                        </p:tav>
                                      </p:tavLst>
                                    </p:anim>
                                    <p:anim calcmode="lin" valueType="num">
                                      <p:cBhvr>
                                        <p:cTn id="36" dur="500" fill="hold"/>
                                        <p:tgtEl>
                                          <p:spTgt spid="23"/>
                                        </p:tgtEl>
                                        <p:attrNameLst>
                                          <p:attrName>ppt_h</p:attrName>
                                        </p:attrNameLst>
                                      </p:cBhvr>
                                      <p:tavLst>
                                        <p:tav tm="0">
                                          <p:val>
                                            <p:fltVal val="0"/>
                                          </p:val>
                                        </p:tav>
                                        <p:tav tm="100000">
                                          <p:val>
                                            <p:strVal val="#ppt_h"/>
                                          </p:val>
                                        </p:tav>
                                      </p:tavLst>
                                    </p:anim>
                                    <p:animEffect transition="in" filter="fade">
                                      <p:cBhvr>
                                        <p:cTn id="37" dur="500"/>
                                        <p:tgtEl>
                                          <p:spTgt spid="23"/>
                                        </p:tgtEl>
                                      </p:cBhvr>
                                    </p:animEffect>
                                  </p:childTnLst>
                                </p:cTn>
                              </p:par>
                              <p:par>
                                <p:cTn id="38" presetID="53" presetClass="entr" presetSubtype="16" fill="hold" grpId="0" nodeType="withEffect">
                                  <p:stCondLst>
                                    <p:cond delay="0"/>
                                  </p:stCondLst>
                                  <p:childTnLst>
                                    <p:set>
                                      <p:cBhvr>
                                        <p:cTn id="39" dur="1" fill="hold">
                                          <p:stCondLst>
                                            <p:cond delay="0"/>
                                          </p:stCondLst>
                                        </p:cTn>
                                        <p:tgtEl>
                                          <p:spTgt spid="24"/>
                                        </p:tgtEl>
                                        <p:attrNameLst>
                                          <p:attrName>style.visibility</p:attrName>
                                        </p:attrNameLst>
                                      </p:cBhvr>
                                      <p:to>
                                        <p:strVal val="visible"/>
                                      </p:to>
                                    </p:set>
                                    <p:anim calcmode="lin" valueType="num">
                                      <p:cBhvr>
                                        <p:cTn id="40" dur="500" fill="hold"/>
                                        <p:tgtEl>
                                          <p:spTgt spid="24"/>
                                        </p:tgtEl>
                                        <p:attrNameLst>
                                          <p:attrName>ppt_w</p:attrName>
                                        </p:attrNameLst>
                                      </p:cBhvr>
                                      <p:tavLst>
                                        <p:tav tm="0">
                                          <p:val>
                                            <p:fltVal val="0"/>
                                          </p:val>
                                        </p:tav>
                                        <p:tav tm="100000">
                                          <p:val>
                                            <p:strVal val="#ppt_w"/>
                                          </p:val>
                                        </p:tav>
                                      </p:tavLst>
                                    </p:anim>
                                    <p:anim calcmode="lin" valueType="num">
                                      <p:cBhvr>
                                        <p:cTn id="41" dur="500" fill="hold"/>
                                        <p:tgtEl>
                                          <p:spTgt spid="24"/>
                                        </p:tgtEl>
                                        <p:attrNameLst>
                                          <p:attrName>ppt_h</p:attrName>
                                        </p:attrNameLst>
                                      </p:cBhvr>
                                      <p:tavLst>
                                        <p:tav tm="0">
                                          <p:val>
                                            <p:fltVal val="0"/>
                                          </p:val>
                                        </p:tav>
                                        <p:tav tm="100000">
                                          <p:val>
                                            <p:strVal val="#ppt_h"/>
                                          </p:val>
                                        </p:tav>
                                      </p:tavLst>
                                    </p:anim>
                                    <p:animEffect transition="in" filter="fade">
                                      <p:cBhvr>
                                        <p:cTn id="42" dur="500"/>
                                        <p:tgtEl>
                                          <p:spTgt spid="24"/>
                                        </p:tgtEl>
                                      </p:cBhvr>
                                    </p:animEffect>
                                  </p:childTnLst>
                                </p:cTn>
                              </p:par>
                              <p:par>
                                <p:cTn id="43" presetID="53" presetClass="entr" presetSubtype="16" fill="hold" grpId="0" nodeType="withEffect">
                                  <p:stCondLst>
                                    <p:cond delay="0"/>
                                  </p:stCondLst>
                                  <p:childTnLst>
                                    <p:set>
                                      <p:cBhvr>
                                        <p:cTn id="44" dur="1" fill="hold">
                                          <p:stCondLst>
                                            <p:cond delay="0"/>
                                          </p:stCondLst>
                                        </p:cTn>
                                        <p:tgtEl>
                                          <p:spTgt spid="25"/>
                                        </p:tgtEl>
                                        <p:attrNameLst>
                                          <p:attrName>style.visibility</p:attrName>
                                        </p:attrNameLst>
                                      </p:cBhvr>
                                      <p:to>
                                        <p:strVal val="visible"/>
                                      </p:to>
                                    </p:set>
                                    <p:anim calcmode="lin" valueType="num">
                                      <p:cBhvr>
                                        <p:cTn id="45" dur="500" fill="hold"/>
                                        <p:tgtEl>
                                          <p:spTgt spid="25"/>
                                        </p:tgtEl>
                                        <p:attrNameLst>
                                          <p:attrName>ppt_w</p:attrName>
                                        </p:attrNameLst>
                                      </p:cBhvr>
                                      <p:tavLst>
                                        <p:tav tm="0">
                                          <p:val>
                                            <p:fltVal val="0"/>
                                          </p:val>
                                        </p:tav>
                                        <p:tav tm="100000">
                                          <p:val>
                                            <p:strVal val="#ppt_w"/>
                                          </p:val>
                                        </p:tav>
                                      </p:tavLst>
                                    </p:anim>
                                    <p:anim calcmode="lin" valueType="num">
                                      <p:cBhvr>
                                        <p:cTn id="46" dur="500" fill="hold"/>
                                        <p:tgtEl>
                                          <p:spTgt spid="25"/>
                                        </p:tgtEl>
                                        <p:attrNameLst>
                                          <p:attrName>ppt_h</p:attrName>
                                        </p:attrNameLst>
                                      </p:cBhvr>
                                      <p:tavLst>
                                        <p:tav tm="0">
                                          <p:val>
                                            <p:fltVal val="0"/>
                                          </p:val>
                                        </p:tav>
                                        <p:tav tm="100000">
                                          <p:val>
                                            <p:strVal val="#ppt_h"/>
                                          </p:val>
                                        </p:tav>
                                      </p:tavLst>
                                    </p:anim>
                                    <p:animEffect transition="in" filter="fade">
                                      <p:cBhvr>
                                        <p:cTn id="47" dur="500"/>
                                        <p:tgtEl>
                                          <p:spTgt spid="25"/>
                                        </p:tgtEl>
                                      </p:cBhvr>
                                    </p:animEffect>
                                  </p:childTnLst>
                                </p:cTn>
                              </p:par>
                              <p:par>
                                <p:cTn id="48" presetID="53" presetClass="entr" presetSubtype="16" fill="hold" grpId="0" nodeType="withEffect">
                                  <p:stCondLst>
                                    <p:cond delay="0"/>
                                  </p:stCondLst>
                                  <p:childTnLst>
                                    <p:set>
                                      <p:cBhvr>
                                        <p:cTn id="49" dur="1" fill="hold">
                                          <p:stCondLst>
                                            <p:cond delay="0"/>
                                          </p:stCondLst>
                                        </p:cTn>
                                        <p:tgtEl>
                                          <p:spTgt spid="26"/>
                                        </p:tgtEl>
                                        <p:attrNameLst>
                                          <p:attrName>style.visibility</p:attrName>
                                        </p:attrNameLst>
                                      </p:cBhvr>
                                      <p:to>
                                        <p:strVal val="visible"/>
                                      </p:to>
                                    </p:set>
                                    <p:anim calcmode="lin" valueType="num">
                                      <p:cBhvr>
                                        <p:cTn id="50" dur="500" fill="hold"/>
                                        <p:tgtEl>
                                          <p:spTgt spid="26"/>
                                        </p:tgtEl>
                                        <p:attrNameLst>
                                          <p:attrName>ppt_w</p:attrName>
                                        </p:attrNameLst>
                                      </p:cBhvr>
                                      <p:tavLst>
                                        <p:tav tm="0">
                                          <p:val>
                                            <p:fltVal val="0"/>
                                          </p:val>
                                        </p:tav>
                                        <p:tav tm="100000">
                                          <p:val>
                                            <p:strVal val="#ppt_w"/>
                                          </p:val>
                                        </p:tav>
                                      </p:tavLst>
                                    </p:anim>
                                    <p:anim calcmode="lin" valueType="num">
                                      <p:cBhvr>
                                        <p:cTn id="51" dur="500" fill="hold"/>
                                        <p:tgtEl>
                                          <p:spTgt spid="26"/>
                                        </p:tgtEl>
                                        <p:attrNameLst>
                                          <p:attrName>ppt_h</p:attrName>
                                        </p:attrNameLst>
                                      </p:cBhvr>
                                      <p:tavLst>
                                        <p:tav tm="0">
                                          <p:val>
                                            <p:fltVal val="0"/>
                                          </p:val>
                                        </p:tav>
                                        <p:tav tm="100000">
                                          <p:val>
                                            <p:strVal val="#ppt_h"/>
                                          </p:val>
                                        </p:tav>
                                      </p:tavLst>
                                    </p:anim>
                                    <p:animEffect transition="in" filter="fade">
                                      <p:cBhvr>
                                        <p:cTn id="52" dur="500"/>
                                        <p:tgtEl>
                                          <p:spTgt spid="26"/>
                                        </p:tgtEl>
                                      </p:cBhvr>
                                    </p:animEffect>
                                  </p:childTnLst>
                                </p:cTn>
                              </p:par>
                              <p:par>
                                <p:cTn id="53" presetID="53" presetClass="entr" presetSubtype="16" fill="hold" grpId="0" nodeType="withEffect">
                                  <p:stCondLst>
                                    <p:cond delay="0"/>
                                  </p:stCondLst>
                                  <p:childTnLst>
                                    <p:set>
                                      <p:cBhvr>
                                        <p:cTn id="54" dur="1" fill="hold">
                                          <p:stCondLst>
                                            <p:cond delay="0"/>
                                          </p:stCondLst>
                                        </p:cTn>
                                        <p:tgtEl>
                                          <p:spTgt spid="27"/>
                                        </p:tgtEl>
                                        <p:attrNameLst>
                                          <p:attrName>style.visibility</p:attrName>
                                        </p:attrNameLst>
                                      </p:cBhvr>
                                      <p:to>
                                        <p:strVal val="visible"/>
                                      </p:to>
                                    </p:set>
                                    <p:anim calcmode="lin" valueType="num">
                                      <p:cBhvr>
                                        <p:cTn id="55" dur="500" fill="hold"/>
                                        <p:tgtEl>
                                          <p:spTgt spid="27"/>
                                        </p:tgtEl>
                                        <p:attrNameLst>
                                          <p:attrName>ppt_w</p:attrName>
                                        </p:attrNameLst>
                                      </p:cBhvr>
                                      <p:tavLst>
                                        <p:tav tm="0">
                                          <p:val>
                                            <p:fltVal val="0"/>
                                          </p:val>
                                        </p:tav>
                                        <p:tav tm="100000">
                                          <p:val>
                                            <p:strVal val="#ppt_w"/>
                                          </p:val>
                                        </p:tav>
                                      </p:tavLst>
                                    </p:anim>
                                    <p:anim calcmode="lin" valueType="num">
                                      <p:cBhvr>
                                        <p:cTn id="56" dur="500" fill="hold"/>
                                        <p:tgtEl>
                                          <p:spTgt spid="27"/>
                                        </p:tgtEl>
                                        <p:attrNameLst>
                                          <p:attrName>ppt_h</p:attrName>
                                        </p:attrNameLst>
                                      </p:cBhvr>
                                      <p:tavLst>
                                        <p:tav tm="0">
                                          <p:val>
                                            <p:fltVal val="0"/>
                                          </p:val>
                                        </p:tav>
                                        <p:tav tm="100000">
                                          <p:val>
                                            <p:strVal val="#ppt_h"/>
                                          </p:val>
                                        </p:tav>
                                      </p:tavLst>
                                    </p:anim>
                                    <p:animEffect transition="in" filter="fade">
                                      <p:cBhvr>
                                        <p:cTn id="57" dur="500"/>
                                        <p:tgtEl>
                                          <p:spTgt spid="27"/>
                                        </p:tgtEl>
                                      </p:cBhvr>
                                    </p:animEffect>
                                  </p:childTnLst>
                                </p:cTn>
                              </p:par>
                              <p:par>
                                <p:cTn id="58" presetID="53" presetClass="entr" presetSubtype="16" fill="hold" grpId="0" nodeType="withEffect">
                                  <p:stCondLst>
                                    <p:cond delay="0"/>
                                  </p:stCondLst>
                                  <p:childTnLst>
                                    <p:set>
                                      <p:cBhvr>
                                        <p:cTn id="59" dur="1" fill="hold">
                                          <p:stCondLst>
                                            <p:cond delay="0"/>
                                          </p:stCondLst>
                                        </p:cTn>
                                        <p:tgtEl>
                                          <p:spTgt spid="28"/>
                                        </p:tgtEl>
                                        <p:attrNameLst>
                                          <p:attrName>style.visibility</p:attrName>
                                        </p:attrNameLst>
                                      </p:cBhvr>
                                      <p:to>
                                        <p:strVal val="visible"/>
                                      </p:to>
                                    </p:set>
                                    <p:anim calcmode="lin" valueType="num">
                                      <p:cBhvr>
                                        <p:cTn id="60" dur="500" fill="hold"/>
                                        <p:tgtEl>
                                          <p:spTgt spid="28"/>
                                        </p:tgtEl>
                                        <p:attrNameLst>
                                          <p:attrName>ppt_w</p:attrName>
                                        </p:attrNameLst>
                                      </p:cBhvr>
                                      <p:tavLst>
                                        <p:tav tm="0">
                                          <p:val>
                                            <p:fltVal val="0"/>
                                          </p:val>
                                        </p:tav>
                                        <p:tav tm="100000">
                                          <p:val>
                                            <p:strVal val="#ppt_w"/>
                                          </p:val>
                                        </p:tav>
                                      </p:tavLst>
                                    </p:anim>
                                    <p:anim calcmode="lin" valueType="num">
                                      <p:cBhvr>
                                        <p:cTn id="61" dur="500" fill="hold"/>
                                        <p:tgtEl>
                                          <p:spTgt spid="28"/>
                                        </p:tgtEl>
                                        <p:attrNameLst>
                                          <p:attrName>ppt_h</p:attrName>
                                        </p:attrNameLst>
                                      </p:cBhvr>
                                      <p:tavLst>
                                        <p:tav tm="0">
                                          <p:val>
                                            <p:fltVal val="0"/>
                                          </p:val>
                                        </p:tav>
                                        <p:tav tm="100000">
                                          <p:val>
                                            <p:strVal val="#ppt_h"/>
                                          </p:val>
                                        </p:tav>
                                      </p:tavLst>
                                    </p:anim>
                                    <p:animEffect transition="in" filter="fade">
                                      <p:cBhvr>
                                        <p:cTn id="62" dur="500"/>
                                        <p:tgtEl>
                                          <p:spTgt spid="28"/>
                                        </p:tgtEl>
                                      </p:cBhvr>
                                    </p:animEffect>
                                  </p:childTnLst>
                                </p:cTn>
                              </p:par>
                              <p:par>
                                <p:cTn id="63" presetID="1" presetClass="entr" presetSubtype="0" fill="hold" grpId="0" nodeType="withEffect">
                                  <p:stCondLst>
                                    <p:cond delay="0"/>
                                  </p:stCondLst>
                                  <p:childTnLst>
                                    <p:set>
                                      <p:cBhvr>
                                        <p:cTn id="64" dur="1" fill="hold">
                                          <p:stCondLst>
                                            <p:cond delay="0"/>
                                          </p:stCondLst>
                                        </p:cTn>
                                        <p:tgtEl>
                                          <p:spTgt spid="50"/>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49"/>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38"/>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29"/>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48"/>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47"/>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35" presetClass="emph" presetSubtype="0" repeatCount="3000" fill="hold" grpId="4" nodeType="clickEffect">
                                  <p:stCondLst>
                                    <p:cond delay="0"/>
                                  </p:stCondLst>
                                  <p:childTnLst>
                                    <p:anim calcmode="discrete" valueType="str">
                                      <p:cBhvr>
                                        <p:cTn id="82" dur="500" fill="hold"/>
                                        <p:tgtEl>
                                          <p:spTgt spid="48"/>
                                        </p:tgtEl>
                                        <p:attrNameLst>
                                          <p:attrName>style.visibility</p:attrName>
                                        </p:attrNameLst>
                                      </p:cBhvr>
                                      <p:tavLst>
                                        <p:tav tm="0">
                                          <p:val>
                                            <p:strVal val="hidden"/>
                                          </p:val>
                                        </p:tav>
                                        <p:tav tm="50000">
                                          <p:val>
                                            <p:strVal val="visible"/>
                                          </p:val>
                                        </p:tav>
                                      </p:tavLst>
                                    </p:anim>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39">
                                            <p:bg/>
                                          </p:spTgt>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39">
                                            <p:txEl>
                                              <p:pRg st="0" end="0"/>
                                            </p:txEl>
                                          </p:spTgt>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39">
                                            <p:txEl>
                                              <p:pRg st="0" end="0"/>
                                            </p:txEl>
                                          </p:spTgt>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42" presetClass="path" presetSubtype="0" accel="50000" decel="50000" fill="hold" grpId="1" nodeType="clickEffect">
                                  <p:stCondLst>
                                    <p:cond delay="0"/>
                                  </p:stCondLst>
                                  <p:childTnLst>
                                    <p:animMotion origin="layout" path="M 8.33333E-7 -3.7037E-7 L 0.07483 0.00301 " pathEditMode="relative" rAng="0" ptsTypes="AA">
                                      <p:cBhvr>
                                        <p:cTn id="94" dur="1000" fill="hold"/>
                                        <p:tgtEl>
                                          <p:spTgt spid="48"/>
                                        </p:tgtEl>
                                        <p:attrNameLst>
                                          <p:attrName>ppt_x</p:attrName>
                                          <p:attrName>ppt_y</p:attrName>
                                        </p:attrNameLst>
                                      </p:cBhvr>
                                      <p:rCtr x="3733" y="139"/>
                                    </p:animMotion>
                                  </p:childTnLst>
                                </p:cTn>
                              </p:par>
                            </p:childTnLst>
                          </p:cTn>
                        </p:par>
                      </p:childTnLst>
                    </p:cTn>
                  </p:par>
                  <p:par>
                    <p:cTn id="95" fill="hold">
                      <p:stCondLst>
                        <p:cond delay="indefinite"/>
                      </p:stCondLst>
                      <p:childTnLst>
                        <p:par>
                          <p:cTn id="96" fill="hold">
                            <p:stCondLst>
                              <p:cond delay="0"/>
                            </p:stCondLst>
                            <p:childTnLst>
                              <p:par>
                                <p:cTn id="97" presetID="35" presetClass="emph" presetSubtype="0" repeatCount="3000" fill="hold" grpId="5" nodeType="clickEffect">
                                  <p:stCondLst>
                                    <p:cond delay="0"/>
                                  </p:stCondLst>
                                  <p:childTnLst>
                                    <p:anim calcmode="discrete" valueType="str">
                                      <p:cBhvr>
                                        <p:cTn id="98" dur="500" fill="hold"/>
                                        <p:tgtEl>
                                          <p:spTgt spid="48"/>
                                        </p:tgtEl>
                                        <p:attrNameLst>
                                          <p:attrName>style.visibility</p:attrName>
                                        </p:attrNameLst>
                                      </p:cBhvr>
                                      <p:tavLst>
                                        <p:tav tm="0">
                                          <p:val>
                                            <p:strVal val="hidden"/>
                                          </p:val>
                                        </p:tav>
                                        <p:tav tm="50000">
                                          <p:val>
                                            <p:strVal val="visible"/>
                                          </p:val>
                                        </p:tav>
                                      </p:tavLst>
                                    </p:anim>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grpId="0" nodeType="clickEffect">
                                  <p:stCondLst>
                                    <p:cond delay="0"/>
                                  </p:stCondLst>
                                  <p:childTnLst>
                                    <p:set>
                                      <p:cBhvr>
                                        <p:cTn id="102" dur="1" fill="hold">
                                          <p:stCondLst>
                                            <p:cond delay="0"/>
                                          </p:stCondLst>
                                        </p:cTn>
                                        <p:tgtEl>
                                          <p:spTgt spid="40"/>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42" presetClass="path" presetSubtype="0" accel="50000" decel="50000" fill="hold" grpId="2" nodeType="clickEffect">
                                  <p:stCondLst>
                                    <p:cond delay="0"/>
                                  </p:stCondLst>
                                  <p:childTnLst>
                                    <p:animMotion origin="layout" path="M 0.07483 0.00301 L 0.14705 0.00301 " pathEditMode="relative" rAng="0" ptsTypes="AA">
                                      <p:cBhvr>
                                        <p:cTn id="106" dur="1000" fill="hold"/>
                                        <p:tgtEl>
                                          <p:spTgt spid="48"/>
                                        </p:tgtEl>
                                        <p:attrNameLst>
                                          <p:attrName>ppt_x</p:attrName>
                                          <p:attrName>ppt_y</p:attrName>
                                        </p:attrNameLst>
                                      </p:cBhvr>
                                      <p:rCtr x="3611" y="0"/>
                                    </p:animMotion>
                                  </p:childTnLst>
                                </p:cTn>
                              </p:par>
                            </p:childTnLst>
                          </p:cTn>
                        </p:par>
                      </p:childTnLst>
                    </p:cTn>
                  </p:par>
                  <p:par>
                    <p:cTn id="107" fill="hold">
                      <p:stCondLst>
                        <p:cond delay="indefinite"/>
                      </p:stCondLst>
                      <p:childTnLst>
                        <p:par>
                          <p:cTn id="108" fill="hold">
                            <p:stCondLst>
                              <p:cond delay="0"/>
                            </p:stCondLst>
                            <p:childTnLst>
                              <p:par>
                                <p:cTn id="109" presetID="35" presetClass="emph" presetSubtype="0" repeatCount="3000" fill="hold" grpId="4" nodeType="clickEffect">
                                  <p:stCondLst>
                                    <p:cond delay="0"/>
                                  </p:stCondLst>
                                  <p:childTnLst>
                                    <p:anim calcmode="discrete" valueType="str">
                                      <p:cBhvr>
                                        <p:cTn id="110" dur="500" fill="hold"/>
                                        <p:tgtEl>
                                          <p:spTgt spid="47"/>
                                        </p:tgtEl>
                                        <p:attrNameLst>
                                          <p:attrName>style.visibility</p:attrName>
                                        </p:attrNameLst>
                                      </p:cBhvr>
                                      <p:tavLst>
                                        <p:tav tm="0">
                                          <p:val>
                                            <p:strVal val="hidden"/>
                                          </p:val>
                                        </p:tav>
                                        <p:tav tm="50000">
                                          <p:val>
                                            <p:strVal val="visible"/>
                                          </p:val>
                                        </p:tav>
                                      </p:tavLst>
                                    </p:anim>
                                  </p:childTnLst>
                                </p:cTn>
                              </p:par>
                            </p:childTnLst>
                          </p:cTn>
                        </p:par>
                      </p:childTnLst>
                    </p:cTn>
                  </p:par>
                  <p:par>
                    <p:cTn id="111" fill="hold">
                      <p:stCondLst>
                        <p:cond delay="indefinite"/>
                      </p:stCondLst>
                      <p:childTnLst>
                        <p:par>
                          <p:cTn id="112" fill="hold">
                            <p:stCondLst>
                              <p:cond delay="0"/>
                            </p:stCondLst>
                            <p:childTnLst>
                              <p:par>
                                <p:cTn id="113" presetID="1" presetClass="entr" presetSubtype="0" fill="hold" grpId="0" nodeType="clickEffect">
                                  <p:stCondLst>
                                    <p:cond delay="0"/>
                                  </p:stCondLst>
                                  <p:childTnLst>
                                    <p:set>
                                      <p:cBhvr>
                                        <p:cTn id="114" dur="1" fill="hold">
                                          <p:stCondLst>
                                            <p:cond delay="0"/>
                                          </p:stCondLst>
                                        </p:cTn>
                                        <p:tgtEl>
                                          <p:spTgt spid="41"/>
                                        </p:tgtEl>
                                        <p:attrNameLst>
                                          <p:attrName>style.visibility</p:attrName>
                                        </p:attrNameLst>
                                      </p:cBhvr>
                                      <p:to>
                                        <p:strVal val="visible"/>
                                      </p:to>
                                    </p:set>
                                  </p:childTnLst>
                                </p:cTn>
                              </p:par>
                            </p:childTnLst>
                          </p:cTn>
                        </p:par>
                      </p:childTnLst>
                    </p:cTn>
                  </p:par>
                  <p:par>
                    <p:cTn id="115" fill="hold">
                      <p:stCondLst>
                        <p:cond delay="indefinite"/>
                      </p:stCondLst>
                      <p:childTnLst>
                        <p:par>
                          <p:cTn id="116" fill="hold">
                            <p:stCondLst>
                              <p:cond delay="0"/>
                            </p:stCondLst>
                            <p:childTnLst>
                              <p:par>
                                <p:cTn id="117" presetID="42" presetClass="path" presetSubtype="0" accel="50000" decel="50000" fill="hold" grpId="1" nodeType="clickEffect">
                                  <p:stCondLst>
                                    <p:cond delay="0"/>
                                  </p:stCondLst>
                                  <p:childTnLst>
                                    <p:animMotion origin="layout" path="M 4.16667E-6 -3.7037E-7 L 0.08211 0.01042 " pathEditMode="relative" rAng="0" ptsTypes="AA">
                                      <p:cBhvr>
                                        <p:cTn id="118" dur="500" fill="hold"/>
                                        <p:tgtEl>
                                          <p:spTgt spid="47"/>
                                        </p:tgtEl>
                                        <p:attrNameLst>
                                          <p:attrName>ppt_x</p:attrName>
                                          <p:attrName>ppt_y</p:attrName>
                                        </p:attrNameLst>
                                      </p:cBhvr>
                                      <p:rCtr x="4097" y="509"/>
                                    </p:animMotion>
                                  </p:childTnLst>
                                </p:cTn>
                              </p:par>
                            </p:childTnLst>
                          </p:cTn>
                        </p:par>
                      </p:childTnLst>
                    </p:cTn>
                  </p:par>
                  <p:par>
                    <p:cTn id="119" fill="hold">
                      <p:stCondLst>
                        <p:cond delay="indefinite"/>
                      </p:stCondLst>
                      <p:childTnLst>
                        <p:par>
                          <p:cTn id="120" fill="hold">
                            <p:stCondLst>
                              <p:cond delay="0"/>
                            </p:stCondLst>
                            <p:childTnLst>
                              <p:par>
                                <p:cTn id="121" presetID="35" presetClass="emph" presetSubtype="0" repeatCount="3000" fill="hold" grpId="5" nodeType="clickEffect">
                                  <p:stCondLst>
                                    <p:cond delay="0"/>
                                  </p:stCondLst>
                                  <p:childTnLst>
                                    <p:anim calcmode="discrete" valueType="str">
                                      <p:cBhvr>
                                        <p:cTn id="122" dur="500" fill="hold"/>
                                        <p:tgtEl>
                                          <p:spTgt spid="47"/>
                                        </p:tgtEl>
                                        <p:attrNameLst>
                                          <p:attrName>style.visibility</p:attrName>
                                        </p:attrNameLst>
                                      </p:cBhvr>
                                      <p:tavLst>
                                        <p:tav tm="0">
                                          <p:val>
                                            <p:strVal val="hidden"/>
                                          </p:val>
                                        </p:tav>
                                        <p:tav tm="50000">
                                          <p:val>
                                            <p:strVal val="visible"/>
                                          </p:val>
                                        </p:tav>
                                      </p:tavLst>
                                    </p:anim>
                                  </p:childTnLst>
                                </p:cTn>
                              </p:par>
                            </p:childTnLst>
                          </p:cTn>
                        </p:par>
                      </p:childTnLst>
                    </p:cTn>
                  </p:par>
                  <p:par>
                    <p:cTn id="123" fill="hold">
                      <p:stCondLst>
                        <p:cond delay="indefinite"/>
                      </p:stCondLst>
                      <p:childTnLst>
                        <p:par>
                          <p:cTn id="124" fill="hold">
                            <p:stCondLst>
                              <p:cond delay="0"/>
                            </p:stCondLst>
                            <p:childTnLst>
                              <p:par>
                                <p:cTn id="125" presetID="1" presetClass="entr" presetSubtype="0" fill="hold" grpId="0" nodeType="clickEffect">
                                  <p:stCondLst>
                                    <p:cond delay="0"/>
                                  </p:stCondLst>
                                  <p:childTnLst>
                                    <p:set>
                                      <p:cBhvr>
                                        <p:cTn id="126" dur="1" fill="hold">
                                          <p:stCondLst>
                                            <p:cond delay="0"/>
                                          </p:stCondLst>
                                        </p:cTn>
                                        <p:tgtEl>
                                          <p:spTgt spid="42"/>
                                        </p:tgtEl>
                                        <p:attrNameLst>
                                          <p:attrName>style.visibility</p:attrName>
                                        </p:attrNameLst>
                                      </p:cBhvr>
                                      <p:to>
                                        <p:strVal val="visible"/>
                                      </p:to>
                                    </p:set>
                                  </p:childTnLst>
                                </p:cTn>
                              </p:par>
                            </p:childTnLst>
                          </p:cTn>
                        </p:par>
                      </p:childTnLst>
                    </p:cTn>
                  </p:par>
                  <p:par>
                    <p:cTn id="127" fill="hold">
                      <p:stCondLst>
                        <p:cond delay="indefinite"/>
                      </p:stCondLst>
                      <p:childTnLst>
                        <p:par>
                          <p:cTn id="128" fill="hold">
                            <p:stCondLst>
                              <p:cond delay="0"/>
                            </p:stCondLst>
                            <p:childTnLst>
                              <p:par>
                                <p:cTn id="129" presetID="42" presetClass="path" presetSubtype="0" accel="50000" decel="50000" fill="hold" grpId="2" nodeType="clickEffect">
                                  <p:stCondLst>
                                    <p:cond delay="0"/>
                                  </p:stCondLst>
                                  <p:childTnLst>
                                    <p:animMotion origin="layout" path="M 0.08211 0.01042 L 0.1592 0.01042 " pathEditMode="relative" rAng="0" ptsTypes="AA">
                                      <p:cBhvr>
                                        <p:cTn id="130" dur="500" fill="hold"/>
                                        <p:tgtEl>
                                          <p:spTgt spid="47"/>
                                        </p:tgtEl>
                                        <p:attrNameLst>
                                          <p:attrName>ppt_x</p:attrName>
                                          <p:attrName>ppt_y</p:attrName>
                                        </p:attrNameLst>
                                      </p:cBhvr>
                                      <p:rCtr x="3854" y="0"/>
                                    </p:animMotion>
                                  </p:childTnLst>
                                </p:cTn>
                              </p:par>
                            </p:childTnLst>
                          </p:cTn>
                        </p:par>
                      </p:childTnLst>
                    </p:cTn>
                  </p:par>
                  <p:par>
                    <p:cTn id="131" fill="hold">
                      <p:stCondLst>
                        <p:cond delay="indefinite"/>
                      </p:stCondLst>
                      <p:childTnLst>
                        <p:par>
                          <p:cTn id="132" fill="hold">
                            <p:stCondLst>
                              <p:cond delay="0"/>
                            </p:stCondLst>
                            <p:childTnLst>
                              <p:par>
                                <p:cTn id="133" presetID="35" presetClass="emph" presetSubtype="0" repeatCount="3000" fill="hold" grpId="6" nodeType="clickEffect">
                                  <p:stCondLst>
                                    <p:cond delay="0"/>
                                  </p:stCondLst>
                                  <p:childTnLst>
                                    <p:anim calcmode="discrete" valueType="str">
                                      <p:cBhvr>
                                        <p:cTn id="134" dur="500" fill="hold"/>
                                        <p:tgtEl>
                                          <p:spTgt spid="48"/>
                                        </p:tgtEl>
                                        <p:attrNameLst>
                                          <p:attrName>style.visibility</p:attrName>
                                        </p:attrNameLst>
                                      </p:cBhvr>
                                      <p:tavLst>
                                        <p:tav tm="0">
                                          <p:val>
                                            <p:strVal val="hidden"/>
                                          </p:val>
                                        </p:tav>
                                        <p:tav tm="50000">
                                          <p:val>
                                            <p:strVal val="visible"/>
                                          </p:val>
                                        </p:tav>
                                      </p:tavLst>
                                    </p:anim>
                                  </p:childTnLst>
                                </p:cTn>
                              </p:par>
                            </p:childTnLst>
                          </p:cTn>
                        </p:par>
                      </p:childTnLst>
                    </p:cTn>
                  </p:par>
                  <p:par>
                    <p:cTn id="135" fill="hold">
                      <p:stCondLst>
                        <p:cond delay="indefinite"/>
                      </p:stCondLst>
                      <p:childTnLst>
                        <p:par>
                          <p:cTn id="136" fill="hold">
                            <p:stCondLst>
                              <p:cond delay="0"/>
                            </p:stCondLst>
                            <p:childTnLst>
                              <p:par>
                                <p:cTn id="137" presetID="1" presetClass="entr" presetSubtype="0" fill="hold" grpId="0" nodeType="clickEffect">
                                  <p:stCondLst>
                                    <p:cond delay="0"/>
                                  </p:stCondLst>
                                  <p:childTnLst>
                                    <p:set>
                                      <p:cBhvr>
                                        <p:cTn id="138" dur="1" fill="hold">
                                          <p:stCondLst>
                                            <p:cond delay="0"/>
                                          </p:stCondLst>
                                        </p:cTn>
                                        <p:tgtEl>
                                          <p:spTgt spid="43"/>
                                        </p:tgtEl>
                                        <p:attrNameLst>
                                          <p:attrName>style.visibility</p:attrName>
                                        </p:attrNameLst>
                                      </p:cBhvr>
                                      <p:to>
                                        <p:strVal val="visible"/>
                                      </p:to>
                                    </p:set>
                                  </p:childTnLst>
                                </p:cTn>
                              </p:par>
                            </p:childTnLst>
                          </p:cTn>
                        </p:par>
                      </p:childTnLst>
                    </p:cTn>
                  </p:par>
                  <p:par>
                    <p:cTn id="139" fill="hold">
                      <p:stCondLst>
                        <p:cond delay="indefinite"/>
                      </p:stCondLst>
                      <p:childTnLst>
                        <p:par>
                          <p:cTn id="140" fill="hold">
                            <p:stCondLst>
                              <p:cond delay="0"/>
                            </p:stCondLst>
                            <p:childTnLst>
                              <p:par>
                                <p:cTn id="141" presetID="42" presetClass="path" presetSubtype="0" accel="50000" decel="50000" fill="hold" grpId="3" nodeType="clickEffect">
                                  <p:stCondLst>
                                    <p:cond delay="0"/>
                                  </p:stCondLst>
                                  <p:childTnLst>
                                    <p:animMotion origin="layout" path="M 0.14705 0.00301 L 0.2276 0.00301 " pathEditMode="relative" rAng="0" ptsTypes="AA">
                                      <p:cBhvr>
                                        <p:cTn id="142" dur="500" fill="hold"/>
                                        <p:tgtEl>
                                          <p:spTgt spid="48"/>
                                        </p:tgtEl>
                                        <p:attrNameLst>
                                          <p:attrName>ppt_x</p:attrName>
                                          <p:attrName>ppt_y</p:attrName>
                                        </p:attrNameLst>
                                      </p:cBhvr>
                                      <p:rCtr x="4028" y="0"/>
                                    </p:animMotion>
                                  </p:childTnLst>
                                </p:cTn>
                              </p:par>
                            </p:childTnLst>
                          </p:cTn>
                        </p:par>
                      </p:childTnLst>
                    </p:cTn>
                  </p:par>
                  <p:par>
                    <p:cTn id="143" fill="hold">
                      <p:stCondLst>
                        <p:cond delay="indefinite"/>
                      </p:stCondLst>
                      <p:childTnLst>
                        <p:par>
                          <p:cTn id="144" fill="hold">
                            <p:stCondLst>
                              <p:cond delay="0"/>
                            </p:stCondLst>
                            <p:childTnLst>
                              <p:par>
                                <p:cTn id="145" presetID="35" presetClass="emph" presetSubtype="0" repeatCount="3000" fill="hold" grpId="6" nodeType="clickEffect">
                                  <p:stCondLst>
                                    <p:cond delay="0"/>
                                  </p:stCondLst>
                                  <p:childTnLst>
                                    <p:anim calcmode="discrete" valueType="str">
                                      <p:cBhvr>
                                        <p:cTn id="146" dur="500" fill="hold"/>
                                        <p:tgtEl>
                                          <p:spTgt spid="47"/>
                                        </p:tgtEl>
                                        <p:attrNameLst>
                                          <p:attrName>style.visibility</p:attrName>
                                        </p:attrNameLst>
                                      </p:cBhvr>
                                      <p:tavLst>
                                        <p:tav tm="0">
                                          <p:val>
                                            <p:strVal val="hidden"/>
                                          </p:val>
                                        </p:tav>
                                        <p:tav tm="50000">
                                          <p:val>
                                            <p:strVal val="visible"/>
                                          </p:val>
                                        </p:tav>
                                      </p:tavLst>
                                    </p:anim>
                                  </p:childTnLst>
                                </p:cTn>
                              </p:par>
                            </p:childTnLst>
                          </p:cTn>
                        </p:par>
                      </p:childTnLst>
                    </p:cTn>
                  </p:par>
                  <p:par>
                    <p:cTn id="147" fill="hold">
                      <p:stCondLst>
                        <p:cond delay="indefinite"/>
                      </p:stCondLst>
                      <p:childTnLst>
                        <p:par>
                          <p:cTn id="148" fill="hold">
                            <p:stCondLst>
                              <p:cond delay="0"/>
                            </p:stCondLst>
                            <p:childTnLst>
                              <p:par>
                                <p:cTn id="149" presetID="1" presetClass="entr" presetSubtype="0" fill="hold" grpId="0" nodeType="clickEffect">
                                  <p:stCondLst>
                                    <p:cond delay="0"/>
                                  </p:stCondLst>
                                  <p:childTnLst>
                                    <p:set>
                                      <p:cBhvr>
                                        <p:cTn id="150" dur="1" fill="hold">
                                          <p:stCondLst>
                                            <p:cond delay="0"/>
                                          </p:stCondLst>
                                        </p:cTn>
                                        <p:tgtEl>
                                          <p:spTgt spid="44"/>
                                        </p:tgtEl>
                                        <p:attrNameLst>
                                          <p:attrName>style.visibility</p:attrName>
                                        </p:attrNameLst>
                                      </p:cBhvr>
                                      <p:to>
                                        <p:strVal val="visible"/>
                                      </p:to>
                                    </p:set>
                                  </p:childTnLst>
                                </p:cTn>
                              </p:par>
                            </p:childTnLst>
                          </p:cTn>
                        </p:par>
                      </p:childTnLst>
                    </p:cTn>
                  </p:par>
                  <p:par>
                    <p:cTn id="151" fill="hold">
                      <p:stCondLst>
                        <p:cond delay="indefinite"/>
                      </p:stCondLst>
                      <p:childTnLst>
                        <p:par>
                          <p:cTn id="152" fill="hold">
                            <p:stCondLst>
                              <p:cond delay="0"/>
                            </p:stCondLst>
                            <p:childTnLst>
                              <p:par>
                                <p:cTn id="153" presetID="42" presetClass="path" presetSubtype="0" accel="50000" decel="50000" fill="hold" grpId="3" nodeType="clickEffect">
                                  <p:stCondLst>
                                    <p:cond delay="0"/>
                                  </p:stCondLst>
                                  <p:childTnLst>
                                    <p:animMotion origin="layout" path="M 0.1592 0.01042 L 0.23906 0.01042 " pathEditMode="relative" rAng="0" ptsTypes="AA">
                                      <p:cBhvr>
                                        <p:cTn id="154" dur="500" fill="hold"/>
                                        <p:tgtEl>
                                          <p:spTgt spid="47"/>
                                        </p:tgtEl>
                                        <p:attrNameLst>
                                          <p:attrName>ppt_x</p:attrName>
                                          <p:attrName>ppt_y</p:attrName>
                                        </p:attrNameLst>
                                      </p:cBhvr>
                                      <p:rCtr x="3993" y="0"/>
                                    </p:animMotion>
                                  </p:childTnLst>
                                </p:cTn>
                              </p:par>
                            </p:childTnLst>
                          </p:cTn>
                        </p:par>
                      </p:childTnLst>
                    </p:cTn>
                  </p:par>
                  <p:par>
                    <p:cTn id="155" fill="hold">
                      <p:stCondLst>
                        <p:cond delay="indefinite"/>
                      </p:stCondLst>
                      <p:childTnLst>
                        <p:par>
                          <p:cTn id="156" fill="hold">
                            <p:stCondLst>
                              <p:cond delay="0"/>
                            </p:stCondLst>
                            <p:childTnLst>
                              <p:par>
                                <p:cTn id="157" presetID="35" presetClass="emph" presetSubtype="0" repeatCount="3000" fill="hold" grpId="7" nodeType="clickEffect">
                                  <p:stCondLst>
                                    <p:cond delay="0"/>
                                  </p:stCondLst>
                                  <p:childTnLst>
                                    <p:anim calcmode="discrete" valueType="str">
                                      <p:cBhvr>
                                        <p:cTn id="158" dur="500" fill="hold"/>
                                        <p:tgtEl>
                                          <p:spTgt spid="48"/>
                                        </p:tgtEl>
                                        <p:attrNameLst>
                                          <p:attrName>style.visibility</p:attrName>
                                        </p:attrNameLst>
                                      </p:cBhvr>
                                      <p:tavLst>
                                        <p:tav tm="0">
                                          <p:val>
                                            <p:strVal val="hidden"/>
                                          </p:val>
                                        </p:tav>
                                        <p:tav tm="50000">
                                          <p:val>
                                            <p:strVal val="visible"/>
                                          </p:val>
                                        </p:tav>
                                      </p:tavLst>
                                    </p:anim>
                                  </p:childTnLst>
                                </p:cTn>
                              </p:par>
                            </p:childTnLst>
                          </p:cTn>
                        </p:par>
                      </p:childTnLst>
                    </p:cTn>
                  </p:par>
                  <p:par>
                    <p:cTn id="159" fill="hold">
                      <p:stCondLst>
                        <p:cond delay="indefinite"/>
                      </p:stCondLst>
                      <p:childTnLst>
                        <p:par>
                          <p:cTn id="160" fill="hold">
                            <p:stCondLst>
                              <p:cond delay="0"/>
                            </p:stCondLst>
                            <p:childTnLst>
                              <p:par>
                                <p:cTn id="161" presetID="1" presetClass="entr" presetSubtype="0" fill="hold" grpId="0" nodeType="clickEffect">
                                  <p:stCondLst>
                                    <p:cond delay="0"/>
                                  </p:stCondLst>
                                  <p:childTnLst>
                                    <p:set>
                                      <p:cBhvr>
                                        <p:cTn id="162" dur="1" fill="hold">
                                          <p:stCondLst>
                                            <p:cond delay="0"/>
                                          </p:stCondLst>
                                        </p:cTn>
                                        <p:tgtEl>
                                          <p:spTgt spid="45"/>
                                        </p:tgtEl>
                                        <p:attrNameLst>
                                          <p:attrName>style.visibility</p:attrName>
                                        </p:attrNameLst>
                                      </p:cBhvr>
                                      <p:to>
                                        <p:strVal val="visible"/>
                                      </p:to>
                                    </p:set>
                                  </p:childTnLst>
                                </p:cTn>
                              </p:par>
                            </p:childTnLst>
                          </p:cTn>
                        </p:par>
                      </p:childTnLst>
                    </p:cTn>
                  </p:par>
                  <p:par>
                    <p:cTn id="163" fill="hold">
                      <p:stCondLst>
                        <p:cond delay="indefinite"/>
                      </p:stCondLst>
                      <p:childTnLst>
                        <p:par>
                          <p:cTn id="164" fill="hold">
                            <p:stCondLst>
                              <p:cond delay="0"/>
                            </p:stCondLst>
                            <p:childTnLst>
                              <p:par>
                                <p:cTn id="165" presetID="35" presetClass="emph" presetSubtype="0" repeatCount="3000" fill="hold" grpId="7" nodeType="clickEffect">
                                  <p:stCondLst>
                                    <p:cond delay="0"/>
                                  </p:stCondLst>
                                  <p:childTnLst>
                                    <p:anim calcmode="discrete" valueType="str">
                                      <p:cBhvr>
                                        <p:cTn id="166" dur="500" fill="hold"/>
                                        <p:tgtEl>
                                          <p:spTgt spid="47"/>
                                        </p:tgtEl>
                                        <p:attrNameLst>
                                          <p:attrName>style.visibility</p:attrName>
                                        </p:attrNameLst>
                                      </p:cBhvr>
                                      <p:tavLst>
                                        <p:tav tm="0">
                                          <p:val>
                                            <p:strVal val="hidden"/>
                                          </p:val>
                                        </p:tav>
                                        <p:tav tm="50000">
                                          <p:val>
                                            <p:strVal val="visible"/>
                                          </p:val>
                                        </p:tav>
                                      </p:tavLst>
                                    </p:anim>
                                  </p:childTnLst>
                                </p:cTn>
                              </p:par>
                            </p:childTnLst>
                          </p:cTn>
                        </p:par>
                      </p:childTnLst>
                    </p:cTn>
                  </p:par>
                  <p:par>
                    <p:cTn id="167" fill="hold">
                      <p:stCondLst>
                        <p:cond delay="indefinite"/>
                      </p:stCondLst>
                      <p:childTnLst>
                        <p:par>
                          <p:cTn id="168" fill="hold">
                            <p:stCondLst>
                              <p:cond delay="0"/>
                            </p:stCondLst>
                            <p:childTnLst>
                              <p:par>
                                <p:cTn id="169" presetID="1" presetClass="entr" presetSubtype="0" fill="hold" grpId="0" nodeType="clickEffect">
                                  <p:stCondLst>
                                    <p:cond delay="0"/>
                                  </p:stCondLst>
                                  <p:childTnLst>
                                    <p:set>
                                      <p:cBhvr>
                                        <p:cTn id="170" dur="1" fill="hold">
                                          <p:stCondLst>
                                            <p:cond delay="0"/>
                                          </p:stCondLst>
                                        </p:cTn>
                                        <p:tgtEl>
                                          <p:spTgt spid="46"/>
                                        </p:tgtEl>
                                        <p:attrNameLst>
                                          <p:attrName>style.visibility</p:attrName>
                                        </p:attrNameLst>
                                      </p:cBhvr>
                                      <p:to>
                                        <p:strVal val="visible"/>
                                      </p:to>
                                    </p:set>
                                  </p:childTnLst>
                                </p:cTn>
                              </p:par>
                            </p:childTnLst>
                          </p:cTn>
                        </p:par>
                      </p:childTnLst>
                    </p:cTn>
                  </p:par>
                  <p:par>
                    <p:cTn id="171" fill="hold">
                      <p:stCondLst>
                        <p:cond delay="indefinite"/>
                      </p:stCondLst>
                      <p:childTnLst>
                        <p:par>
                          <p:cTn id="172" fill="hold">
                            <p:stCondLst>
                              <p:cond delay="0"/>
                            </p:stCondLst>
                            <p:childTnLst>
                              <p:par>
                                <p:cTn id="173" presetID="1" presetClass="entr" presetSubtype="0" fill="hold" grpId="0" nodeType="clickEffect">
                                  <p:stCondLst>
                                    <p:cond delay="0"/>
                                  </p:stCondLst>
                                  <p:childTnLst>
                                    <p:set>
                                      <p:cBhvr>
                                        <p:cTn id="174" dur="1" fill="hold">
                                          <p:stCondLst>
                                            <p:cond delay="0"/>
                                          </p:stCondLst>
                                        </p:cTn>
                                        <p:tgtEl>
                                          <p:spTgt spid="3"/>
                                        </p:tgtEl>
                                        <p:attrNameLst>
                                          <p:attrName>style.visibility</p:attrName>
                                        </p:attrNameLst>
                                      </p:cBhvr>
                                      <p:to>
                                        <p:strVal val="visible"/>
                                      </p:to>
                                    </p:set>
                                  </p:childTnLst>
                                </p:cTn>
                              </p:par>
                            </p:childTnLst>
                          </p:cTn>
                        </p:par>
                      </p:childTnLst>
                    </p:cTn>
                  </p:par>
                  <p:par>
                    <p:cTn id="175" fill="hold">
                      <p:stCondLst>
                        <p:cond delay="indefinite"/>
                      </p:stCondLst>
                      <p:childTnLst>
                        <p:par>
                          <p:cTn id="176" fill="hold">
                            <p:stCondLst>
                              <p:cond delay="0"/>
                            </p:stCondLst>
                            <p:childTnLst>
                              <p:par>
                                <p:cTn id="177" presetID="2" presetClass="entr" presetSubtype="4" fill="hold" nodeType="clickEffect">
                                  <p:stCondLst>
                                    <p:cond delay="0"/>
                                  </p:stCondLst>
                                  <p:childTnLst>
                                    <p:set>
                                      <p:cBhvr>
                                        <p:cTn id="178" dur="1" fill="hold">
                                          <p:stCondLst>
                                            <p:cond delay="0"/>
                                          </p:stCondLst>
                                        </p:cTn>
                                        <p:tgtEl>
                                          <p:spTgt spid="52"/>
                                        </p:tgtEl>
                                        <p:attrNameLst>
                                          <p:attrName>style.visibility</p:attrName>
                                        </p:attrNameLst>
                                      </p:cBhvr>
                                      <p:to>
                                        <p:strVal val="visible"/>
                                      </p:to>
                                    </p:set>
                                    <p:anim calcmode="lin" valueType="num">
                                      <p:cBhvr additive="base">
                                        <p:cTn id="179" dur="500" fill="hold"/>
                                        <p:tgtEl>
                                          <p:spTgt spid="52"/>
                                        </p:tgtEl>
                                        <p:attrNameLst>
                                          <p:attrName>ppt_x</p:attrName>
                                        </p:attrNameLst>
                                      </p:cBhvr>
                                      <p:tavLst>
                                        <p:tav tm="0">
                                          <p:val>
                                            <p:strVal val="#ppt_x"/>
                                          </p:val>
                                        </p:tav>
                                        <p:tav tm="100000">
                                          <p:val>
                                            <p:strVal val="#ppt_x"/>
                                          </p:val>
                                        </p:tav>
                                      </p:tavLst>
                                    </p:anim>
                                    <p:anim calcmode="lin" valueType="num">
                                      <p:cBhvr additive="base">
                                        <p:cTn id="180" dur="500" fill="hold"/>
                                        <p:tgtEl>
                                          <p:spTgt spid="52"/>
                                        </p:tgtEl>
                                        <p:attrNameLst>
                                          <p:attrName>ppt_y</p:attrName>
                                        </p:attrNameLst>
                                      </p:cBhvr>
                                      <p:tavLst>
                                        <p:tav tm="0">
                                          <p:val>
                                            <p:strVal val="1+#ppt_h/2"/>
                                          </p:val>
                                        </p:tav>
                                        <p:tav tm="100000">
                                          <p:val>
                                            <p:strVal val="#ppt_y"/>
                                          </p:val>
                                        </p:tav>
                                      </p:tavLst>
                                    </p:anim>
                                  </p:childTnLst>
                                </p:cTn>
                              </p:par>
                              <p:par>
                                <p:cTn id="181" presetID="2" presetClass="entr" presetSubtype="4" fill="hold" grpId="0" nodeType="withEffect">
                                  <p:stCondLst>
                                    <p:cond delay="0"/>
                                  </p:stCondLst>
                                  <p:childTnLst>
                                    <p:set>
                                      <p:cBhvr>
                                        <p:cTn id="182" dur="1" fill="hold">
                                          <p:stCondLst>
                                            <p:cond delay="0"/>
                                          </p:stCondLst>
                                        </p:cTn>
                                        <p:tgtEl>
                                          <p:spTgt spid="51"/>
                                        </p:tgtEl>
                                        <p:attrNameLst>
                                          <p:attrName>style.visibility</p:attrName>
                                        </p:attrNameLst>
                                      </p:cBhvr>
                                      <p:to>
                                        <p:strVal val="visible"/>
                                      </p:to>
                                    </p:set>
                                    <p:anim calcmode="lin" valueType="num">
                                      <p:cBhvr additive="base">
                                        <p:cTn id="183" dur="500" fill="hold"/>
                                        <p:tgtEl>
                                          <p:spTgt spid="51"/>
                                        </p:tgtEl>
                                        <p:attrNameLst>
                                          <p:attrName>ppt_x</p:attrName>
                                        </p:attrNameLst>
                                      </p:cBhvr>
                                      <p:tavLst>
                                        <p:tav tm="0">
                                          <p:val>
                                            <p:strVal val="#ppt_x"/>
                                          </p:val>
                                        </p:tav>
                                        <p:tav tm="100000">
                                          <p:val>
                                            <p:strVal val="#ppt_x"/>
                                          </p:val>
                                        </p:tav>
                                      </p:tavLst>
                                    </p:anim>
                                    <p:anim calcmode="lin" valueType="num">
                                      <p:cBhvr additive="base">
                                        <p:cTn id="184" dur="500" fill="hold"/>
                                        <p:tgtEl>
                                          <p:spTgt spid="51"/>
                                        </p:tgtEl>
                                        <p:attrNameLst>
                                          <p:attrName>ppt_y</p:attrName>
                                        </p:attrNameLst>
                                      </p:cBhvr>
                                      <p:tavLst>
                                        <p:tav tm="0">
                                          <p:val>
                                            <p:strVal val="1+#ppt_h/2"/>
                                          </p:val>
                                        </p:tav>
                                        <p:tav tm="100000">
                                          <p:val>
                                            <p:strVal val="#ppt_y"/>
                                          </p:val>
                                        </p:tav>
                                      </p:tavLst>
                                    </p:anim>
                                  </p:childTnLst>
                                </p:cTn>
                              </p:par>
                              <p:par>
                                <p:cTn id="185" presetID="2" presetClass="entr" presetSubtype="4" fill="hold" grpId="0" nodeType="withEffect">
                                  <p:stCondLst>
                                    <p:cond delay="0"/>
                                  </p:stCondLst>
                                  <p:childTnLst>
                                    <p:set>
                                      <p:cBhvr>
                                        <p:cTn id="186" dur="1" fill="hold">
                                          <p:stCondLst>
                                            <p:cond delay="0"/>
                                          </p:stCondLst>
                                        </p:cTn>
                                        <p:tgtEl>
                                          <p:spTgt spid="53"/>
                                        </p:tgtEl>
                                        <p:attrNameLst>
                                          <p:attrName>style.visibility</p:attrName>
                                        </p:attrNameLst>
                                      </p:cBhvr>
                                      <p:to>
                                        <p:strVal val="visible"/>
                                      </p:to>
                                    </p:set>
                                    <p:anim calcmode="lin" valueType="num">
                                      <p:cBhvr additive="base">
                                        <p:cTn id="187" dur="500" fill="hold"/>
                                        <p:tgtEl>
                                          <p:spTgt spid="53"/>
                                        </p:tgtEl>
                                        <p:attrNameLst>
                                          <p:attrName>ppt_x</p:attrName>
                                        </p:attrNameLst>
                                      </p:cBhvr>
                                      <p:tavLst>
                                        <p:tav tm="0">
                                          <p:val>
                                            <p:strVal val="#ppt_x"/>
                                          </p:val>
                                        </p:tav>
                                        <p:tav tm="100000">
                                          <p:val>
                                            <p:strVal val="#ppt_x"/>
                                          </p:val>
                                        </p:tav>
                                      </p:tavLst>
                                    </p:anim>
                                    <p:anim calcmode="lin" valueType="num">
                                      <p:cBhvr additive="base">
                                        <p:cTn id="188" dur="500" fill="hold"/>
                                        <p:tgtEl>
                                          <p:spTgt spid="5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build="allAtOnce"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40" grpId="0" animBg="1"/>
      <p:bldP spid="41" grpId="0" animBg="1"/>
      <p:bldP spid="42" grpId="0" animBg="1"/>
      <p:bldP spid="43" grpId="0" animBg="1"/>
      <p:bldP spid="44" grpId="0" animBg="1"/>
      <p:bldP spid="45" grpId="0" animBg="1"/>
      <p:bldP spid="46" grpId="0" animBg="1"/>
      <p:bldP spid="47" grpId="0" animBg="1"/>
      <p:bldP spid="47" grpId="1" animBg="1"/>
      <p:bldP spid="47" grpId="2" animBg="1"/>
      <p:bldP spid="47" grpId="3" animBg="1"/>
      <p:bldP spid="47" grpId="4" animBg="1"/>
      <p:bldP spid="47" grpId="5" animBg="1"/>
      <p:bldP spid="47" grpId="6" animBg="1"/>
      <p:bldP spid="47" grpId="7" animBg="1"/>
      <p:bldP spid="48" grpId="0" animBg="1"/>
      <p:bldP spid="48" grpId="1" animBg="1"/>
      <p:bldP spid="48" grpId="2" animBg="1"/>
      <p:bldP spid="48" grpId="3" animBg="1"/>
      <p:bldP spid="48" grpId="4" animBg="1"/>
      <p:bldP spid="48" grpId="5" animBg="1"/>
      <p:bldP spid="48" grpId="6" animBg="1"/>
      <p:bldP spid="48" grpId="7" animBg="1"/>
      <p:bldP spid="49" grpId="0"/>
      <p:bldP spid="50" grpId="0"/>
      <p:bldP spid="3" grpId="0"/>
      <p:bldP spid="38" grpId="0"/>
      <p:bldP spid="51" grpId="0"/>
      <p:bldP spid="53"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3830" y="297305"/>
            <a:ext cx="5073881" cy="879474"/>
          </a:xfrm>
        </p:spPr>
        <p:txBody>
          <a:bodyPr>
            <a:normAutofit/>
          </a:bodyPr>
          <a:lstStyle/>
          <a:p>
            <a:r>
              <a:rPr lang="en-US" dirty="0"/>
              <a:t>Step 3: Profit</a:t>
            </a:r>
            <a:endParaRPr lang="en-US" sz="20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85582" y="2189502"/>
                <a:ext cx="8758418" cy="4570180"/>
              </a:xfrm>
            </p:spPr>
            <p:txBody>
              <a:bodyPr>
                <a:normAutofit fontScale="92500" lnSpcReduction="20000"/>
              </a:bodyPr>
              <a:lstStyle/>
              <a:p>
                <a:endParaRPr lang="en-US" dirty="0"/>
              </a:p>
              <a:p>
                <a:r>
                  <a:rPr lang="en-US" dirty="0"/>
                  <a:t>Inductive </a:t>
                </a:r>
                <a:r>
                  <a:rPr lang="en-US" dirty="0">
                    <a:solidFill>
                      <a:schemeClr val="tx1"/>
                    </a:solidFill>
                  </a:rPr>
                  <a:t>Hypothesis: </a:t>
                </a:r>
                <a14:m>
                  <m:oMath xmlns:m="http://schemas.openxmlformats.org/officeDocument/2006/math">
                    <m:r>
                      <a:rPr lang="en-US" i="1">
                        <a:solidFill>
                          <a:schemeClr val="tx1"/>
                        </a:solidFill>
                        <a:latin typeface="Cambria Math" charset="0"/>
                      </a:rPr>
                      <m:t>𝑇</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𝑛</m:t>
                        </m:r>
                      </m:e>
                    </m:d>
                    <m:r>
                      <a:rPr lang="en-US" i="1">
                        <a:solidFill>
                          <a:schemeClr val="tx1"/>
                        </a:solidFill>
                        <a:latin typeface="Cambria Math" charset="0"/>
                      </a:rPr>
                      <m:t>≤</m:t>
                    </m:r>
                    <m:r>
                      <a:rPr lang="en-US" b="1" i="1" smtClean="0">
                        <a:solidFill>
                          <a:srgbClr val="CF6E6C"/>
                        </a:solidFill>
                        <a:latin typeface="Cambria Math" panose="02040503050406030204" pitchFamily="18" charset="0"/>
                      </a:rPr>
                      <m:t>𝟏𝟎</m:t>
                    </m:r>
                    <m:r>
                      <a:rPr lang="en-US" b="0" i="1" smtClean="0">
                        <a:solidFill>
                          <a:schemeClr val="tx1"/>
                        </a:solidFill>
                        <a:latin typeface="Cambria Math" panose="02040503050406030204" pitchFamily="18" charset="0"/>
                      </a:rPr>
                      <m:t>𝑛</m:t>
                    </m:r>
                  </m:oMath>
                </a14:m>
                <a:r>
                  <a:rPr lang="en-US" dirty="0">
                    <a:solidFill>
                      <a:schemeClr val="tx1"/>
                    </a:solidFill>
                  </a:rPr>
                  <a:t>.</a:t>
                </a:r>
              </a:p>
              <a:p>
                <a:r>
                  <a:rPr lang="en-US" dirty="0">
                    <a:solidFill>
                      <a:schemeClr val="tx1"/>
                    </a:solidFill>
                  </a:rPr>
                  <a:t>Base case: </a:t>
                </a:r>
                <a14:m>
                  <m:oMath xmlns:m="http://schemas.openxmlformats.org/officeDocument/2006/math">
                    <m:r>
                      <a:rPr lang="en-US" b="0" i="0" smtClean="0">
                        <a:solidFill>
                          <a:schemeClr val="tx1"/>
                        </a:solidFill>
                        <a:latin typeface="Cambria Math" panose="02040503050406030204" pitchFamily="18" charset="0"/>
                      </a:rPr>
                      <m:t>1=</m:t>
                    </m:r>
                    <m:r>
                      <a:rPr lang="en-US" i="1">
                        <a:solidFill>
                          <a:schemeClr val="tx1"/>
                        </a:solidFill>
                        <a:latin typeface="Cambria Math" charset="0"/>
                      </a:rPr>
                      <m:t>𝑇</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𝑛</m:t>
                    </m:r>
                    <m:r>
                      <a:rPr lang="en-US" b="0" i="1" smtClean="0">
                        <a:solidFill>
                          <a:schemeClr val="tx1"/>
                        </a:solidFill>
                        <a:latin typeface="Cambria Math" panose="02040503050406030204" pitchFamily="18" charset="0"/>
                      </a:rPr>
                      <m:t>)≤</m:t>
                    </m:r>
                    <m:r>
                      <a:rPr lang="en-US" b="1" i="1" smtClean="0">
                        <a:solidFill>
                          <a:srgbClr val="CF6E6C"/>
                        </a:solidFill>
                        <a:latin typeface="Cambria Math" panose="02040503050406030204" pitchFamily="18" charset="0"/>
                      </a:rPr>
                      <m:t>𝟏𝟎</m:t>
                    </m:r>
                    <m:r>
                      <a:rPr lang="en-US" b="0" i="1" smtClean="0">
                        <a:solidFill>
                          <a:schemeClr val="tx1"/>
                        </a:solidFill>
                        <a:latin typeface="Cambria Math" panose="02040503050406030204" pitchFamily="18" charset="0"/>
                      </a:rPr>
                      <m:t>𝑛</m:t>
                    </m:r>
                  </m:oMath>
                </a14:m>
                <a:r>
                  <a:rPr lang="en-US" b="1" dirty="0">
                    <a:solidFill>
                      <a:schemeClr val="tx1"/>
                    </a:solidFill>
                  </a:rPr>
                  <a:t> </a:t>
                </a:r>
                <a:r>
                  <a:rPr lang="en-US" dirty="0">
                    <a:solidFill>
                      <a:schemeClr val="tx1"/>
                    </a:solidFill>
                  </a:rPr>
                  <a:t>for all </a:t>
                </a:r>
                <a14:m>
                  <m:oMath xmlns:m="http://schemas.openxmlformats.org/officeDocument/2006/math">
                    <m:r>
                      <a:rPr lang="en-US" b="0" i="0" smtClean="0">
                        <a:solidFill>
                          <a:schemeClr val="tx1"/>
                        </a:solidFill>
                        <a:latin typeface="Cambria Math" panose="02040503050406030204" pitchFamily="18" charset="0"/>
                      </a:rPr>
                      <m:t>1</m:t>
                    </m:r>
                    <m:r>
                      <a:rPr lang="en-US" b="0" i="1" smtClean="0">
                        <a:solidFill>
                          <a:schemeClr val="tx1"/>
                        </a:solidFill>
                        <a:latin typeface="Cambria Math" panose="02040503050406030204" pitchFamily="18" charset="0"/>
                      </a:rPr>
                      <m:t>≤</m:t>
                    </m:r>
                    <m:r>
                      <m:rPr>
                        <m:sty m:val="p"/>
                      </m:rPr>
                      <a:rPr lang="en-US" b="0" i="0" smtClean="0">
                        <a:solidFill>
                          <a:schemeClr val="tx1"/>
                        </a:solidFill>
                        <a:latin typeface="Cambria Math" panose="02040503050406030204" pitchFamily="18" charset="0"/>
                      </a:rPr>
                      <m:t>n</m:t>
                    </m:r>
                    <m:r>
                      <a:rPr lang="en-US">
                        <a:latin typeface="Cambria Math" charset="0"/>
                      </a:rPr>
                      <m:t>≤10 </m:t>
                    </m:r>
                  </m:oMath>
                </a14:m>
                <a:endParaRPr lang="en-US" dirty="0"/>
              </a:p>
              <a:p>
                <a:r>
                  <a:rPr lang="en-US" dirty="0"/>
                  <a:t>Inductive step:</a:t>
                </a:r>
              </a:p>
              <a:p>
                <a:pPr lvl="1"/>
                <a:r>
                  <a:rPr lang="en-US" b="1" dirty="0">
                    <a:solidFill>
                      <a:srgbClr val="00B050"/>
                    </a:solidFill>
                  </a:rPr>
                  <a:t>Let k &gt; 10. Assume that the IH holds for all n so that </a:t>
                </a:r>
                <a14:m>
                  <m:oMath xmlns:m="http://schemas.openxmlformats.org/officeDocument/2006/math">
                    <m:r>
                      <a:rPr lang="en-US" b="1" i="1" dirty="0">
                        <a:solidFill>
                          <a:srgbClr val="00B050"/>
                        </a:solidFill>
                        <a:latin typeface="Cambria Math" panose="02040503050406030204" pitchFamily="18" charset="0"/>
                      </a:rPr>
                      <m:t>𝟏</m:t>
                    </m:r>
                    <m:r>
                      <a:rPr lang="en-US" b="1" i="1" dirty="0">
                        <a:solidFill>
                          <a:srgbClr val="00B050"/>
                        </a:solidFill>
                        <a:latin typeface="Cambria Math" panose="02040503050406030204" pitchFamily="18" charset="0"/>
                      </a:rPr>
                      <m:t>≤</m:t>
                    </m:r>
                    <m:r>
                      <a:rPr lang="en-US" b="1" i="1" dirty="0">
                        <a:solidFill>
                          <a:srgbClr val="00B050"/>
                        </a:solidFill>
                        <a:latin typeface="Cambria Math" panose="02040503050406030204" pitchFamily="18" charset="0"/>
                      </a:rPr>
                      <m:t>𝒏</m:t>
                    </m:r>
                    <m:r>
                      <a:rPr lang="en-US" b="1" i="1" dirty="0">
                        <a:solidFill>
                          <a:srgbClr val="00B050"/>
                        </a:solidFill>
                        <a:latin typeface="Cambria Math" panose="02040503050406030204" pitchFamily="18" charset="0"/>
                      </a:rPr>
                      <m:t>&lt;</m:t>
                    </m:r>
                    <m:r>
                      <a:rPr lang="en-US" b="1" i="1" dirty="0">
                        <a:solidFill>
                          <a:srgbClr val="00B050"/>
                        </a:solidFill>
                        <a:latin typeface="Cambria Math" panose="02040503050406030204" pitchFamily="18" charset="0"/>
                      </a:rPr>
                      <m:t>𝒌</m:t>
                    </m:r>
                  </m:oMath>
                </a14:m>
                <a:r>
                  <a:rPr lang="en-US" b="1" dirty="0">
                    <a:solidFill>
                      <a:srgbClr val="00B050"/>
                    </a:solidFill>
                  </a:rPr>
                  <a:t>.</a:t>
                </a:r>
              </a:p>
              <a:p>
                <a:pPr lvl="1"/>
                <a14:m>
                  <m:oMath xmlns:m="http://schemas.openxmlformats.org/officeDocument/2006/math">
                    <m:r>
                      <a:rPr lang="en-US" sz="2300" i="1">
                        <a:latin typeface="Cambria Math" charset="0"/>
                      </a:rPr>
                      <m:t>𝑇</m:t>
                    </m:r>
                    <m:d>
                      <m:dPr>
                        <m:ctrlPr>
                          <a:rPr lang="en-US" sz="2300" i="1" smtClean="0">
                            <a:latin typeface="Cambria Math" panose="02040503050406030204" pitchFamily="18" charset="0"/>
                          </a:rPr>
                        </m:ctrlPr>
                      </m:dPr>
                      <m:e>
                        <m:r>
                          <a:rPr lang="en-US" sz="2300" b="0" i="1" smtClean="0">
                            <a:latin typeface="Cambria Math" panose="02040503050406030204" pitchFamily="18" charset="0"/>
                          </a:rPr>
                          <m:t>𝑘</m:t>
                        </m:r>
                      </m:e>
                    </m:d>
                    <m:r>
                      <a:rPr lang="en-US" sz="2300" b="0" i="1" smtClean="0">
                        <a:latin typeface="Cambria Math" panose="02040503050406030204" pitchFamily="18" charset="0"/>
                      </a:rPr>
                      <m:t>≤</m:t>
                    </m:r>
                    <m:r>
                      <a:rPr lang="en-US" sz="2300" b="0" i="1" smtClean="0">
                        <a:latin typeface="Cambria Math" panose="02040503050406030204" pitchFamily="18" charset="0"/>
                      </a:rPr>
                      <m:t>𝑘</m:t>
                    </m:r>
                    <m:r>
                      <a:rPr lang="en-US" sz="2300" i="1">
                        <a:latin typeface="Cambria Math" charset="0"/>
                      </a:rPr>
                      <m:t>+</m:t>
                    </m:r>
                    <m:r>
                      <a:rPr lang="en-US" sz="2300" i="1">
                        <a:latin typeface="Cambria Math" charset="0"/>
                      </a:rPr>
                      <m:t>𝑇</m:t>
                    </m:r>
                    <m:d>
                      <m:dPr>
                        <m:ctrlPr>
                          <a:rPr lang="en-US" sz="2300" i="1">
                            <a:latin typeface="Cambria Math" panose="02040503050406030204" pitchFamily="18" charset="0"/>
                          </a:rPr>
                        </m:ctrlPr>
                      </m:dPr>
                      <m:e>
                        <m:f>
                          <m:fPr>
                            <m:ctrlPr>
                              <a:rPr lang="en-US" sz="2300" i="1">
                                <a:latin typeface="Cambria Math" panose="02040503050406030204" pitchFamily="18" charset="0"/>
                              </a:rPr>
                            </m:ctrlPr>
                          </m:fPr>
                          <m:num>
                            <m:r>
                              <a:rPr lang="en-US" sz="2300" b="0" i="1" smtClean="0">
                                <a:latin typeface="Cambria Math" panose="02040503050406030204" pitchFamily="18" charset="0"/>
                              </a:rPr>
                              <m:t>𝑘</m:t>
                            </m:r>
                          </m:num>
                          <m:den>
                            <m:r>
                              <a:rPr lang="en-US" sz="2300" i="1">
                                <a:latin typeface="Cambria Math" charset="0"/>
                              </a:rPr>
                              <m:t>5</m:t>
                            </m:r>
                          </m:den>
                        </m:f>
                      </m:e>
                    </m:d>
                    <m:r>
                      <a:rPr lang="en-US" sz="2300" i="1">
                        <a:latin typeface="Cambria Math" charset="0"/>
                      </a:rPr>
                      <m:t>+</m:t>
                    </m:r>
                    <m:r>
                      <a:rPr lang="en-US" sz="2300" i="1">
                        <a:latin typeface="Cambria Math" charset="0"/>
                      </a:rPr>
                      <m:t>𝑇</m:t>
                    </m:r>
                    <m:d>
                      <m:dPr>
                        <m:ctrlPr>
                          <a:rPr lang="en-US" sz="2300" i="1">
                            <a:latin typeface="Cambria Math" panose="02040503050406030204" pitchFamily="18" charset="0"/>
                          </a:rPr>
                        </m:ctrlPr>
                      </m:dPr>
                      <m:e>
                        <m:f>
                          <m:fPr>
                            <m:ctrlPr>
                              <a:rPr lang="en-US" sz="2300" i="1">
                                <a:latin typeface="Cambria Math" panose="02040503050406030204" pitchFamily="18" charset="0"/>
                              </a:rPr>
                            </m:ctrlPr>
                          </m:fPr>
                          <m:num>
                            <m:r>
                              <a:rPr lang="en-US" sz="2300" b="0" i="1" smtClean="0">
                                <a:latin typeface="Cambria Math" panose="02040503050406030204" pitchFamily="18" charset="0"/>
                              </a:rPr>
                              <m:t>7</m:t>
                            </m:r>
                            <m:r>
                              <a:rPr lang="en-US" sz="2300" b="0" i="1" smtClean="0">
                                <a:latin typeface="Cambria Math" panose="02040503050406030204" pitchFamily="18" charset="0"/>
                              </a:rPr>
                              <m:t>𝑘</m:t>
                            </m:r>
                          </m:num>
                          <m:den>
                            <m:r>
                              <a:rPr lang="en-US" sz="2300" b="0" i="1" smtClean="0">
                                <a:latin typeface="Cambria Math" panose="02040503050406030204" pitchFamily="18" charset="0"/>
                              </a:rPr>
                              <m:t>10</m:t>
                            </m:r>
                          </m:den>
                        </m:f>
                      </m:e>
                    </m:d>
                  </m:oMath>
                </a14:m>
                <a:r>
                  <a:rPr lang="en-US" sz="2300" dirty="0">
                    <a:solidFill>
                      <a:schemeClr val="accent4"/>
                    </a:solidFill>
                  </a:rPr>
                  <a:t> </a:t>
                </a:r>
              </a:p>
              <a:p>
                <a:pPr marL="457200" lvl="1" indent="0">
                  <a:buNone/>
                </a:pPr>
                <a:r>
                  <a:rPr lang="en-US" sz="2300" dirty="0"/>
                  <a:t>             </a:t>
                </a:r>
                <a14:m>
                  <m:oMath xmlns:m="http://schemas.openxmlformats.org/officeDocument/2006/math">
                    <m:r>
                      <a:rPr lang="en-US" sz="2300" i="1">
                        <a:latin typeface="Cambria Math" charset="0"/>
                      </a:rPr>
                      <m:t>≤</m:t>
                    </m:r>
                    <m:r>
                      <a:rPr lang="en-US" sz="2300" b="0" i="1" smtClean="0">
                        <a:latin typeface="Cambria Math" panose="02040503050406030204" pitchFamily="18" charset="0"/>
                      </a:rPr>
                      <m:t>𝑘</m:t>
                    </m:r>
                    <m:r>
                      <a:rPr lang="en-US" sz="2300" i="1">
                        <a:latin typeface="Cambria Math" charset="0"/>
                      </a:rPr>
                      <m:t>+</m:t>
                    </m:r>
                    <m:r>
                      <a:rPr lang="en-US" sz="2300" b="1" i="1" smtClean="0">
                        <a:solidFill>
                          <a:srgbClr val="CF6E6C"/>
                        </a:solidFill>
                        <a:latin typeface="Cambria Math" panose="02040503050406030204" pitchFamily="18" charset="0"/>
                      </a:rPr>
                      <m:t>𝟏𝟎</m:t>
                    </m:r>
                    <m:r>
                      <a:rPr lang="en-US" sz="2300" i="1">
                        <a:latin typeface="Cambria Math" panose="02040503050406030204" pitchFamily="18" charset="0"/>
                      </a:rPr>
                      <m:t>⋅</m:t>
                    </m:r>
                    <m:d>
                      <m:dPr>
                        <m:ctrlPr>
                          <a:rPr lang="en-US" sz="2300" i="1">
                            <a:latin typeface="Cambria Math" panose="02040503050406030204" pitchFamily="18" charset="0"/>
                          </a:rPr>
                        </m:ctrlPr>
                      </m:dPr>
                      <m:e>
                        <m:f>
                          <m:fPr>
                            <m:ctrlPr>
                              <a:rPr lang="en-US" sz="2300" i="1">
                                <a:latin typeface="Cambria Math" panose="02040503050406030204" pitchFamily="18" charset="0"/>
                              </a:rPr>
                            </m:ctrlPr>
                          </m:fPr>
                          <m:num>
                            <m:r>
                              <a:rPr lang="en-US" sz="2300" b="0" i="1" smtClean="0">
                                <a:latin typeface="Cambria Math" panose="02040503050406030204" pitchFamily="18" charset="0"/>
                              </a:rPr>
                              <m:t>𝑘</m:t>
                            </m:r>
                          </m:num>
                          <m:den>
                            <m:r>
                              <a:rPr lang="en-US" sz="2300" i="1">
                                <a:latin typeface="Cambria Math" charset="0"/>
                              </a:rPr>
                              <m:t>5</m:t>
                            </m:r>
                          </m:den>
                        </m:f>
                      </m:e>
                    </m:d>
                    <m:r>
                      <a:rPr lang="en-US" sz="2300" i="1">
                        <a:latin typeface="Cambria Math" charset="0"/>
                      </a:rPr>
                      <m:t>+</m:t>
                    </m:r>
                    <m:r>
                      <a:rPr lang="en-US" sz="2300" b="1" i="1" smtClean="0">
                        <a:solidFill>
                          <a:srgbClr val="CF6E6C"/>
                        </a:solidFill>
                        <a:latin typeface="Cambria Math" panose="02040503050406030204" pitchFamily="18" charset="0"/>
                      </a:rPr>
                      <m:t>𝟏𝟎</m:t>
                    </m:r>
                    <m:r>
                      <a:rPr lang="en-US" sz="2300" i="1">
                        <a:latin typeface="Cambria Math" panose="02040503050406030204" pitchFamily="18" charset="0"/>
                      </a:rPr>
                      <m:t>⋅</m:t>
                    </m:r>
                    <m:d>
                      <m:dPr>
                        <m:ctrlPr>
                          <a:rPr lang="en-US" sz="2300" i="1">
                            <a:latin typeface="Cambria Math" panose="02040503050406030204" pitchFamily="18" charset="0"/>
                          </a:rPr>
                        </m:ctrlPr>
                      </m:dPr>
                      <m:e>
                        <m:f>
                          <m:fPr>
                            <m:ctrlPr>
                              <a:rPr lang="en-US" sz="2300" i="1">
                                <a:latin typeface="Cambria Math" panose="02040503050406030204" pitchFamily="18" charset="0"/>
                              </a:rPr>
                            </m:ctrlPr>
                          </m:fPr>
                          <m:num>
                            <m:r>
                              <a:rPr lang="en-US" sz="2300" b="0" i="1" smtClean="0">
                                <a:latin typeface="Cambria Math" panose="02040503050406030204" pitchFamily="18" charset="0"/>
                              </a:rPr>
                              <m:t>7</m:t>
                            </m:r>
                            <m:r>
                              <a:rPr lang="en-US" sz="2300" b="0" i="1" smtClean="0">
                                <a:latin typeface="Cambria Math" panose="02040503050406030204" pitchFamily="18" charset="0"/>
                              </a:rPr>
                              <m:t>𝑘</m:t>
                            </m:r>
                          </m:num>
                          <m:den>
                            <m:r>
                              <a:rPr lang="en-US" sz="2300" b="0" i="1" smtClean="0">
                                <a:latin typeface="Cambria Math" panose="02040503050406030204" pitchFamily="18" charset="0"/>
                              </a:rPr>
                              <m:t>10</m:t>
                            </m:r>
                          </m:den>
                        </m:f>
                      </m:e>
                    </m:d>
                  </m:oMath>
                </a14:m>
                <a:r>
                  <a:rPr lang="en-US" sz="2300" dirty="0">
                    <a:solidFill>
                      <a:schemeClr val="accent4"/>
                    </a:solidFill>
                  </a:rPr>
                  <a:t> </a:t>
                </a:r>
              </a:p>
              <a:p>
                <a:pPr marL="457200" lvl="1" indent="0">
                  <a:buNone/>
                </a:pPr>
                <a:r>
                  <a:rPr lang="en-US" sz="2300" dirty="0"/>
                  <a:t>             </a:t>
                </a:r>
                <a14:m>
                  <m:oMath xmlns:m="http://schemas.openxmlformats.org/officeDocument/2006/math">
                    <m:r>
                      <a:rPr lang="en-US" sz="2300" i="1">
                        <a:latin typeface="Cambria Math" charset="0"/>
                      </a:rPr>
                      <m:t>=</m:t>
                    </m:r>
                    <m:r>
                      <a:rPr lang="en-US" sz="2300" b="0" i="1" smtClean="0">
                        <a:latin typeface="Cambria Math" panose="02040503050406030204" pitchFamily="18" charset="0"/>
                      </a:rPr>
                      <m:t>𝑘</m:t>
                    </m:r>
                    <m:r>
                      <a:rPr lang="en-US" sz="2300" b="0" i="1" smtClean="0">
                        <a:latin typeface="Cambria Math" panose="02040503050406030204" pitchFamily="18" charset="0"/>
                      </a:rPr>
                      <m:t>+2</m:t>
                    </m:r>
                    <m:r>
                      <a:rPr lang="en-US" sz="2300" b="0" i="1" smtClean="0">
                        <a:latin typeface="Cambria Math" panose="02040503050406030204" pitchFamily="18" charset="0"/>
                      </a:rPr>
                      <m:t>𝑘</m:t>
                    </m:r>
                    <m:r>
                      <a:rPr lang="en-US" sz="2300" b="0" i="1" smtClean="0">
                        <a:latin typeface="Cambria Math" panose="02040503050406030204" pitchFamily="18" charset="0"/>
                      </a:rPr>
                      <m:t>+7</m:t>
                    </m:r>
                    <m:r>
                      <a:rPr lang="en-US" sz="2300" b="0" i="1" smtClean="0">
                        <a:latin typeface="Cambria Math" panose="02040503050406030204" pitchFamily="18" charset="0"/>
                      </a:rPr>
                      <m:t>𝑘</m:t>
                    </m:r>
                  </m:oMath>
                </a14:m>
                <a:r>
                  <a:rPr lang="en-US" sz="2300" dirty="0"/>
                  <a:t> </a:t>
                </a:r>
                <a14:m>
                  <m:oMath xmlns:m="http://schemas.openxmlformats.org/officeDocument/2006/math">
                    <m:r>
                      <a:rPr lang="en-US" sz="2300" b="0" i="1" smtClean="0">
                        <a:latin typeface="Cambria Math" panose="02040503050406030204" pitchFamily="18" charset="0"/>
                      </a:rPr>
                      <m:t>=</m:t>
                    </m:r>
                    <m:r>
                      <a:rPr lang="en-US" sz="2300" b="1" i="1" smtClean="0">
                        <a:solidFill>
                          <a:srgbClr val="CF6E6C"/>
                        </a:solidFill>
                        <a:latin typeface="Cambria Math" panose="02040503050406030204" pitchFamily="18" charset="0"/>
                      </a:rPr>
                      <m:t>𝟏𝟎</m:t>
                    </m:r>
                    <m:r>
                      <a:rPr lang="en-US" sz="2300" b="0" i="1" smtClean="0">
                        <a:solidFill>
                          <a:schemeClr val="tx1"/>
                        </a:solidFill>
                        <a:latin typeface="Cambria Math" panose="02040503050406030204" pitchFamily="18" charset="0"/>
                      </a:rPr>
                      <m:t>𝑘</m:t>
                    </m:r>
                  </m:oMath>
                </a14:m>
                <a:r>
                  <a:rPr lang="en-US" sz="2300" dirty="0"/>
                  <a:t> </a:t>
                </a:r>
              </a:p>
              <a:p>
                <a:pPr lvl="1"/>
                <a:r>
                  <a:rPr lang="en-US" sz="2300" b="1" dirty="0">
                    <a:solidFill>
                      <a:srgbClr val="00B050"/>
                    </a:solidFill>
                  </a:rPr>
                  <a:t>Thus, IH holds for n=k.</a:t>
                </a:r>
              </a:p>
              <a:p>
                <a:r>
                  <a:rPr lang="en-US" sz="2700" dirty="0"/>
                  <a:t>Conclusion:</a:t>
                </a:r>
              </a:p>
              <a:p>
                <a:pPr lvl="1"/>
                <a:r>
                  <a:rPr lang="en-US" sz="2300" dirty="0"/>
                  <a:t>For all </a:t>
                </a:r>
                <a14:m>
                  <m:oMath xmlns:m="http://schemas.openxmlformats.org/officeDocument/2006/math">
                    <m:r>
                      <a:rPr lang="en-US" i="1">
                        <a:latin typeface="Cambria Math" charset="0"/>
                      </a:rPr>
                      <m:t>𝑛</m:t>
                    </m:r>
                    <m:r>
                      <a:rPr lang="en-US" i="1">
                        <a:latin typeface="Cambria Math" charset="0"/>
                      </a:rPr>
                      <m:t>≥1</m:t>
                    </m:r>
                    <m:r>
                      <a:rPr lang="en-US" smtClean="0">
                        <a:solidFill>
                          <a:schemeClr val="tx1"/>
                        </a:solidFill>
                        <a:latin typeface="Cambria Math" charset="0"/>
                      </a:rPr>
                      <m:t>,</m:t>
                    </m:r>
                    <m:r>
                      <a:rPr lang="en-US" i="1">
                        <a:solidFill>
                          <a:schemeClr val="tx1"/>
                        </a:solidFill>
                        <a:latin typeface="Cambria Math" charset="0"/>
                      </a:rPr>
                      <m:t> </m:t>
                    </m:r>
                    <m:r>
                      <a:rPr lang="en-US" i="1">
                        <a:solidFill>
                          <a:schemeClr val="tx1"/>
                        </a:solidFill>
                        <a:latin typeface="Cambria Math" charset="0"/>
                      </a:rPr>
                      <m:t>𝑇</m:t>
                    </m:r>
                    <m:d>
                      <m:dPr>
                        <m:ctrlPr>
                          <a:rPr lang="en-US" i="1">
                            <a:solidFill>
                              <a:schemeClr val="tx1"/>
                            </a:solidFill>
                            <a:latin typeface="Cambria Math" panose="02040503050406030204" pitchFamily="18" charset="0"/>
                          </a:rPr>
                        </m:ctrlPr>
                      </m:dPr>
                      <m:e>
                        <m:r>
                          <a:rPr lang="en-US" i="1">
                            <a:solidFill>
                              <a:schemeClr val="tx1"/>
                            </a:solidFill>
                            <a:latin typeface="Cambria Math" charset="0"/>
                          </a:rPr>
                          <m:t>𝑛</m:t>
                        </m:r>
                      </m:e>
                    </m:d>
                    <m:r>
                      <a:rPr lang="en-US" i="1">
                        <a:solidFill>
                          <a:schemeClr val="tx1"/>
                        </a:solidFill>
                        <a:latin typeface="Cambria Math" charset="0"/>
                      </a:rPr>
                      <m:t>≤</m:t>
                    </m:r>
                    <m:r>
                      <a:rPr lang="en-US" b="1" i="1" smtClean="0">
                        <a:solidFill>
                          <a:srgbClr val="CF6E6C"/>
                        </a:solidFill>
                        <a:latin typeface="Cambria Math" panose="02040503050406030204" pitchFamily="18" charset="0"/>
                      </a:rPr>
                      <m:t>𝟏𝟎</m:t>
                    </m:r>
                    <m:r>
                      <a:rPr lang="en-US" i="1">
                        <a:solidFill>
                          <a:schemeClr val="tx1"/>
                        </a:solidFill>
                        <a:latin typeface="Cambria Math" charset="0"/>
                      </a:rPr>
                      <m:t>𝑛</m:t>
                    </m:r>
                  </m:oMath>
                </a14:m>
                <a:r>
                  <a:rPr lang="en-US" b="1" dirty="0">
                    <a:solidFill>
                      <a:schemeClr val="tx1"/>
                    </a:solidFill>
                  </a:rPr>
                  <a:t> </a:t>
                </a:r>
              </a:p>
              <a:p>
                <a:pPr lvl="1"/>
                <a:r>
                  <a:rPr lang="en-US" sz="2300" dirty="0">
                    <a:solidFill>
                      <a:schemeClr val="tx1"/>
                    </a:solidFill>
                  </a:rPr>
                  <a:t>Then, T(n) = O(n), using the definition of big-Oh with </a:t>
                </a:r>
                <a14:m>
                  <m:oMath xmlns:m="http://schemas.openxmlformats.org/officeDocument/2006/math">
                    <m:sSub>
                      <m:sSubPr>
                        <m:ctrlPr>
                          <a:rPr lang="en-US" sz="2300" b="0" i="1" smtClean="0">
                            <a:solidFill>
                              <a:schemeClr val="tx1"/>
                            </a:solidFill>
                            <a:latin typeface="Cambria Math" panose="02040503050406030204" pitchFamily="18" charset="0"/>
                          </a:rPr>
                        </m:ctrlPr>
                      </m:sSubPr>
                      <m:e>
                        <m:r>
                          <a:rPr lang="en-US" sz="2300" b="0" i="1" smtClean="0">
                            <a:solidFill>
                              <a:schemeClr val="tx1"/>
                            </a:solidFill>
                            <a:latin typeface="Cambria Math" panose="02040503050406030204" pitchFamily="18" charset="0"/>
                          </a:rPr>
                          <m:t>𝑛</m:t>
                        </m:r>
                      </m:e>
                      <m:sub>
                        <m:r>
                          <a:rPr lang="en-US" sz="2300" b="0" i="1" smtClean="0">
                            <a:solidFill>
                              <a:schemeClr val="tx1"/>
                            </a:solidFill>
                            <a:latin typeface="Cambria Math" panose="02040503050406030204" pitchFamily="18" charset="0"/>
                          </a:rPr>
                          <m:t>0</m:t>
                        </m:r>
                      </m:sub>
                    </m:sSub>
                    <m:r>
                      <a:rPr lang="en-US" sz="2300" b="0" i="1" smtClean="0">
                        <a:solidFill>
                          <a:schemeClr val="tx1"/>
                        </a:solidFill>
                        <a:latin typeface="Cambria Math" panose="02040503050406030204" pitchFamily="18" charset="0"/>
                      </a:rPr>
                      <m:t>=1, </m:t>
                    </m:r>
                    <m:r>
                      <a:rPr lang="en-US" sz="2300" b="0" i="1" smtClean="0">
                        <a:solidFill>
                          <a:schemeClr val="tx1"/>
                        </a:solidFill>
                        <a:latin typeface="Cambria Math" panose="02040503050406030204" pitchFamily="18" charset="0"/>
                      </a:rPr>
                      <m:t>𝑐</m:t>
                    </m:r>
                    <m:r>
                      <a:rPr lang="en-US" sz="2300" b="0" i="1" smtClean="0">
                        <a:solidFill>
                          <a:schemeClr val="tx1"/>
                        </a:solidFill>
                        <a:latin typeface="Cambria Math" panose="02040503050406030204" pitchFamily="18" charset="0"/>
                      </a:rPr>
                      <m:t>=10.</m:t>
                    </m:r>
                  </m:oMath>
                </a14:m>
                <a:endParaRPr lang="en-US" sz="2300" dirty="0">
                  <a:solidFill>
                    <a:schemeClr val="tx1"/>
                  </a:solidFill>
                </a:endParaRPr>
              </a:p>
              <a:p>
                <a:pPr lvl="1"/>
                <a:endParaRPr lang="en-US" dirty="0">
                  <a:solidFill>
                    <a:schemeClr val="accent4"/>
                  </a:solidFill>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85582" y="2189502"/>
                <a:ext cx="8758418" cy="4570180"/>
              </a:xfrm>
              <a:blipFill>
                <a:blip r:embed="rId2"/>
                <a:stretch>
                  <a:fillRect l="-10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p:cNvSpPr txBox="1"/>
              <p:nvPr/>
            </p:nvSpPr>
            <p:spPr>
              <a:xfrm>
                <a:off x="293830" y="1442482"/>
                <a:ext cx="5270269" cy="1077218"/>
              </a:xfrm>
              <a:prstGeom prst="rect">
                <a:avLst/>
              </a:prstGeom>
              <a:noFill/>
            </p:spPr>
            <p:txBody>
              <a:bodyPr wrap="square" rtlCol="0">
                <a:spAutoFit/>
              </a:bodyPr>
              <a:lstStyle/>
              <a:p>
                <a:r>
                  <a:rPr lang="en-US" sz="3200" b="1" dirty="0">
                    <a:latin typeface="Segoe Print" panose="02000800000000000000" pitchFamily="2" charset="0"/>
                    <a:ea typeface="Noteworthy Light" panose="02000400000000000000" pitchFamily="2" charset="77"/>
                  </a:rPr>
                  <a:t>Theorem</a:t>
                </a:r>
                <a:r>
                  <a:rPr lang="en-US" sz="3200" dirty="0">
                    <a:latin typeface="Segoe Print" panose="02000800000000000000" pitchFamily="2" charset="0"/>
                  </a:rPr>
                  <a:t>: </a:t>
                </a:r>
                <a14:m>
                  <m:oMath xmlns:m="http://schemas.openxmlformats.org/officeDocument/2006/math">
                    <m:r>
                      <a:rPr lang="en-US" sz="3200" b="0" i="1" smtClean="0">
                        <a:latin typeface="Cambria Math" charset="0"/>
                      </a:rPr>
                      <m:t>𝑇</m:t>
                    </m:r>
                    <m:d>
                      <m:dPr>
                        <m:ctrlPr>
                          <a:rPr lang="en-US" sz="3200" b="0" i="1" smtClean="0">
                            <a:latin typeface="Cambria Math" panose="02040503050406030204" pitchFamily="18" charset="0"/>
                          </a:rPr>
                        </m:ctrlPr>
                      </m:dPr>
                      <m:e>
                        <m:r>
                          <a:rPr lang="en-US" sz="3200" b="0" i="1" smtClean="0">
                            <a:latin typeface="Cambria Math" charset="0"/>
                          </a:rPr>
                          <m:t>𝑛</m:t>
                        </m:r>
                      </m:e>
                    </m:d>
                    <m:r>
                      <a:rPr lang="en-US" sz="3200" b="0" i="1" smtClean="0">
                        <a:latin typeface="Cambria Math" charset="0"/>
                      </a:rPr>
                      <m:t>=</m:t>
                    </m:r>
                    <m:r>
                      <a:rPr lang="en-US" sz="3200" b="0" i="1" smtClean="0">
                        <a:latin typeface="Cambria Math" charset="0"/>
                      </a:rPr>
                      <m:t>𝑂</m:t>
                    </m:r>
                    <m:d>
                      <m:dPr>
                        <m:ctrlPr>
                          <a:rPr lang="en-US" sz="3200" b="0" i="1" smtClean="0">
                            <a:latin typeface="Cambria Math" panose="02040503050406030204" pitchFamily="18" charset="0"/>
                          </a:rPr>
                        </m:ctrlPr>
                      </m:dPr>
                      <m:e>
                        <m:r>
                          <a:rPr lang="en-US" sz="3200" b="0" i="1" smtClean="0">
                            <a:latin typeface="Cambria Math" charset="0"/>
                          </a:rPr>
                          <m:t>𝑛</m:t>
                        </m:r>
                      </m:e>
                    </m:d>
                  </m:oMath>
                </a14:m>
                <a:endParaRPr lang="en-US" sz="3200" b="0" dirty="0"/>
              </a:p>
              <a:p>
                <a:r>
                  <a:rPr lang="en-US" sz="3200" b="1" dirty="0">
                    <a:latin typeface="Segoe Print" panose="02000800000000000000" pitchFamily="2" charset="0"/>
                    <a:ea typeface="Noteworthy Light" panose="02000400000000000000" pitchFamily="2" charset="77"/>
                  </a:rPr>
                  <a:t>Proof:</a:t>
                </a:r>
              </a:p>
            </p:txBody>
          </p:sp>
        </mc:Choice>
        <mc:Fallback xmlns="">
          <p:sp>
            <p:nvSpPr>
              <p:cNvPr id="4" name="TextBox 3"/>
              <p:cNvSpPr txBox="1">
                <a:spLocks noRot="1" noChangeAspect="1" noMove="1" noResize="1" noEditPoints="1" noAdjustHandles="1" noChangeArrowheads="1" noChangeShapeType="1" noTextEdit="1"/>
              </p:cNvSpPr>
              <p:nvPr/>
            </p:nvSpPr>
            <p:spPr>
              <a:xfrm>
                <a:off x="293830" y="1442482"/>
                <a:ext cx="5270269" cy="1077218"/>
              </a:xfrm>
              <a:prstGeom prst="rect">
                <a:avLst/>
              </a:prstGeom>
              <a:blipFill>
                <a:blip r:embed="rId3"/>
                <a:stretch>
                  <a:fillRect l="-2644" t="-5882" b="-176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D48584EA-8734-8E4C-92C2-0A8AA78FD93A}"/>
                  </a:ext>
                </a:extLst>
              </p:cNvPr>
              <p:cNvSpPr/>
              <p:nvPr/>
            </p:nvSpPr>
            <p:spPr>
              <a:xfrm>
                <a:off x="4799706" y="157107"/>
                <a:ext cx="4187237" cy="893771"/>
              </a:xfrm>
              <a:prstGeom prst="rect">
                <a:avLst/>
              </a:prstGeom>
            </p:spPr>
            <p:txBody>
              <a:bodyPr wrap="none">
                <a:spAutoFit/>
              </a:bodyPr>
              <a:lstStyle/>
              <a:p>
                <a:pPr algn="r"/>
                <a14:m>
                  <m:oMathPara xmlns:m="http://schemas.openxmlformats.org/officeDocument/2006/math">
                    <m:oMathParaPr>
                      <m:jc m:val="centerGroup"/>
                    </m:oMathParaPr>
                    <m:oMath xmlns:m="http://schemas.openxmlformats.org/officeDocument/2006/math">
                      <m:r>
                        <a:rPr lang="en-US" i="1" smtClean="0">
                          <a:latin typeface="Cambria Math" charset="0"/>
                        </a:rPr>
                        <m:t>𝑇</m:t>
                      </m:r>
                      <m:d>
                        <m:dPr>
                          <m:ctrlPr>
                            <a:rPr lang="en-US" i="1">
                              <a:latin typeface="Cambria Math" panose="02040503050406030204" pitchFamily="18" charset="0"/>
                            </a:rPr>
                          </m:ctrlPr>
                        </m:dPr>
                        <m:e>
                          <m:r>
                            <a:rPr lang="en-US" i="1">
                              <a:latin typeface="Cambria Math" charset="0"/>
                            </a:rPr>
                            <m:t>𝑛</m:t>
                          </m:r>
                        </m:e>
                      </m:d>
                      <m:r>
                        <a:rPr lang="en-US" b="0" i="1" smtClean="0">
                          <a:latin typeface="Cambria Math" panose="02040503050406030204" pitchFamily="18" charset="0"/>
                        </a:rPr>
                        <m:t>≤</m:t>
                      </m:r>
                      <m:r>
                        <a:rPr lang="en-US" i="1">
                          <a:latin typeface="Cambria Math" charset="0"/>
                        </a:rPr>
                        <m:t>𝑛</m:t>
                      </m:r>
                      <m:r>
                        <a:rPr lang="en-US" i="1">
                          <a:latin typeface="Cambria Math" charset="0"/>
                        </a:rPr>
                        <m:t>+</m:t>
                      </m:r>
                      <m:r>
                        <a:rPr lang="en-US" i="1">
                          <a:latin typeface="Cambria Math" charset="0"/>
                        </a:rPr>
                        <m:t>𝑇</m:t>
                      </m:r>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charset="0"/>
                                </a:rPr>
                                <m:t>𝑛</m:t>
                              </m:r>
                            </m:num>
                            <m:den>
                              <m:r>
                                <a:rPr lang="en-US" i="1">
                                  <a:latin typeface="Cambria Math" charset="0"/>
                                </a:rPr>
                                <m:t>5</m:t>
                              </m:r>
                            </m:den>
                          </m:f>
                        </m:e>
                      </m:d>
                      <m:r>
                        <a:rPr lang="en-US" i="1">
                          <a:latin typeface="Cambria Math" charset="0"/>
                        </a:rPr>
                        <m:t>+</m:t>
                      </m:r>
                      <m:r>
                        <a:rPr lang="en-US" i="1">
                          <a:latin typeface="Cambria Math" charset="0"/>
                        </a:rPr>
                        <m:t>𝑇</m:t>
                      </m:r>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b="0" i="1" smtClean="0">
                                  <a:latin typeface="Cambria Math" panose="02040503050406030204" pitchFamily="18" charset="0"/>
                                </a:rPr>
                                <m:t>7</m:t>
                              </m:r>
                              <m:r>
                                <a:rPr lang="en-US" i="1">
                                  <a:latin typeface="Cambria Math" charset="0"/>
                                </a:rPr>
                                <m:t>𝑛</m:t>
                              </m:r>
                            </m:num>
                            <m:den>
                              <m:r>
                                <a:rPr lang="en-US" b="0" i="1" smtClean="0">
                                  <a:latin typeface="Cambria Math" panose="02040503050406030204" pitchFamily="18" charset="0"/>
                                </a:rPr>
                                <m:t>10</m:t>
                              </m:r>
                            </m:den>
                          </m:f>
                        </m:e>
                      </m:d>
                      <m:r>
                        <m:rPr>
                          <m:nor/>
                        </m:rPr>
                        <a:rPr lang="en-US" dirty="0"/>
                        <m:t> </m:t>
                      </m:r>
                      <m:r>
                        <m:rPr>
                          <m:nor/>
                        </m:rPr>
                        <a:rPr lang="en-US" dirty="0"/>
                        <m:t>for</m:t>
                      </m:r>
                      <m:r>
                        <m:rPr>
                          <m:nor/>
                        </m:rPr>
                        <a:rPr lang="en-US" dirty="0"/>
                        <m:t> </m:t>
                      </m:r>
                      <m:r>
                        <a:rPr lang="en-US" i="1">
                          <a:latin typeface="Cambria Math" charset="0"/>
                        </a:rPr>
                        <m:t>𝑛</m:t>
                      </m:r>
                      <m:r>
                        <a:rPr lang="en-US" i="1">
                          <a:latin typeface="Cambria Math" panose="02040503050406030204" pitchFamily="18" charset="0"/>
                        </a:rPr>
                        <m:t>&gt;10.</m:t>
                      </m:r>
                    </m:oMath>
                  </m:oMathPara>
                </a14:m>
                <a:endParaRPr lang="en-US" dirty="0"/>
              </a:p>
              <a:p>
                <a:pPr algn="r"/>
                <a14:m>
                  <m:oMathPara xmlns:m="http://schemas.openxmlformats.org/officeDocument/2006/math">
                    <m:oMathParaPr>
                      <m:jc m:val="centerGroup"/>
                    </m:oMathParaPr>
                    <m:oMath xmlns:m="http://schemas.openxmlformats.org/officeDocument/2006/math">
                      <m:r>
                        <m:rPr>
                          <m:nor/>
                        </m:rPr>
                        <a:rPr lang="en-US" dirty="0"/>
                        <m:t>Base</m:t>
                      </m:r>
                      <m:r>
                        <m:rPr>
                          <m:nor/>
                        </m:rPr>
                        <a:rPr lang="en-US" dirty="0"/>
                        <m:t> </m:t>
                      </m:r>
                      <m:r>
                        <m:rPr>
                          <m:nor/>
                        </m:rPr>
                        <a:rPr lang="en-US" dirty="0"/>
                        <m:t>case</m:t>
                      </m:r>
                      <m:r>
                        <m:rPr>
                          <m:nor/>
                        </m:rPr>
                        <a:rPr lang="en-US" dirty="0"/>
                        <m:t>: </m:t>
                      </m:r>
                      <m:r>
                        <a:rPr lang="en-US" i="1">
                          <a:latin typeface="Cambria Math" charset="0"/>
                        </a:rPr>
                        <m:t>𝑇</m:t>
                      </m:r>
                      <m:d>
                        <m:dPr>
                          <m:ctrlPr>
                            <a:rPr lang="en-US" i="1">
                              <a:latin typeface="Cambria Math" panose="02040503050406030204" pitchFamily="18" charset="0"/>
                            </a:rPr>
                          </m:ctrlPr>
                        </m:dPr>
                        <m:e>
                          <m:r>
                            <a:rPr lang="en-US" i="1">
                              <a:latin typeface="Cambria Math" charset="0"/>
                            </a:rPr>
                            <m:t>𝑛</m:t>
                          </m:r>
                        </m:e>
                      </m:d>
                      <m:r>
                        <a:rPr lang="en-US" i="1">
                          <a:latin typeface="Cambria Math" charset="0"/>
                        </a:rPr>
                        <m:t>= 1 </m:t>
                      </m:r>
                      <m:r>
                        <m:rPr>
                          <m:sty m:val="p"/>
                        </m:rPr>
                        <a:rPr lang="en-US">
                          <a:latin typeface="Cambria Math" charset="0"/>
                        </a:rPr>
                        <m:t>when</m:t>
                      </m:r>
                      <m:r>
                        <a:rPr lang="en-US">
                          <a:latin typeface="Cambria Math" charset="0"/>
                        </a:rPr>
                        <m:t> </m:t>
                      </m:r>
                      <m:r>
                        <a:rPr lang="en-US" i="1">
                          <a:latin typeface="Cambria Math" charset="0"/>
                        </a:rPr>
                        <m:t>1≤</m:t>
                      </m:r>
                      <m:r>
                        <a:rPr lang="en-US" i="1">
                          <a:latin typeface="Cambria Math" charset="0"/>
                        </a:rPr>
                        <m:t>𝑛</m:t>
                      </m:r>
                      <m:r>
                        <a:rPr lang="en-US" i="1">
                          <a:latin typeface="Cambria Math" charset="0"/>
                        </a:rPr>
                        <m:t>≤10</m:t>
                      </m:r>
                    </m:oMath>
                  </m:oMathPara>
                </a14:m>
                <a:endParaRPr lang="en-US" dirty="0"/>
              </a:p>
            </p:txBody>
          </p:sp>
        </mc:Choice>
        <mc:Fallback xmlns="">
          <p:sp>
            <p:nvSpPr>
              <p:cNvPr id="7" name="Rectangle 6">
                <a:extLst>
                  <a:ext uri="{FF2B5EF4-FFF2-40B4-BE49-F238E27FC236}">
                    <a16:creationId xmlns:a16="http://schemas.microsoft.com/office/drawing/2014/main" id="{D48584EA-8734-8E4C-92C2-0A8AA78FD93A}"/>
                  </a:ext>
                </a:extLst>
              </p:cNvPr>
              <p:cNvSpPr>
                <a:spLocks noRot="1" noChangeAspect="1" noMove="1" noResize="1" noEditPoints="1" noAdjustHandles="1" noChangeArrowheads="1" noChangeShapeType="1" noTextEdit="1"/>
              </p:cNvSpPr>
              <p:nvPr/>
            </p:nvSpPr>
            <p:spPr>
              <a:xfrm>
                <a:off x="4799706" y="157107"/>
                <a:ext cx="4187237" cy="893771"/>
              </a:xfrm>
              <a:prstGeom prst="rect">
                <a:avLst/>
              </a:prstGeom>
              <a:blipFill>
                <a:blip r:embed="rId4"/>
                <a:stretch>
                  <a:fillRect b="-5634"/>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92F759C6-DD88-3A44-B6A7-4593D3BE727B}"/>
              </a:ext>
            </a:extLst>
          </p:cNvPr>
          <p:cNvSpPr txBox="1"/>
          <p:nvPr/>
        </p:nvSpPr>
        <p:spPr>
          <a:xfrm>
            <a:off x="293830" y="1000864"/>
            <a:ext cx="4794421" cy="369332"/>
          </a:xfrm>
          <a:prstGeom prst="rect">
            <a:avLst/>
          </a:prstGeom>
          <a:noFill/>
        </p:spPr>
        <p:txBody>
          <a:bodyPr wrap="square" rtlCol="0">
            <a:spAutoFit/>
          </a:bodyPr>
          <a:lstStyle/>
          <a:p>
            <a:r>
              <a:rPr lang="en-US" dirty="0"/>
              <a:t>(Aka, pretend we knew this all along).</a:t>
            </a:r>
          </a:p>
        </p:txBody>
      </p:sp>
    </p:spTree>
    <p:extLst>
      <p:ext uri="{BB962C8B-B14F-4D97-AF65-F5344CB8AC3E}">
        <p14:creationId xmlns:p14="http://schemas.microsoft.com/office/powerpoint/2010/main" val="645281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xEl>
                                              <p:pRg st="9" end="9"/>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
                                            <p:txEl>
                                              <p:pRg st="10" end="10"/>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build="p"/>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655F93-3567-2D47-8387-22153217FA7F}"/>
              </a:ext>
            </a:extLst>
          </p:cNvPr>
          <p:cNvSpPr>
            <a:spLocks noGrp="1"/>
          </p:cNvSpPr>
          <p:nvPr>
            <p:ph type="title"/>
          </p:nvPr>
        </p:nvSpPr>
        <p:spPr>
          <a:xfrm>
            <a:off x="628650" y="-48352"/>
            <a:ext cx="7886700" cy="1325563"/>
          </a:xfrm>
        </p:spPr>
        <p:txBody>
          <a:bodyPr/>
          <a:lstStyle/>
          <a:p>
            <a:r>
              <a:rPr lang="en-US" dirty="0" err="1"/>
              <a:t>替换法证明可能碰到的问题</a:t>
            </a:r>
            <a:endParaRPr lang="en-US" dirty="0"/>
          </a:p>
        </p:txBody>
      </p:sp>
      <p:sp>
        <p:nvSpPr>
          <p:cNvPr id="3" name="内容占位符 2">
            <a:extLst>
              <a:ext uri="{FF2B5EF4-FFF2-40B4-BE49-F238E27FC236}">
                <a16:creationId xmlns:a16="http://schemas.microsoft.com/office/drawing/2014/main" id="{1CB959A7-E696-7C49-B3D2-3AC693834B28}"/>
              </a:ext>
            </a:extLst>
          </p:cNvPr>
          <p:cNvSpPr>
            <a:spLocks noGrp="1"/>
          </p:cNvSpPr>
          <p:nvPr>
            <p:ph idx="1"/>
          </p:nvPr>
        </p:nvSpPr>
        <p:spPr>
          <a:xfrm>
            <a:off x="628650" y="1277211"/>
            <a:ext cx="7886700" cy="4351338"/>
          </a:xfrm>
        </p:spPr>
        <p:txBody>
          <a:bodyPr/>
          <a:lstStyle/>
          <a:p>
            <a:r>
              <a:rPr lang="zh-CN" altLang="en-US" b="0" i="0" dirty="0">
                <a:solidFill>
                  <a:srgbClr val="000000"/>
                </a:solidFill>
                <a:effectLst/>
                <a:latin typeface="PingFang SC" panose="020B0400000000000000" pitchFamily="34" charset="-122"/>
                <a:ea typeface="PingFang SC" panose="020B0400000000000000" pitchFamily="34" charset="-122"/>
              </a:rPr>
              <a:t>现在我们将尝试一个我们的猜测不正确的例子。考虑递归</a:t>
            </a:r>
            <a:r>
              <a:rPr lang="en-US" altLang="zh-CN" b="0" i="0" dirty="0">
                <a:solidFill>
                  <a:srgbClr val="000000"/>
                </a:solidFill>
                <a:effectLst/>
                <a:latin typeface="PingFang SC" panose="020B0400000000000000" pitchFamily="34" charset="-122"/>
                <a:ea typeface="PingFang SC" panose="020B0400000000000000" pitchFamily="34" charset="-122"/>
              </a:rPr>
              <a:t>T(n)=2T</a:t>
            </a:r>
            <a:r>
              <a:rPr lang="en-US" altLang="zh-CN" dirty="0">
                <a:solidFill>
                  <a:srgbClr val="000000"/>
                </a:solidFill>
                <a:latin typeface="PingFang SC" panose="020B0400000000000000" pitchFamily="34" charset="-122"/>
                <a:ea typeface="PingFang SC" panose="020B0400000000000000" pitchFamily="34" charset="-122"/>
              </a:rPr>
              <a:t>(n/2)</a:t>
            </a:r>
            <a:r>
              <a:rPr lang="en-US" altLang="zh-CN" b="0" i="0" dirty="0">
                <a:solidFill>
                  <a:srgbClr val="000000"/>
                </a:solidFill>
                <a:effectLst/>
                <a:latin typeface="PingFang SC" panose="020B0400000000000000" pitchFamily="34" charset="-122"/>
                <a:ea typeface="PingFang SC" panose="020B0400000000000000" pitchFamily="34" charset="-122"/>
              </a:rPr>
              <a:t>+n</a:t>
            </a:r>
            <a:r>
              <a:rPr lang="zh-CN" altLang="en-US" b="0" i="0" dirty="0">
                <a:solidFill>
                  <a:srgbClr val="000000"/>
                </a:solidFill>
                <a:effectLst/>
                <a:latin typeface="PingFang SC" panose="020B0400000000000000" pitchFamily="34" charset="-122"/>
                <a:ea typeface="PingFang SC" panose="020B0400000000000000" pitchFamily="34" charset="-122"/>
              </a:rPr>
              <a:t>（类似于</a:t>
            </a:r>
            <a:r>
              <a:rPr lang="en-US" altLang="zh-CN" b="0" i="0" dirty="0" err="1">
                <a:solidFill>
                  <a:srgbClr val="000000"/>
                </a:solidFill>
                <a:effectLst/>
                <a:latin typeface="PingFang SC" panose="020B0400000000000000" pitchFamily="34" charset="-122"/>
                <a:ea typeface="PingFang SC" panose="020B0400000000000000" pitchFamily="34" charset="-122"/>
              </a:rPr>
              <a:t>MergeSort</a:t>
            </a:r>
            <a:r>
              <a:rPr lang="zh-CN" altLang="en-US" b="0" i="0" dirty="0">
                <a:solidFill>
                  <a:srgbClr val="000000"/>
                </a:solidFill>
                <a:effectLst/>
                <a:latin typeface="PingFang SC" panose="020B0400000000000000" pitchFamily="34" charset="-122"/>
                <a:ea typeface="PingFang SC" panose="020B0400000000000000" pitchFamily="34" charset="-122"/>
              </a:rPr>
              <a:t>）。但是我们将猜测该算法是线性的。</a:t>
            </a:r>
            <a:endParaRPr lang="en-US" dirty="0"/>
          </a:p>
        </p:txBody>
      </p:sp>
      <p:pic>
        <p:nvPicPr>
          <p:cNvPr id="4" name="图片 3">
            <a:extLst>
              <a:ext uri="{FF2B5EF4-FFF2-40B4-BE49-F238E27FC236}">
                <a16:creationId xmlns:a16="http://schemas.microsoft.com/office/drawing/2014/main" id="{52DE719E-C494-B64C-8767-E731C6D8DC62}"/>
              </a:ext>
            </a:extLst>
          </p:cNvPr>
          <p:cNvPicPr>
            <a:picLocks noChangeAspect="1"/>
          </p:cNvPicPr>
          <p:nvPr/>
        </p:nvPicPr>
        <p:blipFill>
          <a:blip r:embed="rId2"/>
          <a:stretch>
            <a:fillRect/>
          </a:stretch>
        </p:blipFill>
        <p:spPr>
          <a:xfrm>
            <a:off x="2456548" y="2635648"/>
            <a:ext cx="3714008" cy="995257"/>
          </a:xfrm>
          <a:prstGeom prst="rect">
            <a:avLst/>
          </a:prstGeom>
        </p:spPr>
      </p:pic>
      <p:sp>
        <p:nvSpPr>
          <p:cNvPr id="5" name="文本框 4">
            <a:extLst>
              <a:ext uri="{FF2B5EF4-FFF2-40B4-BE49-F238E27FC236}">
                <a16:creationId xmlns:a16="http://schemas.microsoft.com/office/drawing/2014/main" id="{772474B2-9FFC-5146-A834-6BEA04CBBA1D}"/>
              </a:ext>
            </a:extLst>
          </p:cNvPr>
          <p:cNvSpPr txBox="1"/>
          <p:nvPr/>
        </p:nvSpPr>
        <p:spPr>
          <a:xfrm>
            <a:off x="1306763" y="2869569"/>
            <a:ext cx="800219" cy="461665"/>
          </a:xfrm>
          <a:prstGeom prst="rect">
            <a:avLst/>
          </a:prstGeom>
          <a:noFill/>
        </p:spPr>
        <p:txBody>
          <a:bodyPr wrap="none" rtlCol="0">
            <a:spAutoFit/>
          </a:bodyPr>
          <a:lstStyle/>
          <a:p>
            <a:r>
              <a:rPr lang="en-US" sz="2400" dirty="0" err="1"/>
              <a:t>猜测</a:t>
            </a:r>
            <a:endParaRPr lang="en-US" sz="2400" dirty="0"/>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5819F2B7-C7B5-044D-A28C-602E679DA49D}"/>
                  </a:ext>
                </a:extLst>
              </p:cNvPr>
              <p:cNvSpPr txBox="1"/>
              <p:nvPr/>
            </p:nvSpPr>
            <p:spPr>
              <a:xfrm>
                <a:off x="1306762" y="3787394"/>
                <a:ext cx="5127237" cy="461665"/>
              </a:xfrm>
              <a:prstGeom prst="rect">
                <a:avLst/>
              </a:prstGeom>
              <a:noFill/>
            </p:spPr>
            <p:txBody>
              <a:bodyPr wrap="none" rtlCol="0">
                <a:spAutoFit/>
              </a:bodyPr>
              <a:lstStyle/>
              <a:p>
                <a:r>
                  <a:rPr lang="en-US" sz="2400" dirty="0"/>
                  <a:t>假设对于所有</a:t>
                </a:r>
                <a14:m>
                  <m:oMath xmlns:m="http://schemas.openxmlformats.org/officeDocument/2006/math">
                    <m:r>
                      <a:rPr lang="en-US" altLang="zh-CN" sz="2400" b="0" i="0" smtClean="0">
                        <a:latin typeface="Cambria Math" panose="02040503050406030204" pitchFamily="18" charset="0"/>
                        <a:ea typeface="Cambria Math" panose="02040503050406030204" pitchFamily="18" charset="0"/>
                      </a:rPr>
                      <m:t>1</m:t>
                    </m:r>
                    <m:r>
                      <a:rPr lang="en-US" sz="2400" i="1" smtClean="0">
                        <a:latin typeface="Cambria Math" panose="02040503050406030204" pitchFamily="18" charset="0"/>
                        <a:ea typeface="Cambria Math" panose="02040503050406030204" pitchFamily="18" charset="0"/>
                      </a:rPr>
                      <m:t>≤</m:t>
                    </m:r>
                  </m:oMath>
                </a14:m>
                <a:r>
                  <a:rPr lang="en-US" altLang="zh-CN" sz="2400" dirty="0"/>
                  <a:t>n&lt;k</a:t>
                </a:r>
                <a:r>
                  <a:rPr lang="zh-CN" altLang="en-US" sz="2400" dirty="0"/>
                  <a:t>上述不等式成立</a:t>
                </a:r>
                <a:endParaRPr lang="en-US" altLang="zh-CN" sz="2400" dirty="0"/>
              </a:p>
            </p:txBody>
          </p:sp>
        </mc:Choice>
        <mc:Fallback xmlns="">
          <p:sp>
            <p:nvSpPr>
              <p:cNvPr id="7" name="文本框 6">
                <a:extLst>
                  <a:ext uri="{FF2B5EF4-FFF2-40B4-BE49-F238E27FC236}">
                    <a16:creationId xmlns:a16="http://schemas.microsoft.com/office/drawing/2014/main" id="{5819F2B7-C7B5-044D-A28C-602E679DA49D}"/>
                  </a:ext>
                </a:extLst>
              </p:cNvPr>
              <p:cNvSpPr txBox="1">
                <a:spLocks noRot="1" noChangeAspect="1" noMove="1" noResize="1" noEditPoints="1" noAdjustHandles="1" noChangeArrowheads="1" noChangeShapeType="1" noTextEdit="1"/>
              </p:cNvSpPr>
              <p:nvPr/>
            </p:nvSpPr>
            <p:spPr>
              <a:xfrm>
                <a:off x="1306762" y="3787394"/>
                <a:ext cx="5127237" cy="461665"/>
              </a:xfrm>
              <a:prstGeom prst="rect">
                <a:avLst/>
              </a:prstGeom>
              <a:blipFill>
                <a:blip r:embed="rId3"/>
                <a:stretch>
                  <a:fillRect l="-1728" t="-10811" r="-988" b="-297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634F7234-5B70-8549-862F-C26E3D528738}"/>
                  </a:ext>
                </a:extLst>
              </p:cNvPr>
              <p:cNvSpPr txBox="1"/>
              <p:nvPr/>
            </p:nvSpPr>
            <p:spPr>
              <a:xfrm>
                <a:off x="1183454" y="4249059"/>
                <a:ext cx="4572000" cy="120032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𝑇</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𝑘</m:t>
                          </m:r>
                        </m:e>
                      </m:d>
                      <m:r>
                        <a:rPr lang="en-US" altLang="zh-CN" sz="2400" b="0" i="1" smtClean="0">
                          <a:latin typeface="Cambria Math" panose="02040503050406030204" pitchFamily="18" charset="0"/>
                        </a:rPr>
                        <m:t>=2</m:t>
                      </m:r>
                      <m:r>
                        <a:rPr lang="en-US" altLang="zh-CN" sz="2400" b="0" i="1" smtClean="0">
                          <a:latin typeface="Cambria Math" panose="02040503050406030204" pitchFamily="18" charset="0"/>
                        </a:rPr>
                        <m:t>𝑇</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𝑘</m:t>
                          </m:r>
                          <m:r>
                            <a:rPr lang="en-US" altLang="zh-CN" sz="2400" b="0" i="1" smtClean="0">
                              <a:latin typeface="Cambria Math" panose="02040503050406030204" pitchFamily="18" charset="0"/>
                            </a:rPr>
                            <m:t>/2</m:t>
                          </m:r>
                        </m:e>
                      </m:d>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𝑘</m:t>
                      </m:r>
                    </m:oMath>
                  </m:oMathPara>
                </a14:m>
                <a:endParaRPr lang="en-US" altLang="zh-CN" sz="2400" b="0" dirty="0"/>
              </a:p>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ea typeface="Cambria Math" panose="02040503050406030204" pitchFamily="18" charset="0"/>
                        </a:rPr>
                        <m:t>≤2</m:t>
                      </m:r>
                      <m:r>
                        <a:rPr lang="en-US" altLang="zh-CN" sz="2400" b="0" i="1" smtClean="0">
                          <a:latin typeface="Cambria Math" panose="02040503050406030204" pitchFamily="18" charset="0"/>
                          <a:ea typeface="Cambria Math" panose="02040503050406030204" pitchFamily="18" charset="0"/>
                        </a:rPr>
                        <m:t>𝑑𝑘</m:t>
                      </m:r>
                      <m:r>
                        <a:rPr lang="en-US" altLang="zh-CN" sz="2400" b="0" i="1" smtClean="0">
                          <a:latin typeface="Cambria Math" panose="02040503050406030204" pitchFamily="18" charset="0"/>
                          <a:ea typeface="Cambria Math" panose="02040503050406030204" pitchFamily="18" charset="0"/>
                        </a:rPr>
                        <m:t>/2+</m:t>
                      </m:r>
                      <m:r>
                        <a:rPr lang="en-US" altLang="zh-CN" sz="2400" b="0" i="1" smtClean="0">
                          <a:latin typeface="Cambria Math" panose="02040503050406030204" pitchFamily="18" charset="0"/>
                          <a:ea typeface="Cambria Math" panose="02040503050406030204" pitchFamily="18" charset="0"/>
                        </a:rPr>
                        <m:t>𝑘</m:t>
                      </m:r>
                    </m:oMath>
                  </m:oMathPara>
                </a14:m>
                <a:endParaRPr lang="en-US" altLang="zh-CN" sz="2400" b="0" i="1" dirty="0">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ea typeface="Cambria Math" panose="02040503050406030204" pitchFamily="18" charset="0"/>
                        </a:rPr>
                        <m:t>≤</m:t>
                      </m:r>
                      <m:r>
                        <a:rPr lang="en-US" altLang="zh-CN" sz="2400" b="0" i="1" smtClean="0">
                          <a:solidFill>
                            <a:srgbClr val="FF0000"/>
                          </a:solidFill>
                          <a:latin typeface="Cambria Math" panose="02040503050406030204" pitchFamily="18" charset="0"/>
                          <a:ea typeface="Cambria Math" panose="02040503050406030204" pitchFamily="18" charset="0"/>
                        </a:rPr>
                        <m:t>𝑑</m:t>
                      </m:r>
                      <m:r>
                        <a:rPr lang="en-US" altLang="zh-CN" sz="2400" b="0" i="1" smtClean="0">
                          <a:latin typeface="Cambria Math" panose="02040503050406030204" pitchFamily="18" charset="0"/>
                          <a:ea typeface="Cambria Math" panose="02040503050406030204" pitchFamily="18" charset="0"/>
                        </a:rPr>
                        <m:t>𝑘</m:t>
                      </m:r>
                      <m:r>
                        <a:rPr lang="en-US" altLang="zh-CN" sz="2400" b="0" i="1" smtClean="0">
                          <a:latin typeface="Cambria Math" panose="02040503050406030204" pitchFamily="18" charset="0"/>
                          <a:ea typeface="Cambria Math" panose="02040503050406030204" pitchFamily="18" charset="0"/>
                        </a:rPr>
                        <m:t>?</m:t>
                      </m:r>
                    </m:oMath>
                  </m:oMathPara>
                </a14:m>
                <a:endParaRPr lang="en-US" altLang="zh-CN" sz="2400" b="0" dirty="0">
                  <a:ea typeface="Cambria Math" panose="02040503050406030204" pitchFamily="18" charset="0"/>
                </a:endParaRPr>
              </a:p>
            </p:txBody>
          </p:sp>
        </mc:Choice>
        <mc:Fallback xmlns="">
          <p:sp>
            <p:nvSpPr>
              <p:cNvPr id="9" name="文本框 8">
                <a:extLst>
                  <a:ext uri="{FF2B5EF4-FFF2-40B4-BE49-F238E27FC236}">
                    <a16:creationId xmlns:a16="http://schemas.microsoft.com/office/drawing/2014/main" id="{634F7234-5B70-8549-862F-C26E3D528738}"/>
                  </a:ext>
                </a:extLst>
              </p:cNvPr>
              <p:cNvSpPr txBox="1">
                <a:spLocks noRot="1" noChangeAspect="1" noMove="1" noResize="1" noEditPoints="1" noAdjustHandles="1" noChangeArrowheads="1" noChangeShapeType="1" noTextEdit="1"/>
              </p:cNvSpPr>
              <p:nvPr/>
            </p:nvSpPr>
            <p:spPr>
              <a:xfrm>
                <a:off x="1183454" y="4249059"/>
                <a:ext cx="4572000" cy="1200329"/>
              </a:xfrm>
              <a:prstGeom prst="rect">
                <a:avLst/>
              </a:prstGeom>
              <a:blipFill>
                <a:blip r:embed="rId4"/>
                <a:stretch>
                  <a:fillRect/>
                </a:stretch>
              </a:blipFill>
            </p:spPr>
            <p:txBody>
              <a:bodyPr/>
              <a:lstStyle/>
              <a:p>
                <a:r>
                  <a:rPr lang="en-US">
                    <a:noFill/>
                  </a:rPr>
                  <a:t> </a:t>
                </a:r>
              </a:p>
            </p:txBody>
          </p:sp>
        </mc:Fallback>
      </mc:AlternateContent>
      <p:sp>
        <p:nvSpPr>
          <p:cNvPr id="10" name="文本框 9">
            <a:extLst>
              <a:ext uri="{FF2B5EF4-FFF2-40B4-BE49-F238E27FC236}">
                <a16:creationId xmlns:a16="http://schemas.microsoft.com/office/drawing/2014/main" id="{0E817813-837C-5849-B8D6-7E3A0922BAF5}"/>
              </a:ext>
            </a:extLst>
          </p:cNvPr>
          <p:cNvSpPr txBox="1"/>
          <p:nvPr/>
        </p:nvSpPr>
        <p:spPr>
          <a:xfrm>
            <a:off x="4572000" y="5011548"/>
            <a:ext cx="3879588" cy="369332"/>
          </a:xfrm>
          <a:prstGeom prst="rect">
            <a:avLst/>
          </a:prstGeom>
          <a:noFill/>
        </p:spPr>
        <p:txBody>
          <a:bodyPr wrap="none" rtlCol="0">
            <a:spAutoFit/>
          </a:bodyPr>
          <a:lstStyle/>
          <a:p>
            <a:r>
              <a:rPr lang="en-US" dirty="0" err="1">
                <a:solidFill>
                  <a:srgbClr val="00B050"/>
                </a:solidFill>
              </a:rPr>
              <a:t>要证明</a:t>
            </a:r>
            <a:r>
              <a:rPr lang="en-US" altLang="zh-CN" dirty="0" err="1">
                <a:solidFill>
                  <a:srgbClr val="00B050"/>
                </a:solidFill>
              </a:rPr>
              <a:t>T</a:t>
            </a:r>
            <a:r>
              <a:rPr lang="en-US" altLang="zh-CN" dirty="0">
                <a:solidFill>
                  <a:srgbClr val="00B050"/>
                </a:solidFill>
              </a:rPr>
              <a:t>(k)</a:t>
            </a:r>
            <a:r>
              <a:rPr lang="en-US" dirty="0" err="1">
                <a:solidFill>
                  <a:srgbClr val="00B050"/>
                </a:solidFill>
              </a:rPr>
              <a:t>小于等于</a:t>
            </a:r>
            <a:r>
              <a:rPr lang="en-US" altLang="zh-CN" dirty="0" err="1">
                <a:solidFill>
                  <a:srgbClr val="00B050"/>
                </a:solidFill>
              </a:rPr>
              <a:t>dk</a:t>
            </a:r>
            <a:r>
              <a:rPr lang="zh-CN" altLang="en-US" dirty="0">
                <a:solidFill>
                  <a:srgbClr val="00B050"/>
                </a:solidFill>
              </a:rPr>
              <a:t>，在</a:t>
            </a:r>
            <a:r>
              <a:rPr lang="en-US" altLang="zh-CN" dirty="0">
                <a:solidFill>
                  <a:srgbClr val="00B050"/>
                </a:solidFill>
              </a:rPr>
              <a:t>n=k</a:t>
            </a:r>
            <a:r>
              <a:rPr lang="zh-CN" altLang="en-US" dirty="0">
                <a:solidFill>
                  <a:srgbClr val="00B050"/>
                </a:solidFill>
              </a:rPr>
              <a:t>时成立</a:t>
            </a:r>
            <a:endParaRPr lang="en-US" dirty="0">
              <a:solidFill>
                <a:srgbClr val="00B050"/>
              </a:solidFill>
            </a:endParaRPr>
          </a:p>
        </p:txBody>
      </p:sp>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A03424C8-DD5C-CA4F-9178-713AD18810B4}"/>
                  </a:ext>
                </a:extLst>
              </p:cNvPr>
              <p:cNvSpPr txBox="1"/>
              <p:nvPr/>
            </p:nvSpPr>
            <p:spPr>
              <a:xfrm>
                <a:off x="1126090" y="5429151"/>
                <a:ext cx="4572000"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ea typeface="Cambria Math" panose="02040503050406030204" pitchFamily="18" charset="0"/>
                        </a:rPr>
                        <m:t>𝑑𝑘</m:t>
                      </m:r>
                      <m:r>
                        <a:rPr lang="en-US" altLang="zh-CN" sz="2400" b="0" i="1" smtClean="0">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𝑘</m:t>
                      </m:r>
                      <m:r>
                        <a:rPr lang="en-US" altLang="zh-CN" sz="2400" b="0" i="1" smtClean="0">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𝑑𝑘</m:t>
                      </m:r>
                    </m:oMath>
                  </m:oMathPara>
                </a14:m>
                <a:endParaRPr lang="en-US" altLang="zh-CN" sz="2400" b="0" dirty="0">
                  <a:ea typeface="Cambria Math" panose="02040503050406030204" pitchFamily="18" charset="0"/>
                </a:endParaRPr>
              </a:p>
            </p:txBody>
          </p:sp>
        </mc:Choice>
        <mc:Fallback xmlns="">
          <p:sp>
            <p:nvSpPr>
              <p:cNvPr id="11" name="文本框 10">
                <a:extLst>
                  <a:ext uri="{FF2B5EF4-FFF2-40B4-BE49-F238E27FC236}">
                    <a16:creationId xmlns:a16="http://schemas.microsoft.com/office/drawing/2014/main" id="{A03424C8-DD5C-CA4F-9178-713AD18810B4}"/>
                  </a:ext>
                </a:extLst>
              </p:cNvPr>
              <p:cNvSpPr txBox="1">
                <a:spLocks noRot="1" noChangeAspect="1" noMove="1" noResize="1" noEditPoints="1" noAdjustHandles="1" noChangeArrowheads="1" noChangeShapeType="1" noTextEdit="1"/>
              </p:cNvSpPr>
              <p:nvPr/>
            </p:nvSpPr>
            <p:spPr>
              <a:xfrm>
                <a:off x="1126090" y="5429151"/>
                <a:ext cx="4572000" cy="461665"/>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761A1F24-E297-5542-901C-501DA53FB2FE}"/>
                  </a:ext>
                </a:extLst>
              </p:cNvPr>
              <p:cNvSpPr txBox="1"/>
              <p:nvPr/>
            </p:nvSpPr>
            <p:spPr>
              <a:xfrm>
                <a:off x="1126090" y="5900395"/>
                <a:ext cx="4572000"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ea typeface="Cambria Math" panose="02040503050406030204" pitchFamily="18" charset="0"/>
                        </a:rPr>
                        <m:t>𝑘</m:t>
                      </m:r>
                      <m:r>
                        <a:rPr lang="en-US" altLang="zh-CN" sz="2400" b="0" i="1" smtClean="0">
                          <a:latin typeface="Cambria Math" panose="02040503050406030204" pitchFamily="18" charset="0"/>
                          <a:ea typeface="Cambria Math" panose="02040503050406030204" pitchFamily="18" charset="0"/>
                        </a:rPr>
                        <m:t>≤0</m:t>
                      </m:r>
                    </m:oMath>
                  </m:oMathPara>
                </a14:m>
                <a:endParaRPr lang="en-US" altLang="zh-CN" sz="2400" b="0" dirty="0">
                  <a:ea typeface="Cambria Math" panose="02040503050406030204" pitchFamily="18" charset="0"/>
                </a:endParaRPr>
              </a:p>
            </p:txBody>
          </p:sp>
        </mc:Choice>
        <mc:Fallback xmlns="">
          <p:sp>
            <p:nvSpPr>
              <p:cNvPr id="12" name="文本框 11">
                <a:extLst>
                  <a:ext uri="{FF2B5EF4-FFF2-40B4-BE49-F238E27FC236}">
                    <a16:creationId xmlns:a16="http://schemas.microsoft.com/office/drawing/2014/main" id="{761A1F24-E297-5542-901C-501DA53FB2FE}"/>
                  </a:ext>
                </a:extLst>
              </p:cNvPr>
              <p:cNvSpPr txBox="1">
                <a:spLocks noRot="1" noChangeAspect="1" noMove="1" noResize="1" noEditPoints="1" noAdjustHandles="1" noChangeArrowheads="1" noChangeShapeType="1" noTextEdit="1"/>
              </p:cNvSpPr>
              <p:nvPr/>
            </p:nvSpPr>
            <p:spPr>
              <a:xfrm>
                <a:off x="1126090" y="5900395"/>
                <a:ext cx="4572000" cy="461665"/>
              </a:xfrm>
              <a:prstGeom prst="rect">
                <a:avLst/>
              </a:prstGeom>
              <a:blipFill>
                <a:blip r:embed="rId6"/>
                <a:stretch>
                  <a:fillRect/>
                </a:stretch>
              </a:blipFill>
            </p:spPr>
            <p:txBody>
              <a:bodyPr/>
              <a:lstStyle/>
              <a:p>
                <a:r>
                  <a:rPr lang="en-US">
                    <a:noFill/>
                  </a:rPr>
                  <a:t> </a:t>
                </a:r>
              </a:p>
            </p:txBody>
          </p:sp>
        </mc:Fallback>
      </mc:AlternateContent>
      <p:sp>
        <p:nvSpPr>
          <p:cNvPr id="13" name="文本框 12">
            <a:extLst>
              <a:ext uri="{FF2B5EF4-FFF2-40B4-BE49-F238E27FC236}">
                <a16:creationId xmlns:a16="http://schemas.microsoft.com/office/drawing/2014/main" id="{7B8F2ED8-9BD5-104F-843F-D2D77D9C41AA}"/>
              </a:ext>
            </a:extLst>
          </p:cNvPr>
          <p:cNvSpPr txBox="1"/>
          <p:nvPr/>
        </p:nvSpPr>
        <p:spPr>
          <a:xfrm>
            <a:off x="4494205" y="5868961"/>
            <a:ext cx="4413489" cy="646331"/>
          </a:xfrm>
          <a:prstGeom prst="rect">
            <a:avLst/>
          </a:prstGeom>
          <a:noFill/>
        </p:spPr>
        <p:txBody>
          <a:bodyPr wrap="square" rtlCol="0">
            <a:spAutoFit/>
          </a:bodyPr>
          <a:lstStyle/>
          <a:p>
            <a:r>
              <a:rPr lang="en-US" dirty="0" err="1"/>
              <a:t>不成立</a:t>
            </a:r>
            <a:r>
              <a:rPr lang="zh-CN" altLang="en-US" dirty="0"/>
              <a:t>，</a:t>
            </a:r>
            <a:r>
              <a:rPr lang="en-US" dirty="0" err="1"/>
              <a:t>找不到这样的</a:t>
            </a:r>
            <a:r>
              <a:rPr lang="en-US" altLang="zh-CN" dirty="0" err="1"/>
              <a:t>d</a:t>
            </a:r>
            <a:r>
              <a:rPr lang="zh-CN" altLang="en-US" dirty="0"/>
              <a:t>，因为前面假设错误了，所以替换法证不出来</a:t>
            </a:r>
            <a:endParaRPr lang="en-US" dirty="0"/>
          </a:p>
        </p:txBody>
      </p:sp>
    </p:spTree>
    <p:extLst>
      <p:ext uri="{BB962C8B-B14F-4D97-AF65-F5344CB8AC3E}">
        <p14:creationId xmlns:p14="http://schemas.microsoft.com/office/powerpoint/2010/main" val="4079862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2" grpId="0"/>
      <p:bldP spid="13"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3440249C-E174-9545-971B-16571E008569}"/>
              </a:ext>
            </a:extLst>
          </p:cNvPr>
          <p:cNvSpPr>
            <a:spLocks noGrp="1"/>
          </p:cNvSpPr>
          <p:nvPr>
            <p:ph idx="1"/>
          </p:nvPr>
        </p:nvSpPr>
        <p:spPr>
          <a:xfrm>
            <a:off x="628650" y="1277211"/>
            <a:ext cx="7886700" cy="4899752"/>
          </a:xfrm>
        </p:spPr>
        <p:txBody>
          <a:bodyPr/>
          <a:lstStyle/>
          <a:p>
            <a:r>
              <a:rPr lang="en-US" dirty="0" err="1"/>
              <a:t>有时渐进复杂性猜对了</a:t>
            </a:r>
            <a:r>
              <a:rPr lang="zh-CN" altLang="en-US" dirty="0"/>
              <a:t>，但是替换法却证明不出。</a:t>
            </a:r>
            <a:endParaRPr lang="en-US" dirty="0"/>
          </a:p>
        </p:txBody>
      </p:sp>
      <p:sp>
        <p:nvSpPr>
          <p:cNvPr id="4" name="标题 1">
            <a:extLst>
              <a:ext uri="{FF2B5EF4-FFF2-40B4-BE49-F238E27FC236}">
                <a16:creationId xmlns:a16="http://schemas.microsoft.com/office/drawing/2014/main" id="{202E7913-A318-F347-9C0D-CF5AE114BCD4}"/>
              </a:ext>
            </a:extLst>
          </p:cNvPr>
          <p:cNvSpPr>
            <a:spLocks noGrp="1"/>
          </p:cNvSpPr>
          <p:nvPr>
            <p:ph type="title"/>
          </p:nvPr>
        </p:nvSpPr>
        <p:spPr>
          <a:xfrm>
            <a:off x="628650" y="-48352"/>
            <a:ext cx="7886700" cy="1325563"/>
          </a:xfrm>
        </p:spPr>
        <p:txBody>
          <a:bodyPr/>
          <a:lstStyle/>
          <a:p>
            <a:r>
              <a:rPr lang="en-US" dirty="0" err="1"/>
              <a:t>替换法证明可能碰到的问题</a:t>
            </a:r>
            <a:endParaRPr lang="en-US" dirty="0"/>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83589002-C925-FE46-BEAB-277316536FA9}"/>
                  </a:ext>
                </a:extLst>
              </p:cNvPr>
              <p:cNvSpPr txBox="1"/>
              <p:nvPr/>
            </p:nvSpPr>
            <p:spPr>
              <a:xfrm>
                <a:off x="832207" y="1921761"/>
                <a:ext cx="7886700" cy="1815882"/>
              </a:xfrm>
              <a:prstGeom prst="rect">
                <a:avLst/>
              </a:prstGeom>
              <a:noFill/>
            </p:spPr>
            <p:txBody>
              <a:bodyPr wrap="square" rtlCol="0">
                <a:spAutoFit/>
              </a:bodyPr>
              <a:lstStyle/>
              <a:p>
                <a:r>
                  <a:rPr lang="zh-CN" altLang="en-US" sz="2800" dirty="0"/>
                  <a:t>考虑</a:t>
                </a:r>
                <a:r>
                  <a:rPr lang="en-US" altLang="zh-CN" sz="2800" b="0" i="0" dirty="0">
                    <a:solidFill>
                      <a:srgbClr val="000000"/>
                    </a:solidFill>
                    <a:effectLst/>
                    <a:latin typeface="PingFang SC" panose="020B0400000000000000" pitchFamily="34" charset="-122"/>
                    <a:ea typeface="PingFang SC" panose="020B0400000000000000" pitchFamily="34" charset="-122"/>
                  </a:rPr>
                  <a:t>T(n)=2T</a:t>
                </a:r>
                <a:r>
                  <a:rPr lang="en-US" altLang="zh-CN" sz="2800" dirty="0">
                    <a:solidFill>
                      <a:srgbClr val="000000"/>
                    </a:solidFill>
                    <a:latin typeface="PingFang SC" panose="020B0400000000000000" pitchFamily="34" charset="-122"/>
                    <a:ea typeface="PingFang SC" panose="020B0400000000000000" pitchFamily="34" charset="-122"/>
                  </a:rPr>
                  <a:t>(n/2)</a:t>
                </a:r>
                <a:r>
                  <a:rPr lang="en-US" altLang="zh-CN" sz="2800" b="0" i="0" dirty="0">
                    <a:solidFill>
                      <a:srgbClr val="000000"/>
                    </a:solidFill>
                    <a:effectLst/>
                    <a:latin typeface="PingFang SC" panose="020B0400000000000000" pitchFamily="34" charset="-122"/>
                    <a:ea typeface="PingFang SC" panose="020B0400000000000000" pitchFamily="34" charset="-122"/>
                  </a:rPr>
                  <a:t>+1 </a:t>
                </a:r>
                <a:r>
                  <a:rPr lang="zh-CN" altLang="en-US" sz="2800" dirty="0"/>
                  <a:t>，我们知道其复杂度是</a:t>
                </a:r>
                <a:r>
                  <a:rPr lang="en-US" altLang="zh-CN" sz="2800" dirty="0"/>
                  <a:t>O(n)</a:t>
                </a:r>
                <a:r>
                  <a:rPr lang="zh-CN" altLang="en-US" sz="2800" dirty="0"/>
                  <a:t>的。我们假设</a:t>
                </a:r>
                <a:endParaRPr lang="en-US" altLang="zh-CN" sz="2800" dirty="0"/>
              </a:p>
              <a:p>
                <a:pPr/>
                <a14:m>
                  <m:oMathPara xmlns:m="http://schemas.openxmlformats.org/officeDocument/2006/math">
                    <m:oMathParaPr>
                      <m:jc m:val="centerGroup"/>
                    </m:oMathParaPr>
                    <m:oMath xmlns:m="http://schemas.openxmlformats.org/officeDocument/2006/math">
                      <m:r>
                        <a:rPr lang="en-US" altLang="zh-CN" sz="2800" b="0" i="1" smtClean="0">
                          <a:latin typeface="Cambria Math" panose="02040503050406030204" pitchFamily="18" charset="0"/>
                        </a:rPr>
                        <m:t>𝑇</m:t>
                      </m:r>
                      <m:d>
                        <m:dPr>
                          <m:ctrlPr>
                            <a:rPr lang="en-US" altLang="zh-CN" sz="2800" b="0" i="1" smtClean="0">
                              <a:latin typeface="Cambria Math" panose="02040503050406030204" pitchFamily="18" charset="0"/>
                            </a:rPr>
                          </m:ctrlPr>
                        </m:dPr>
                        <m:e>
                          <m:r>
                            <a:rPr lang="en-US" altLang="zh-CN" sz="2800" b="0" i="1" smtClean="0">
                              <a:latin typeface="Cambria Math" panose="02040503050406030204" pitchFamily="18" charset="0"/>
                            </a:rPr>
                            <m:t>𝑛</m:t>
                          </m:r>
                        </m:e>
                      </m:d>
                      <m:r>
                        <a:rPr lang="en-US" altLang="zh-CN" sz="2800" b="0" i="1" smtClean="0">
                          <a:latin typeface="Cambria Math" panose="02040503050406030204" pitchFamily="18" charset="0"/>
                          <a:ea typeface="Cambria Math" panose="02040503050406030204" pitchFamily="18" charset="0"/>
                        </a:rPr>
                        <m:t>≤</m:t>
                      </m:r>
                      <m:r>
                        <a:rPr lang="en-US" altLang="zh-CN" sz="2800" b="0" i="1" smtClean="0">
                          <a:latin typeface="Cambria Math" panose="02040503050406030204" pitchFamily="18" charset="0"/>
                          <a:ea typeface="Cambria Math" panose="02040503050406030204" pitchFamily="18" charset="0"/>
                        </a:rPr>
                        <m:t>𝑐𝑛</m:t>
                      </m:r>
                      <m:r>
                        <a:rPr lang="en-US" altLang="zh-CN" sz="2800" b="0" i="1" smtClean="0">
                          <a:latin typeface="Cambria Math" panose="02040503050406030204" pitchFamily="18" charset="0"/>
                          <a:ea typeface="Cambria Math" panose="02040503050406030204" pitchFamily="18" charset="0"/>
                        </a:rPr>
                        <m:t>,</m:t>
                      </m:r>
                      <m:r>
                        <a:rPr lang="zh-CN" altLang="en-US" sz="2800" b="0" i="1" smtClean="0">
                          <a:latin typeface="Cambria Math" panose="02040503050406030204" pitchFamily="18" charset="0"/>
                          <a:ea typeface="Cambria Math" panose="02040503050406030204" pitchFamily="18" charset="0"/>
                        </a:rPr>
                        <m:t> </m:t>
                      </m:r>
                      <m:r>
                        <a:rPr lang="zh-CN" altLang="en-US" sz="2800" i="1">
                          <a:latin typeface="Cambria Math" panose="02040503050406030204" pitchFamily="18" charset="0"/>
                          <a:ea typeface="Cambria Math" panose="02040503050406030204" pitchFamily="18" charset="0"/>
                        </a:rPr>
                        <m:t>对于</m:t>
                      </m:r>
                      <m:r>
                        <a:rPr lang="en-US" altLang="zh-CN" sz="2800" i="1">
                          <a:latin typeface="Cambria Math" panose="02040503050406030204" pitchFamily="18" charset="0"/>
                          <a:ea typeface="Cambria Math" panose="02040503050406030204" pitchFamily="18" charset="0"/>
                        </a:rPr>
                        <m:t>𝑛</m:t>
                      </m:r>
                      <m:r>
                        <a:rPr lang="en-US" altLang="zh-CN" sz="2800" i="1" smtClean="0">
                          <a:latin typeface="Cambria Math" panose="02040503050406030204" pitchFamily="18" charset="0"/>
                          <a:ea typeface="Cambria Math" panose="02040503050406030204" pitchFamily="18" charset="0"/>
                        </a:rPr>
                        <m:t>≥</m:t>
                      </m:r>
                      <m:sSub>
                        <m:sSubPr>
                          <m:ctrlPr>
                            <a:rPr lang="en-US" altLang="zh-CN" sz="2800" i="1" smtClean="0">
                              <a:latin typeface="Cambria Math" panose="02040503050406030204" pitchFamily="18" charset="0"/>
                              <a:ea typeface="Cambria Math" panose="02040503050406030204" pitchFamily="18" charset="0"/>
                            </a:rPr>
                          </m:ctrlPr>
                        </m:sSubPr>
                        <m:e>
                          <m:r>
                            <a:rPr lang="en-US" altLang="zh-CN" sz="2800" b="0" i="1" smtClean="0">
                              <a:latin typeface="Cambria Math" panose="02040503050406030204" pitchFamily="18" charset="0"/>
                              <a:ea typeface="Cambria Math" panose="02040503050406030204" pitchFamily="18" charset="0"/>
                            </a:rPr>
                            <m:t>𝑛</m:t>
                          </m:r>
                        </m:e>
                        <m:sub>
                          <m:r>
                            <a:rPr lang="en-US" altLang="zh-CN" sz="2800" b="0" i="1" smtClean="0">
                              <a:latin typeface="Cambria Math" panose="02040503050406030204" pitchFamily="18" charset="0"/>
                              <a:ea typeface="Cambria Math" panose="02040503050406030204" pitchFamily="18" charset="0"/>
                            </a:rPr>
                            <m:t>0</m:t>
                          </m:r>
                        </m:sub>
                      </m:sSub>
                    </m:oMath>
                  </m:oMathPara>
                </a14:m>
                <a:endParaRPr lang="en-US" sz="2800" dirty="0"/>
              </a:p>
              <a:p>
                <a:endParaRPr lang="en-US" sz="2800" dirty="0"/>
              </a:p>
            </p:txBody>
          </p:sp>
        </mc:Choice>
        <mc:Fallback xmlns="">
          <p:sp>
            <p:nvSpPr>
              <p:cNvPr id="7" name="文本框 6">
                <a:extLst>
                  <a:ext uri="{FF2B5EF4-FFF2-40B4-BE49-F238E27FC236}">
                    <a16:creationId xmlns:a16="http://schemas.microsoft.com/office/drawing/2014/main" id="{83589002-C925-FE46-BEAB-277316536FA9}"/>
                  </a:ext>
                </a:extLst>
              </p:cNvPr>
              <p:cNvSpPr txBox="1">
                <a:spLocks noRot="1" noChangeAspect="1" noMove="1" noResize="1" noEditPoints="1" noAdjustHandles="1" noChangeArrowheads="1" noChangeShapeType="1" noTextEdit="1"/>
              </p:cNvSpPr>
              <p:nvPr/>
            </p:nvSpPr>
            <p:spPr>
              <a:xfrm>
                <a:off x="832207" y="1921761"/>
                <a:ext cx="7886700" cy="1815882"/>
              </a:xfrm>
              <a:prstGeom prst="rect">
                <a:avLst/>
              </a:prstGeom>
              <a:blipFill>
                <a:blip r:embed="rId2"/>
                <a:stretch>
                  <a:fillRect l="-1608" t="-347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37684972-8E95-8D42-89E9-2A2985D2914B}"/>
                  </a:ext>
                </a:extLst>
              </p:cNvPr>
              <p:cNvSpPr txBox="1"/>
              <p:nvPr/>
            </p:nvSpPr>
            <p:spPr>
              <a:xfrm>
                <a:off x="926273" y="3428086"/>
                <a:ext cx="7792634" cy="954107"/>
              </a:xfrm>
              <a:prstGeom prst="rect">
                <a:avLst/>
              </a:prstGeom>
              <a:noFill/>
            </p:spPr>
            <p:txBody>
              <a:bodyPr wrap="square" rtlCol="0">
                <a:spAutoFit/>
              </a:bodyPr>
              <a:lstStyle/>
              <a:p>
                <a:r>
                  <a:rPr lang="en-US" sz="2800" dirty="0">
                    <a:solidFill>
                      <a:srgbClr val="00B050"/>
                    </a:solidFill>
                  </a:rPr>
                  <a:t>假设对于所有</a:t>
                </a:r>
                <a14:m>
                  <m:oMath xmlns:m="http://schemas.openxmlformats.org/officeDocument/2006/math">
                    <m:r>
                      <a:rPr lang="en-US" altLang="zh-CN" sz="2800" b="0" i="0" smtClean="0">
                        <a:solidFill>
                          <a:srgbClr val="00B050"/>
                        </a:solidFill>
                        <a:latin typeface="Cambria Math" panose="02040503050406030204" pitchFamily="18" charset="0"/>
                        <a:ea typeface="Cambria Math" panose="02040503050406030204" pitchFamily="18" charset="0"/>
                      </a:rPr>
                      <m:t>1</m:t>
                    </m:r>
                    <m:r>
                      <a:rPr lang="en-US" sz="2800" i="1" smtClean="0">
                        <a:solidFill>
                          <a:srgbClr val="00B050"/>
                        </a:solidFill>
                        <a:latin typeface="Cambria Math" panose="02040503050406030204" pitchFamily="18" charset="0"/>
                        <a:ea typeface="Cambria Math" panose="02040503050406030204" pitchFamily="18" charset="0"/>
                      </a:rPr>
                      <m:t>≤</m:t>
                    </m:r>
                  </m:oMath>
                </a14:m>
                <a:r>
                  <a:rPr lang="en-US" altLang="zh-CN" sz="2800" dirty="0">
                    <a:solidFill>
                      <a:srgbClr val="00B050"/>
                    </a:solidFill>
                  </a:rPr>
                  <a:t>n&lt;k</a:t>
                </a:r>
                <a:r>
                  <a:rPr lang="zh-CN" altLang="en-US" sz="2800" dirty="0">
                    <a:solidFill>
                      <a:srgbClr val="00B050"/>
                    </a:solidFill>
                  </a:rPr>
                  <a:t>上述不等式成立，我们要证明</a:t>
                </a:r>
                <a:r>
                  <a:rPr lang="en-US" altLang="zh-CN" sz="2800" dirty="0">
                    <a:solidFill>
                      <a:srgbClr val="00B050"/>
                    </a:solidFill>
                  </a:rPr>
                  <a:t>n=k</a:t>
                </a:r>
                <a:r>
                  <a:rPr lang="zh-CN" altLang="en-US" sz="2800" dirty="0">
                    <a:solidFill>
                      <a:srgbClr val="00B050"/>
                    </a:solidFill>
                  </a:rPr>
                  <a:t>时成立</a:t>
                </a:r>
                <a:endParaRPr lang="en-US" altLang="zh-CN" sz="2800" dirty="0">
                  <a:solidFill>
                    <a:srgbClr val="00B050"/>
                  </a:solidFill>
                </a:endParaRPr>
              </a:p>
            </p:txBody>
          </p:sp>
        </mc:Choice>
        <mc:Fallback xmlns="">
          <p:sp>
            <p:nvSpPr>
              <p:cNvPr id="8" name="文本框 7">
                <a:extLst>
                  <a:ext uri="{FF2B5EF4-FFF2-40B4-BE49-F238E27FC236}">
                    <a16:creationId xmlns:a16="http://schemas.microsoft.com/office/drawing/2014/main" id="{37684972-8E95-8D42-89E9-2A2985D2914B}"/>
                  </a:ext>
                </a:extLst>
              </p:cNvPr>
              <p:cNvSpPr txBox="1">
                <a:spLocks noRot="1" noChangeAspect="1" noMove="1" noResize="1" noEditPoints="1" noAdjustHandles="1" noChangeArrowheads="1" noChangeShapeType="1" noTextEdit="1"/>
              </p:cNvSpPr>
              <p:nvPr/>
            </p:nvSpPr>
            <p:spPr>
              <a:xfrm>
                <a:off x="926273" y="3428086"/>
                <a:ext cx="7792634" cy="954107"/>
              </a:xfrm>
              <a:prstGeom prst="rect">
                <a:avLst/>
              </a:prstGeom>
              <a:blipFill>
                <a:blip r:embed="rId3"/>
                <a:stretch>
                  <a:fillRect l="-1626" t="-6494" r="-163" b="-1558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59A626C8-F192-9340-A4DE-518E7426946A}"/>
                  </a:ext>
                </a:extLst>
              </p:cNvPr>
              <p:cNvSpPr txBox="1"/>
              <p:nvPr/>
            </p:nvSpPr>
            <p:spPr>
              <a:xfrm>
                <a:off x="2108129" y="4411190"/>
                <a:ext cx="4572000" cy="83099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𝑇</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𝑘</m:t>
                          </m:r>
                        </m:e>
                      </m:d>
                      <m:r>
                        <a:rPr lang="en-US" altLang="zh-CN" sz="2400" b="0" i="1" smtClean="0">
                          <a:latin typeface="Cambria Math" panose="02040503050406030204" pitchFamily="18" charset="0"/>
                        </a:rPr>
                        <m:t>=2</m:t>
                      </m:r>
                      <m:r>
                        <a:rPr lang="en-US" altLang="zh-CN" sz="2400" b="0" i="1" smtClean="0">
                          <a:latin typeface="Cambria Math" panose="02040503050406030204" pitchFamily="18" charset="0"/>
                        </a:rPr>
                        <m:t>𝑇</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𝑘</m:t>
                          </m:r>
                          <m:r>
                            <a:rPr lang="en-US" altLang="zh-CN" sz="2400" b="0" i="1" smtClean="0">
                              <a:latin typeface="Cambria Math" panose="02040503050406030204" pitchFamily="18" charset="0"/>
                            </a:rPr>
                            <m:t>/2</m:t>
                          </m:r>
                        </m:e>
                      </m:d>
                      <m:r>
                        <a:rPr lang="en-US" altLang="zh-CN" sz="2400" b="0" i="1" smtClean="0">
                          <a:latin typeface="Cambria Math" panose="02040503050406030204" pitchFamily="18" charset="0"/>
                        </a:rPr>
                        <m:t>+1</m:t>
                      </m:r>
                    </m:oMath>
                  </m:oMathPara>
                </a14:m>
                <a:endParaRPr lang="en-US" altLang="zh-CN" sz="2400" b="0" dirty="0"/>
              </a:p>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ea typeface="Cambria Math" panose="02040503050406030204" pitchFamily="18" charset="0"/>
                        </a:rPr>
                        <m:t>≤2</m:t>
                      </m:r>
                      <m:r>
                        <a:rPr lang="en-US" altLang="zh-CN" sz="2400" b="0" i="1" smtClean="0">
                          <a:latin typeface="Cambria Math" panose="02040503050406030204" pitchFamily="18" charset="0"/>
                          <a:ea typeface="Cambria Math" panose="02040503050406030204" pitchFamily="18" charset="0"/>
                        </a:rPr>
                        <m:t>𝑐𝑘</m:t>
                      </m:r>
                      <m:r>
                        <a:rPr lang="en-US" altLang="zh-CN" sz="2400" b="0" i="1" smtClean="0">
                          <a:latin typeface="Cambria Math" panose="02040503050406030204" pitchFamily="18" charset="0"/>
                          <a:ea typeface="Cambria Math" panose="02040503050406030204" pitchFamily="18" charset="0"/>
                        </a:rPr>
                        <m:t>/2+1≤</m:t>
                      </m:r>
                      <m:r>
                        <a:rPr lang="en-US" altLang="zh-CN" sz="2400" b="0" i="1" smtClean="0">
                          <a:solidFill>
                            <a:srgbClr val="FF0000"/>
                          </a:solidFill>
                          <a:latin typeface="Cambria Math" panose="02040503050406030204" pitchFamily="18" charset="0"/>
                          <a:ea typeface="Cambria Math" panose="02040503050406030204" pitchFamily="18" charset="0"/>
                        </a:rPr>
                        <m:t>𝑐</m:t>
                      </m:r>
                      <m:r>
                        <a:rPr lang="en-US" altLang="zh-CN" sz="2400" b="0" i="1" smtClean="0">
                          <a:latin typeface="Cambria Math" panose="02040503050406030204" pitchFamily="18" charset="0"/>
                          <a:ea typeface="Cambria Math" panose="02040503050406030204" pitchFamily="18" charset="0"/>
                        </a:rPr>
                        <m:t>𝑘</m:t>
                      </m:r>
                      <m:r>
                        <a:rPr lang="en-US" altLang="zh-CN" sz="2400" b="0" i="1" smtClean="0">
                          <a:latin typeface="Cambria Math" panose="02040503050406030204" pitchFamily="18" charset="0"/>
                          <a:ea typeface="Cambria Math" panose="02040503050406030204" pitchFamily="18" charset="0"/>
                        </a:rPr>
                        <m:t>?</m:t>
                      </m:r>
                    </m:oMath>
                  </m:oMathPara>
                </a14:m>
                <a:endParaRPr lang="en-US" altLang="zh-CN" sz="2400" b="0" dirty="0">
                  <a:ea typeface="Cambria Math" panose="02040503050406030204" pitchFamily="18" charset="0"/>
                </a:endParaRPr>
              </a:p>
            </p:txBody>
          </p:sp>
        </mc:Choice>
        <mc:Fallback xmlns="">
          <p:sp>
            <p:nvSpPr>
              <p:cNvPr id="9" name="文本框 8">
                <a:extLst>
                  <a:ext uri="{FF2B5EF4-FFF2-40B4-BE49-F238E27FC236}">
                    <a16:creationId xmlns:a16="http://schemas.microsoft.com/office/drawing/2014/main" id="{59A626C8-F192-9340-A4DE-518E7426946A}"/>
                  </a:ext>
                </a:extLst>
              </p:cNvPr>
              <p:cNvSpPr txBox="1">
                <a:spLocks noRot="1" noChangeAspect="1" noMove="1" noResize="1" noEditPoints="1" noAdjustHandles="1" noChangeArrowheads="1" noChangeShapeType="1" noTextEdit="1"/>
              </p:cNvSpPr>
              <p:nvPr/>
            </p:nvSpPr>
            <p:spPr>
              <a:xfrm>
                <a:off x="2108129" y="4411190"/>
                <a:ext cx="4572000" cy="830997"/>
              </a:xfrm>
              <a:prstGeom prst="rect">
                <a:avLst/>
              </a:prstGeom>
              <a:blipFill>
                <a:blip r:embed="rId4"/>
                <a:stretch>
                  <a:fillRect b="-9091"/>
                </a:stretch>
              </a:blipFill>
            </p:spPr>
            <p:txBody>
              <a:bodyPr/>
              <a:lstStyle/>
              <a:p>
                <a:r>
                  <a:rPr lang="en-US">
                    <a:noFill/>
                  </a:rPr>
                  <a:t> </a:t>
                </a:r>
              </a:p>
            </p:txBody>
          </p:sp>
        </mc:Fallback>
      </mc:AlternateContent>
      <p:sp>
        <p:nvSpPr>
          <p:cNvPr id="10" name="右箭头 9">
            <a:extLst>
              <a:ext uri="{FF2B5EF4-FFF2-40B4-BE49-F238E27FC236}">
                <a16:creationId xmlns:a16="http://schemas.microsoft.com/office/drawing/2014/main" id="{17EC25BC-6A3A-924E-A81A-E1FFC0806A6D}"/>
              </a:ext>
            </a:extLst>
          </p:cNvPr>
          <p:cNvSpPr/>
          <p:nvPr/>
        </p:nvSpPr>
        <p:spPr>
          <a:xfrm>
            <a:off x="3164442" y="5349730"/>
            <a:ext cx="462337" cy="2465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B8CFEB4E-3310-FF4F-A94A-49697FDC0A32}"/>
                  </a:ext>
                </a:extLst>
              </p:cNvPr>
              <p:cNvSpPr txBox="1"/>
              <p:nvPr/>
            </p:nvSpPr>
            <p:spPr>
              <a:xfrm>
                <a:off x="3689595" y="5242187"/>
                <a:ext cx="1925827"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ea typeface="Cambria Math" panose="02040503050406030204" pitchFamily="18" charset="0"/>
                        </a:rPr>
                        <m:t>𝑐𝑘</m:t>
                      </m:r>
                      <m:r>
                        <a:rPr lang="en-US" altLang="zh-CN" sz="2400" b="0" i="1" smtClean="0">
                          <a:latin typeface="Cambria Math" panose="02040503050406030204" pitchFamily="18" charset="0"/>
                          <a:ea typeface="Cambria Math" panose="02040503050406030204" pitchFamily="18" charset="0"/>
                        </a:rPr>
                        <m:t>+1≤</m:t>
                      </m:r>
                      <m:r>
                        <a:rPr lang="en-US" altLang="zh-CN" sz="2400" b="0" i="1" smtClean="0">
                          <a:solidFill>
                            <a:srgbClr val="FF0000"/>
                          </a:solidFill>
                          <a:latin typeface="Cambria Math" panose="02040503050406030204" pitchFamily="18" charset="0"/>
                          <a:ea typeface="Cambria Math" panose="02040503050406030204" pitchFamily="18" charset="0"/>
                        </a:rPr>
                        <m:t>𝑐</m:t>
                      </m:r>
                      <m:r>
                        <a:rPr lang="en-US" altLang="zh-CN" sz="2400" b="0" i="1" smtClean="0">
                          <a:latin typeface="Cambria Math" panose="02040503050406030204" pitchFamily="18" charset="0"/>
                          <a:ea typeface="Cambria Math" panose="02040503050406030204" pitchFamily="18" charset="0"/>
                        </a:rPr>
                        <m:t>𝑘</m:t>
                      </m:r>
                    </m:oMath>
                  </m:oMathPara>
                </a14:m>
                <a:endParaRPr lang="en-US" sz="2400" dirty="0"/>
              </a:p>
            </p:txBody>
          </p:sp>
        </mc:Choice>
        <mc:Fallback xmlns="">
          <p:sp>
            <p:nvSpPr>
              <p:cNvPr id="12" name="文本框 11">
                <a:extLst>
                  <a:ext uri="{FF2B5EF4-FFF2-40B4-BE49-F238E27FC236}">
                    <a16:creationId xmlns:a16="http://schemas.microsoft.com/office/drawing/2014/main" id="{B8CFEB4E-3310-FF4F-A94A-49697FDC0A32}"/>
                  </a:ext>
                </a:extLst>
              </p:cNvPr>
              <p:cNvSpPr txBox="1">
                <a:spLocks noRot="1" noChangeAspect="1" noMove="1" noResize="1" noEditPoints="1" noAdjustHandles="1" noChangeArrowheads="1" noChangeShapeType="1" noTextEdit="1"/>
              </p:cNvSpPr>
              <p:nvPr/>
            </p:nvSpPr>
            <p:spPr>
              <a:xfrm>
                <a:off x="3689595" y="5242187"/>
                <a:ext cx="1925827" cy="461665"/>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90083B68-5027-B941-BACE-AF40C744D8DE}"/>
                  </a:ext>
                </a:extLst>
              </p:cNvPr>
              <p:cNvSpPr txBox="1"/>
              <p:nvPr/>
            </p:nvSpPr>
            <p:spPr>
              <a:xfrm>
                <a:off x="4233028" y="5219515"/>
                <a:ext cx="4572000"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ea typeface="Cambria Math" panose="02040503050406030204" pitchFamily="18" charset="0"/>
                        </a:rPr>
                        <m:t>1≤0</m:t>
                      </m:r>
                    </m:oMath>
                  </m:oMathPara>
                </a14:m>
                <a:endParaRPr lang="en-US" sz="2400" dirty="0"/>
              </a:p>
            </p:txBody>
          </p:sp>
        </mc:Choice>
        <mc:Fallback xmlns="">
          <p:sp>
            <p:nvSpPr>
              <p:cNvPr id="14" name="文本框 13">
                <a:extLst>
                  <a:ext uri="{FF2B5EF4-FFF2-40B4-BE49-F238E27FC236}">
                    <a16:creationId xmlns:a16="http://schemas.microsoft.com/office/drawing/2014/main" id="{90083B68-5027-B941-BACE-AF40C744D8DE}"/>
                  </a:ext>
                </a:extLst>
              </p:cNvPr>
              <p:cNvSpPr txBox="1">
                <a:spLocks noRot="1" noChangeAspect="1" noMove="1" noResize="1" noEditPoints="1" noAdjustHandles="1" noChangeArrowheads="1" noChangeShapeType="1" noTextEdit="1"/>
              </p:cNvSpPr>
              <p:nvPr/>
            </p:nvSpPr>
            <p:spPr>
              <a:xfrm>
                <a:off x="4233028" y="5219515"/>
                <a:ext cx="4572000" cy="461665"/>
              </a:xfrm>
              <a:prstGeom prst="rect">
                <a:avLst/>
              </a:prstGeom>
              <a:blipFill>
                <a:blip r:embed="rId6"/>
                <a:stretch>
                  <a:fillRect/>
                </a:stretch>
              </a:blipFill>
            </p:spPr>
            <p:txBody>
              <a:bodyPr/>
              <a:lstStyle/>
              <a:p>
                <a:r>
                  <a:rPr lang="en-US">
                    <a:noFill/>
                  </a:rPr>
                  <a:t> </a:t>
                </a:r>
              </a:p>
            </p:txBody>
          </p:sp>
        </mc:Fallback>
      </mc:AlternateContent>
      <p:sp>
        <p:nvSpPr>
          <p:cNvPr id="15" name="文本框 14">
            <a:extLst>
              <a:ext uri="{FF2B5EF4-FFF2-40B4-BE49-F238E27FC236}">
                <a16:creationId xmlns:a16="http://schemas.microsoft.com/office/drawing/2014/main" id="{C11D3C8D-59F5-3648-A58D-603D7CE2A8FA}"/>
              </a:ext>
            </a:extLst>
          </p:cNvPr>
          <p:cNvSpPr txBox="1"/>
          <p:nvPr/>
        </p:nvSpPr>
        <p:spPr>
          <a:xfrm>
            <a:off x="7485838" y="5267631"/>
            <a:ext cx="877163" cy="369332"/>
          </a:xfrm>
          <a:prstGeom prst="rect">
            <a:avLst/>
          </a:prstGeom>
          <a:noFill/>
        </p:spPr>
        <p:txBody>
          <a:bodyPr wrap="none" rtlCol="0">
            <a:spAutoFit/>
          </a:bodyPr>
          <a:lstStyle/>
          <a:p>
            <a:r>
              <a:rPr lang="en-US" dirty="0" err="1"/>
              <a:t>不成立</a:t>
            </a:r>
            <a:endParaRPr lang="en-US" dirty="0"/>
          </a:p>
        </p:txBody>
      </p:sp>
      <p:sp>
        <p:nvSpPr>
          <p:cNvPr id="16" name="右箭头 15">
            <a:extLst>
              <a:ext uri="{FF2B5EF4-FFF2-40B4-BE49-F238E27FC236}">
                <a16:creationId xmlns:a16="http://schemas.microsoft.com/office/drawing/2014/main" id="{7E453344-2C15-C245-988A-9D299C5BBC52}"/>
              </a:ext>
            </a:extLst>
          </p:cNvPr>
          <p:cNvSpPr/>
          <p:nvPr/>
        </p:nvSpPr>
        <p:spPr>
          <a:xfrm>
            <a:off x="5607979" y="5329007"/>
            <a:ext cx="462337" cy="2465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右箭头 16">
            <a:extLst>
              <a:ext uri="{FF2B5EF4-FFF2-40B4-BE49-F238E27FC236}">
                <a16:creationId xmlns:a16="http://schemas.microsoft.com/office/drawing/2014/main" id="{80242E7F-3DEB-644F-89CC-C9D38EA5B8B4}"/>
              </a:ext>
            </a:extLst>
          </p:cNvPr>
          <p:cNvSpPr/>
          <p:nvPr/>
        </p:nvSpPr>
        <p:spPr>
          <a:xfrm>
            <a:off x="6997816" y="5327058"/>
            <a:ext cx="462337" cy="2465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C120F2D3-2CBA-7141-A993-9D07C65945F3}"/>
                  </a:ext>
                </a:extLst>
              </p:cNvPr>
              <p:cNvSpPr txBox="1"/>
              <p:nvPr/>
            </p:nvSpPr>
            <p:spPr>
              <a:xfrm>
                <a:off x="956478" y="5794229"/>
                <a:ext cx="7632718" cy="830997"/>
              </a:xfrm>
              <a:prstGeom prst="rect">
                <a:avLst/>
              </a:prstGeom>
              <a:noFill/>
            </p:spPr>
            <p:txBody>
              <a:bodyPr wrap="square" rtlCol="0">
                <a:spAutoFit/>
              </a:bodyPr>
              <a:lstStyle/>
              <a:p>
                <a:r>
                  <a:rPr lang="en-US" sz="2400" dirty="0" err="1"/>
                  <a:t>这时</a:t>
                </a:r>
                <a:r>
                  <a:rPr lang="zh-CN" altLang="en-US" sz="2400" dirty="0"/>
                  <a:t>，并不意味着假设</a:t>
                </a:r>
                <a:r>
                  <a:rPr lang="en-US" altLang="zh-CN" sz="2400" dirty="0"/>
                  <a:t>O(n)</a:t>
                </a:r>
                <a:r>
                  <a:rPr lang="zh-CN" altLang="en-US" sz="2400" dirty="0"/>
                  <a:t>是错误的，而是可以</a:t>
                </a:r>
                <a:r>
                  <a:rPr lang="zh-CN" altLang="en-US" sz="2400" b="1" dirty="0">
                    <a:solidFill>
                      <a:srgbClr val="00B050"/>
                    </a:solidFill>
                  </a:rPr>
                  <a:t>调整假设的不等式：</a:t>
                </a:r>
                <a:r>
                  <a:rPr lang="en-US" altLang="zh-CN" sz="2400" b="0" dirty="0"/>
                  <a:t> </a:t>
                </a:r>
                <a14:m>
                  <m:oMath xmlns:m="http://schemas.openxmlformats.org/officeDocument/2006/math">
                    <m:r>
                      <a:rPr lang="en-US" altLang="zh-CN" sz="2400" b="0" i="1" smtClean="0">
                        <a:latin typeface="Cambria Math" panose="02040503050406030204" pitchFamily="18" charset="0"/>
                      </a:rPr>
                      <m:t>𝑇</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𝑛</m:t>
                        </m:r>
                      </m:e>
                    </m:d>
                    <m:r>
                      <a:rPr lang="en-US" altLang="zh-CN" sz="2400" b="0" i="1" smtClean="0">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𝑐𝑛</m:t>
                    </m:r>
                  </m:oMath>
                </a14:m>
                <a:r>
                  <a:rPr lang="en-US" altLang="zh-CN" sz="2400" b="1" dirty="0">
                    <a:solidFill>
                      <a:srgbClr val="00B050"/>
                    </a:solidFill>
                  </a:rPr>
                  <a:t>-1</a:t>
                </a:r>
                <a:r>
                  <a:rPr lang="zh-CN" altLang="en-US" sz="2400" b="1" dirty="0">
                    <a:solidFill>
                      <a:srgbClr val="00B050"/>
                    </a:solidFill>
                  </a:rPr>
                  <a:t>，解决常数部分带来的影响</a:t>
                </a:r>
                <a:endParaRPr lang="en-US" sz="2400" b="1" dirty="0">
                  <a:solidFill>
                    <a:srgbClr val="00B050"/>
                  </a:solidFill>
                </a:endParaRPr>
              </a:p>
            </p:txBody>
          </p:sp>
        </mc:Choice>
        <mc:Fallback xmlns="">
          <p:sp>
            <p:nvSpPr>
              <p:cNvPr id="18" name="文本框 17">
                <a:extLst>
                  <a:ext uri="{FF2B5EF4-FFF2-40B4-BE49-F238E27FC236}">
                    <a16:creationId xmlns:a16="http://schemas.microsoft.com/office/drawing/2014/main" id="{C120F2D3-2CBA-7141-A993-9D07C65945F3}"/>
                  </a:ext>
                </a:extLst>
              </p:cNvPr>
              <p:cNvSpPr txBox="1">
                <a:spLocks noRot="1" noChangeAspect="1" noMove="1" noResize="1" noEditPoints="1" noAdjustHandles="1" noChangeArrowheads="1" noChangeShapeType="1" noTextEdit="1"/>
              </p:cNvSpPr>
              <p:nvPr/>
            </p:nvSpPr>
            <p:spPr>
              <a:xfrm>
                <a:off x="956478" y="5794229"/>
                <a:ext cx="7632718" cy="830997"/>
              </a:xfrm>
              <a:prstGeom prst="rect">
                <a:avLst/>
              </a:prstGeom>
              <a:blipFill>
                <a:blip r:embed="rId7"/>
                <a:stretch>
                  <a:fillRect l="-1329" t="-6061" b="-15152"/>
                </a:stretch>
              </a:blipFill>
            </p:spPr>
            <p:txBody>
              <a:bodyPr/>
              <a:lstStyle/>
              <a:p>
                <a:r>
                  <a:rPr lang="en-US">
                    <a:noFill/>
                  </a:rPr>
                  <a:t> </a:t>
                </a:r>
              </a:p>
            </p:txBody>
          </p:sp>
        </mc:Fallback>
      </mc:AlternateContent>
    </p:spTree>
    <p:extLst>
      <p:ext uri="{BB962C8B-B14F-4D97-AF65-F5344CB8AC3E}">
        <p14:creationId xmlns:p14="http://schemas.microsoft.com/office/powerpoint/2010/main" val="704314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21CB6C-685B-A347-A9D6-E8F1AAE860CC}"/>
              </a:ext>
            </a:extLst>
          </p:cNvPr>
          <p:cNvSpPr>
            <a:spLocks noGrp="1"/>
          </p:cNvSpPr>
          <p:nvPr>
            <p:ph type="title"/>
          </p:nvPr>
        </p:nvSpPr>
        <p:spPr>
          <a:xfrm>
            <a:off x="628650" y="365126"/>
            <a:ext cx="7886700" cy="888321"/>
          </a:xfrm>
        </p:spPr>
        <p:txBody>
          <a:bodyPr/>
          <a:lstStyle/>
          <a:p>
            <a:r>
              <a:rPr lang="en-US" altLang="zh-CN" dirty="0" err="1"/>
              <a:t>替换法证明可能碰到的问题</a:t>
            </a:r>
            <a:endParaRPr 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FB05AAF-3443-ED47-9EC5-C64AEE47EECD}"/>
                  </a:ext>
                </a:extLst>
              </p:cNvPr>
              <p:cNvSpPr>
                <a:spLocks noGrp="1"/>
              </p:cNvSpPr>
              <p:nvPr>
                <p:ph idx="1"/>
              </p:nvPr>
            </p:nvSpPr>
            <p:spPr>
              <a:xfrm>
                <a:off x="628650" y="1500027"/>
                <a:ext cx="7886700" cy="4676936"/>
              </a:xfrm>
            </p:spPr>
            <p:txBody>
              <a:bodyPr/>
              <a:lstStyle/>
              <a:p>
                <a:r>
                  <a:rPr lang="zh-CN" altLang="en-US" sz="2800" dirty="0"/>
                  <a:t>我们假设</a:t>
                </a:r>
                <a:endParaRPr lang="en-US" altLang="zh-CN" sz="2800" dirty="0"/>
              </a:p>
              <a:p>
                <a:pPr marL="0" indent="0">
                  <a:buNone/>
                </a:pPr>
                <a14:m>
                  <m:oMathPara xmlns:m="http://schemas.openxmlformats.org/officeDocument/2006/math">
                    <m:oMathParaPr>
                      <m:jc m:val="centerGroup"/>
                    </m:oMathParaPr>
                    <m:oMath xmlns:m="http://schemas.openxmlformats.org/officeDocument/2006/math">
                      <m:r>
                        <a:rPr lang="en-US" altLang="zh-CN" sz="2800" b="0" i="1" smtClean="0">
                          <a:latin typeface="Cambria Math" panose="02040503050406030204" pitchFamily="18" charset="0"/>
                        </a:rPr>
                        <m:t>𝑇</m:t>
                      </m:r>
                      <m:d>
                        <m:dPr>
                          <m:ctrlPr>
                            <a:rPr lang="en-US" altLang="zh-CN" sz="2800" b="0" i="1" smtClean="0">
                              <a:latin typeface="Cambria Math" panose="02040503050406030204" pitchFamily="18" charset="0"/>
                            </a:rPr>
                          </m:ctrlPr>
                        </m:dPr>
                        <m:e>
                          <m:r>
                            <a:rPr lang="en-US" altLang="zh-CN" sz="2800" b="0" i="1" smtClean="0">
                              <a:latin typeface="Cambria Math" panose="02040503050406030204" pitchFamily="18" charset="0"/>
                            </a:rPr>
                            <m:t>𝑛</m:t>
                          </m:r>
                        </m:e>
                      </m:d>
                      <m:r>
                        <a:rPr lang="en-US" altLang="zh-CN" sz="2800" b="0" i="1" smtClean="0">
                          <a:latin typeface="Cambria Math" panose="02040503050406030204" pitchFamily="18" charset="0"/>
                          <a:ea typeface="Cambria Math" panose="02040503050406030204" pitchFamily="18" charset="0"/>
                        </a:rPr>
                        <m:t>≤</m:t>
                      </m:r>
                      <m:r>
                        <a:rPr lang="en-US" altLang="zh-CN" sz="2800" b="0" i="1" smtClean="0">
                          <a:latin typeface="Cambria Math" panose="02040503050406030204" pitchFamily="18" charset="0"/>
                          <a:ea typeface="Cambria Math" panose="02040503050406030204" pitchFamily="18" charset="0"/>
                        </a:rPr>
                        <m:t>𝑐𝑛</m:t>
                      </m:r>
                      <m:r>
                        <a:rPr lang="en-US" altLang="zh-CN" sz="2800" b="0" i="1" smtClean="0">
                          <a:latin typeface="Cambria Math" panose="02040503050406030204" pitchFamily="18" charset="0"/>
                          <a:ea typeface="Cambria Math" panose="02040503050406030204" pitchFamily="18" charset="0"/>
                        </a:rPr>
                        <m:t>−1,</m:t>
                      </m:r>
                      <m:r>
                        <a:rPr lang="zh-CN" altLang="en-US" sz="2800" b="0" i="1" smtClean="0">
                          <a:latin typeface="Cambria Math" panose="02040503050406030204" pitchFamily="18" charset="0"/>
                          <a:ea typeface="Cambria Math" panose="02040503050406030204" pitchFamily="18" charset="0"/>
                        </a:rPr>
                        <m:t> </m:t>
                      </m:r>
                      <m:r>
                        <a:rPr lang="zh-CN" altLang="en-US" sz="2800" i="1">
                          <a:latin typeface="Cambria Math" panose="02040503050406030204" pitchFamily="18" charset="0"/>
                          <a:ea typeface="Cambria Math" panose="02040503050406030204" pitchFamily="18" charset="0"/>
                        </a:rPr>
                        <m:t>对于</m:t>
                      </m:r>
                      <m:r>
                        <a:rPr lang="en-US" altLang="zh-CN" sz="2800" i="1">
                          <a:latin typeface="Cambria Math" panose="02040503050406030204" pitchFamily="18" charset="0"/>
                          <a:ea typeface="Cambria Math" panose="02040503050406030204" pitchFamily="18" charset="0"/>
                        </a:rPr>
                        <m:t>𝑛</m:t>
                      </m:r>
                      <m:r>
                        <a:rPr lang="en-US" altLang="zh-CN" sz="2800" i="1" smtClean="0">
                          <a:latin typeface="Cambria Math" panose="02040503050406030204" pitchFamily="18" charset="0"/>
                          <a:ea typeface="Cambria Math" panose="02040503050406030204" pitchFamily="18" charset="0"/>
                        </a:rPr>
                        <m:t>≥</m:t>
                      </m:r>
                      <m:sSub>
                        <m:sSubPr>
                          <m:ctrlPr>
                            <a:rPr lang="en-US" altLang="zh-CN" sz="2800" i="1" smtClean="0">
                              <a:latin typeface="Cambria Math" panose="02040503050406030204" pitchFamily="18" charset="0"/>
                              <a:ea typeface="Cambria Math" panose="02040503050406030204" pitchFamily="18" charset="0"/>
                            </a:rPr>
                          </m:ctrlPr>
                        </m:sSubPr>
                        <m:e>
                          <m:r>
                            <a:rPr lang="en-US" altLang="zh-CN" sz="2800" b="0" i="1" smtClean="0">
                              <a:latin typeface="Cambria Math" panose="02040503050406030204" pitchFamily="18" charset="0"/>
                              <a:ea typeface="Cambria Math" panose="02040503050406030204" pitchFamily="18" charset="0"/>
                            </a:rPr>
                            <m:t>𝑛</m:t>
                          </m:r>
                        </m:e>
                        <m:sub>
                          <m:r>
                            <a:rPr lang="en-US" altLang="zh-CN" sz="2800" b="0" i="1" smtClean="0">
                              <a:latin typeface="Cambria Math" panose="02040503050406030204" pitchFamily="18" charset="0"/>
                              <a:ea typeface="Cambria Math" panose="02040503050406030204" pitchFamily="18" charset="0"/>
                            </a:rPr>
                            <m:t>0</m:t>
                          </m:r>
                        </m:sub>
                      </m:sSub>
                    </m:oMath>
                  </m:oMathPara>
                </a14:m>
                <a:endParaRPr lang="en-US" altLang="zh-CN" sz="2800" dirty="0"/>
              </a:p>
              <a:p>
                <a:endParaRPr lang="en-US" dirty="0"/>
              </a:p>
            </p:txBody>
          </p:sp>
        </mc:Choice>
        <mc:Fallback xmlns="">
          <p:sp>
            <p:nvSpPr>
              <p:cNvPr id="3" name="内容占位符 2">
                <a:extLst>
                  <a:ext uri="{FF2B5EF4-FFF2-40B4-BE49-F238E27FC236}">
                    <a16:creationId xmlns:a16="http://schemas.microsoft.com/office/drawing/2014/main" id="{DFB05AAF-3443-ED47-9EC5-C64AEE47EECD}"/>
                  </a:ext>
                </a:extLst>
              </p:cNvPr>
              <p:cNvSpPr>
                <a:spLocks noGrp="1" noRot="1" noChangeAspect="1" noMove="1" noResize="1" noEditPoints="1" noAdjustHandles="1" noChangeArrowheads="1" noChangeShapeType="1" noTextEdit="1"/>
              </p:cNvSpPr>
              <p:nvPr>
                <p:ph idx="1"/>
              </p:nvPr>
            </p:nvSpPr>
            <p:spPr>
              <a:xfrm>
                <a:off x="628650" y="1500027"/>
                <a:ext cx="7886700" cy="4676936"/>
              </a:xfrm>
              <a:blipFill>
                <a:blip r:embed="rId2"/>
                <a:stretch>
                  <a:fillRect l="-1447" t="-24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3509C8FC-832A-6A4E-8272-88BC15ED9A6D}"/>
                  </a:ext>
                </a:extLst>
              </p:cNvPr>
              <p:cNvSpPr txBox="1"/>
              <p:nvPr/>
            </p:nvSpPr>
            <p:spPr>
              <a:xfrm>
                <a:off x="885176" y="2575331"/>
                <a:ext cx="7792634" cy="954107"/>
              </a:xfrm>
              <a:prstGeom prst="rect">
                <a:avLst/>
              </a:prstGeom>
              <a:noFill/>
            </p:spPr>
            <p:txBody>
              <a:bodyPr wrap="square" rtlCol="0">
                <a:spAutoFit/>
              </a:bodyPr>
              <a:lstStyle/>
              <a:p>
                <a:r>
                  <a:rPr lang="en-US" sz="2800" dirty="0">
                    <a:solidFill>
                      <a:srgbClr val="00B050"/>
                    </a:solidFill>
                  </a:rPr>
                  <a:t>假设对于所有</a:t>
                </a:r>
                <a14:m>
                  <m:oMath xmlns:m="http://schemas.openxmlformats.org/officeDocument/2006/math">
                    <m:r>
                      <a:rPr lang="en-US" altLang="zh-CN" sz="2800" b="0" i="0" smtClean="0">
                        <a:solidFill>
                          <a:srgbClr val="00B050"/>
                        </a:solidFill>
                        <a:latin typeface="Cambria Math" panose="02040503050406030204" pitchFamily="18" charset="0"/>
                        <a:ea typeface="Cambria Math" panose="02040503050406030204" pitchFamily="18" charset="0"/>
                      </a:rPr>
                      <m:t>1</m:t>
                    </m:r>
                    <m:r>
                      <a:rPr lang="en-US" sz="2800" i="1" smtClean="0">
                        <a:solidFill>
                          <a:srgbClr val="00B050"/>
                        </a:solidFill>
                        <a:latin typeface="Cambria Math" panose="02040503050406030204" pitchFamily="18" charset="0"/>
                        <a:ea typeface="Cambria Math" panose="02040503050406030204" pitchFamily="18" charset="0"/>
                      </a:rPr>
                      <m:t>≤</m:t>
                    </m:r>
                  </m:oMath>
                </a14:m>
                <a:r>
                  <a:rPr lang="en-US" altLang="zh-CN" sz="2800" dirty="0">
                    <a:solidFill>
                      <a:srgbClr val="00B050"/>
                    </a:solidFill>
                  </a:rPr>
                  <a:t>n&lt;k</a:t>
                </a:r>
                <a:r>
                  <a:rPr lang="zh-CN" altLang="en-US" sz="2800" dirty="0">
                    <a:solidFill>
                      <a:srgbClr val="00B050"/>
                    </a:solidFill>
                  </a:rPr>
                  <a:t>上述不等式成立，我们要证明</a:t>
                </a:r>
                <a:r>
                  <a:rPr lang="en-US" altLang="zh-CN" sz="2800" dirty="0">
                    <a:solidFill>
                      <a:srgbClr val="00B050"/>
                    </a:solidFill>
                  </a:rPr>
                  <a:t>n=k</a:t>
                </a:r>
                <a:r>
                  <a:rPr lang="zh-CN" altLang="en-US" sz="2800" dirty="0">
                    <a:solidFill>
                      <a:srgbClr val="00B050"/>
                    </a:solidFill>
                  </a:rPr>
                  <a:t>时成立</a:t>
                </a:r>
                <a:endParaRPr lang="en-US" altLang="zh-CN" sz="2800" dirty="0">
                  <a:solidFill>
                    <a:srgbClr val="00B050"/>
                  </a:solidFill>
                </a:endParaRPr>
              </a:p>
            </p:txBody>
          </p:sp>
        </mc:Choice>
        <mc:Fallback xmlns="">
          <p:sp>
            <p:nvSpPr>
              <p:cNvPr id="6" name="文本框 5">
                <a:extLst>
                  <a:ext uri="{FF2B5EF4-FFF2-40B4-BE49-F238E27FC236}">
                    <a16:creationId xmlns:a16="http://schemas.microsoft.com/office/drawing/2014/main" id="{3509C8FC-832A-6A4E-8272-88BC15ED9A6D}"/>
                  </a:ext>
                </a:extLst>
              </p:cNvPr>
              <p:cNvSpPr txBox="1">
                <a:spLocks noRot="1" noChangeAspect="1" noMove="1" noResize="1" noEditPoints="1" noAdjustHandles="1" noChangeArrowheads="1" noChangeShapeType="1" noTextEdit="1"/>
              </p:cNvSpPr>
              <p:nvPr/>
            </p:nvSpPr>
            <p:spPr>
              <a:xfrm>
                <a:off x="885176" y="2575331"/>
                <a:ext cx="7792634" cy="954107"/>
              </a:xfrm>
              <a:prstGeom prst="rect">
                <a:avLst/>
              </a:prstGeom>
              <a:blipFill>
                <a:blip r:embed="rId3"/>
                <a:stretch>
                  <a:fillRect l="-1626" t="-7895" b="-171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8A9CAE85-8F2A-964E-B1A1-4E774614961A}"/>
                  </a:ext>
                </a:extLst>
              </p:cNvPr>
              <p:cNvSpPr txBox="1"/>
              <p:nvPr/>
            </p:nvSpPr>
            <p:spPr>
              <a:xfrm>
                <a:off x="2067032" y="3558435"/>
                <a:ext cx="4572000" cy="116051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𝑇</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𝑘</m:t>
                          </m:r>
                        </m:e>
                      </m:d>
                      <m:r>
                        <a:rPr lang="en-US" altLang="zh-CN" sz="2400" b="0" i="1" smtClean="0">
                          <a:latin typeface="Cambria Math" panose="02040503050406030204" pitchFamily="18" charset="0"/>
                        </a:rPr>
                        <m:t>=2</m:t>
                      </m:r>
                      <m:r>
                        <a:rPr lang="en-US" altLang="zh-CN" sz="2400" b="0" i="1" smtClean="0">
                          <a:latin typeface="Cambria Math" panose="02040503050406030204" pitchFamily="18" charset="0"/>
                        </a:rPr>
                        <m:t>𝑇</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𝑘</m:t>
                          </m:r>
                          <m:r>
                            <a:rPr lang="en-US" altLang="zh-CN" sz="2400" b="0" i="1" smtClean="0">
                              <a:latin typeface="Cambria Math" panose="02040503050406030204" pitchFamily="18" charset="0"/>
                            </a:rPr>
                            <m:t>/2</m:t>
                          </m:r>
                        </m:e>
                      </m:d>
                      <m:r>
                        <a:rPr lang="en-US" altLang="zh-CN" sz="2400" b="0" i="1" smtClean="0">
                          <a:latin typeface="Cambria Math" panose="02040503050406030204" pitchFamily="18" charset="0"/>
                        </a:rPr>
                        <m:t>+1</m:t>
                      </m:r>
                    </m:oMath>
                  </m:oMathPara>
                </a14:m>
                <a:endParaRPr lang="en-US" altLang="zh-CN" sz="2400" b="0" dirty="0"/>
              </a:p>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ea typeface="Cambria Math" panose="02040503050406030204" pitchFamily="18" charset="0"/>
                        </a:rPr>
                        <m:t>≤2</m:t>
                      </m:r>
                      <m:d>
                        <m:dPr>
                          <m:ctrlPr>
                            <a:rPr lang="en-US" altLang="zh-CN" sz="2400" b="0" i="1" smtClean="0">
                              <a:latin typeface="Cambria Math" panose="02040503050406030204" pitchFamily="18" charset="0"/>
                              <a:ea typeface="Cambria Math" panose="02040503050406030204" pitchFamily="18" charset="0"/>
                            </a:rPr>
                          </m:ctrlPr>
                        </m:dPr>
                        <m:e>
                          <m:f>
                            <m:fPr>
                              <m:ctrlPr>
                                <a:rPr lang="en-US" altLang="zh-CN" sz="2400" b="0" i="1" smtClean="0">
                                  <a:latin typeface="Cambria Math" panose="02040503050406030204" pitchFamily="18" charset="0"/>
                                  <a:ea typeface="Cambria Math" panose="02040503050406030204" pitchFamily="18" charset="0"/>
                                </a:rPr>
                              </m:ctrlPr>
                            </m:fPr>
                            <m:num>
                              <m:r>
                                <a:rPr lang="en-US" altLang="zh-CN" sz="2400" b="0" i="1" smtClean="0">
                                  <a:latin typeface="Cambria Math" panose="02040503050406030204" pitchFamily="18" charset="0"/>
                                  <a:ea typeface="Cambria Math" panose="02040503050406030204" pitchFamily="18" charset="0"/>
                                </a:rPr>
                                <m:t>𝑐𝑘</m:t>
                              </m:r>
                            </m:num>
                            <m:den>
                              <m:r>
                                <a:rPr lang="en-US" altLang="zh-CN" sz="2400" b="0" i="1" smtClean="0">
                                  <a:latin typeface="Cambria Math" panose="02040503050406030204" pitchFamily="18" charset="0"/>
                                  <a:ea typeface="Cambria Math" panose="02040503050406030204" pitchFamily="18" charset="0"/>
                                </a:rPr>
                                <m:t>2</m:t>
                              </m:r>
                            </m:den>
                          </m:f>
                          <m:r>
                            <a:rPr lang="en-US" altLang="zh-CN" sz="2400" b="0" i="1" smtClean="0">
                              <a:latin typeface="Cambria Math" panose="02040503050406030204" pitchFamily="18" charset="0"/>
                              <a:ea typeface="Cambria Math" panose="02040503050406030204" pitchFamily="18" charset="0"/>
                            </a:rPr>
                            <m:t>−1</m:t>
                          </m:r>
                        </m:e>
                      </m:d>
                      <m:r>
                        <a:rPr lang="en-US" altLang="zh-CN" sz="2400" b="0" i="1" smtClean="0">
                          <a:latin typeface="Cambria Math" panose="02040503050406030204" pitchFamily="18" charset="0"/>
                          <a:ea typeface="Cambria Math" panose="02040503050406030204" pitchFamily="18" charset="0"/>
                        </a:rPr>
                        <m:t>+1≤</m:t>
                      </m:r>
                      <m:r>
                        <a:rPr lang="en-US" altLang="zh-CN" sz="2400" b="0" i="1" smtClean="0">
                          <a:solidFill>
                            <a:srgbClr val="FF0000"/>
                          </a:solidFill>
                          <a:latin typeface="Cambria Math" panose="02040503050406030204" pitchFamily="18" charset="0"/>
                          <a:ea typeface="Cambria Math" panose="02040503050406030204" pitchFamily="18" charset="0"/>
                        </a:rPr>
                        <m:t>𝑐</m:t>
                      </m:r>
                      <m:r>
                        <a:rPr lang="en-US" altLang="zh-CN" sz="2400" b="0" i="1" smtClean="0">
                          <a:latin typeface="Cambria Math" panose="02040503050406030204" pitchFamily="18" charset="0"/>
                          <a:ea typeface="Cambria Math" panose="02040503050406030204" pitchFamily="18" charset="0"/>
                        </a:rPr>
                        <m:t>𝑘</m:t>
                      </m:r>
                      <m:r>
                        <a:rPr lang="en-US" altLang="zh-CN" sz="2400" b="0" i="1" smtClean="0">
                          <a:latin typeface="Cambria Math" panose="02040503050406030204" pitchFamily="18" charset="0"/>
                          <a:ea typeface="Cambria Math" panose="02040503050406030204" pitchFamily="18" charset="0"/>
                        </a:rPr>
                        <m:t>−1?</m:t>
                      </m:r>
                    </m:oMath>
                  </m:oMathPara>
                </a14:m>
                <a:endParaRPr lang="en-US" altLang="zh-CN" sz="2400" b="0" dirty="0">
                  <a:ea typeface="Cambria Math" panose="02040503050406030204" pitchFamily="18" charset="0"/>
                </a:endParaRPr>
              </a:p>
            </p:txBody>
          </p:sp>
        </mc:Choice>
        <mc:Fallback xmlns="">
          <p:sp>
            <p:nvSpPr>
              <p:cNvPr id="7" name="文本框 6">
                <a:extLst>
                  <a:ext uri="{FF2B5EF4-FFF2-40B4-BE49-F238E27FC236}">
                    <a16:creationId xmlns:a16="http://schemas.microsoft.com/office/drawing/2014/main" id="{8A9CAE85-8F2A-964E-B1A1-4E774614961A}"/>
                  </a:ext>
                </a:extLst>
              </p:cNvPr>
              <p:cNvSpPr txBox="1">
                <a:spLocks noRot="1" noChangeAspect="1" noMove="1" noResize="1" noEditPoints="1" noAdjustHandles="1" noChangeArrowheads="1" noChangeShapeType="1" noTextEdit="1"/>
              </p:cNvSpPr>
              <p:nvPr/>
            </p:nvSpPr>
            <p:spPr>
              <a:xfrm>
                <a:off x="2067032" y="3558435"/>
                <a:ext cx="4572000" cy="1160511"/>
              </a:xfrm>
              <a:prstGeom prst="rect">
                <a:avLst/>
              </a:prstGeom>
              <a:blipFill>
                <a:blip r:embed="rId4"/>
                <a:stretch>
                  <a:fillRect b="-3261"/>
                </a:stretch>
              </a:blipFill>
            </p:spPr>
            <p:txBody>
              <a:bodyPr/>
              <a:lstStyle/>
              <a:p>
                <a:r>
                  <a:rPr lang="en-US">
                    <a:noFill/>
                  </a:rPr>
                  <a:t> </a:t>
                </a:r>
              </a:p>
            </p:txBody>
          </p:sp>
        </mc:Fallback>
      </mc:AlternateContent>
      <p:sp>
        <p:nvSpPr>
          <p:cNvPr id="8" name="右箭头 7">
            <a:extLst>
              <a:ext uri="{FF2B5EF4-FFF2-40B4-BE49-F238E27FC236}">
                <a16:creationId xmlns:a16="http://schemas.microsoft.com/office/drawing/2014/main" id="{B00EA8FD-1C21-D843-A29B-03D9B945BA1D}"/>
              </a:ext>
            </a:extLst>
          </p:cNvPr>
          <p:cNvSpPr/>
          <p:nvPr/>
        </p:nvSpPr>
        <p:spPr>
          <a:xfrm>
            <a:off x="2630185" y="4863000"/>
            <a:ext cx="462337" cy="2465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C272F014-136B-8949-9EBE-98D005107B67}"/>
                  </a:ext>
                </a:extLst>
              </p:cNvPr>
              <p:cNvSpPr txBox="1"/>
              <p:nvPr/>
            </p:nvSpPr>
            <p:spPr>
              <a:xfrm>
                <a:off x="3155338" y="4755457"/>
                <a:ext cx="2485174"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ea typeface="Cambria Math" panose="02040503050406030204" pitchFamily="18" charset="0"/>
                        </a:rPr>
                        <m:t>𝑐𝑘</m:t>
                      </m:r>
                      <m:r>
                        <a:rPr lang="en-US" altLang="zh-CN" sz="2400" b="0" i="1" smtClean="0">
                          <a:latin typeface="Cambria Math" panose="02040503050406030204" pitchFamily="18" charset="0"/>
                          <a:ea typeface="Cambria Math" panose="02040503050406030204" pitchFamily="18" charset="0"/>
                        </a:rPr>
                        <m:t>−1≤</m:t>
                      </m:r>
                      <m:r>
                        <a:rPr lang="en-US" altLang="zh-CN" sz="2400" b="0" i="1" smtClean="0">
                          <a:solidFill>
                            <a:srgbClr val="FF0000"/>
                          </a:solidFill>
                          <a:latin typeface="Cambria Math" panose="02040503050406030204" pitchFamily="18" charset="0"/>
                          <a:ea typeface="Cambria Math" panose="02040503050406030204" pitchFamily="18" charset="0"/>
                        </a:rPr>
                        <m:t>𝑐</m:t>
                      </m:r>
                      <m:r>
                        <a:rPr lang="en-US" altLang="zh-CN" sz="2400" b="0" i="1" smtClean="0">
                          <a:latin typeface="Cambria Math" panose="02040503050406030204" pitchFamily="18" charset="0"/>
                          <a:ea typeface="Cambria Math" panose="02040503050406030204" pitchFamily="18" charset="0"/>
                        </a:rPr>
                        <m:t>𝑘</m:t>
                      </m:r>
                      <m:r>
                        <a:rPr lang="en-US" altLang="zh-CN" sz="2400" b="0" i="1" smtClean="0">
                          <a:latin typeface="Cambria Math" panose="02040503050406030204" pitchFamily="18" charset="0"/>
                          <a:ea typeface="Cambria Math" panose="02040503050406030204" pitchFamily="18" charset="0"/>
                        </a:rPr>
                        <m:t>−1</m:t>
                      </m:r>
                    </m:oMath>
                  </m:oMathPara>
                </a14:m>
                <a:endParaRPr lang="en-US" sz="2400" dirty="0"/>
              </a:p>
            </p:txBody>
          </p:sp>
        </mc:Choice>
        <mc:Fallback xmlns="">
          <p:sp>
            <p:nvSpPr>
              <p:cNvPr id="9" name="文本框 8">
                <a:extLst>
                  <a:ext uri="{FF2B5EF4-FFF2-40B4-BE49-F238E27FC236}">
                    <a16:creationId xmlns:a16="http://schemas.microsoft.com/office/drawing/2014/main" id="{C272F014-136B-8949-9EBE-98D005107B67}"/>
                  </a:ext>
                </a:extLst>
              </p:cNvPr>
              <p:cNvSpPr txBox="1">
                <a:spLocks noRot="1" noChangeAspect="1" noMove="1" noResize="1" noEditPoints="1" noAdjustHandles="1" noChangeArrowheads="1" noChangeShapeType="1" noTextEdit="1"/>
              </p:cNvSpPr>
              <p:nvPr/>
            </p:nvSpPr>
            <p:spPr>
              <a:xfrm>
                <a:off x="3155338" y="4755457"/>
                <a:ext cx="2485174" cy="461665"/>
              </a:xfrm>
              <a:prstGeom prst="rect">
                <a:avLst/>
              </a:prstGeom>
              <a:blipFill>
                <a:blip r:embed="rId5"/>
                <a:stretch>
                  <a:fillRect/>
                </a:stretch>
              </a:blipFill>
            </p:spPr>
            <p:txBody>
              <a:bodyPr/>
              <a:lstStyle/>
              <a:p>
                <a:r>
                  <a:rPr lang="en-US">
                    <a:noFill/>
                  </a:rPr>
                  <a:t> </a:t>
                </a:r>
              </a:p>
            </p:txBody>
          </p:sp>
        </mc:Fallback>
      </mc:AlternateContent>
      <p:sp>
        <p:nvSpPr>
          <p:cNvPr id="10" name="文本框 9">
            <a:extLst>
              <a:ext uri="{FF2B5EF4-FFF2-40B4-BE49-F238E27FC236}">
                <a16:creationId xmlns:a16="http://schemas.microsoft.com/office/drawing/2014/main" id="{FBE5A4B9-7D5F-8E44-9101-2D5E88A77A2E}"/>
              </a:ext>
            </a:extLst>
          </p:cNvPr>
          <p:cNvSpPr txBox="1"/>
          <p:nvPr/>
        </p:nvSpPr>
        <p:spPr>
          <a:xfrm>
            <a:off x="2733455" y="5286257"/>
            <a:ext cx="3328940" cy="523220"/>
          </a:xfrm>
          <a:prstGeom prst="rect">
            <a:avLst/>
          </a:prstGeom>
          <a:noFill/>
        </p:spPr>
        <p:txBody>
          <a:bodyPr wrap="square" rtlCol="0">
            <a:spAutoFit/>
          </a:bodyPr>
          <a:lstStyle/>
          <a:p>
            <a:r>
              <a:rPr lang="zh-CN" altLang="en-US" sz="2800" dirty="0">
                <a:solidFill>
                  <a:srgbClr val="00B050"/>
                </a:solidFill>
              </a:rPr>
              <a:t>对于任意</a:t>
            </a:r>
            <a:r>
              <a:rPr lang="en-US" altLang="zh-CN" sz="2800" dirty="0">
                <a:solidFill>
                  <a:srgbClr val="00B050"/>
                </a:solidFill>
              </a:rPr>
              <a:t>c</a:t>
            </a:r>
            <a:r>
              <a:rPr lang="zh-CN" altLang="en-US" sz="2800" dirty="0">
                <a:solidFill>
                  <a:srgbClr val="00B050"/>
                </a:solidFill>
              </a:rPr>
              <a:t>成立。</a:t>
            </a:r>
            <a:endParaRPr lang="en-US" altLang="zh-CN" sz="2800" dirty="0">
              <a:solidFill>
                <a:srgbClr val="00B050"/>
              </a:solidFill>
            </a:endParaRPr>
          </a:p>
        </p:txBody>
      </p:sp>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1BE67207-772B-094A-B526-1618E664027E}"/>
                  </a:ext>
                </a:extLst>
              </p:cNvPr>
              <p:cNvSpPr txBox="1"/>
              <p:nvPr/>
            </p:nvSpPr>
            <p:spPr>
              <a:xfrm>
                <a:off x="1196882" y="5859858"/>
                <a:ext cx="7318468" cy="954107"/>
              </a:xfrm>
              <a:prstGeom prst="rect">
                <a:avLst/>
              </a:prstGeom>
              <a:noFill/>
            </p:spPr>
            <p:txBody>
              <a:bodyPr wrap="square" rtlCol="0">
                <a:spAutoFit/>
              </a:bodyPr>
              <a:lstStyle/>
              <a:p>
                <a:r>
                  <a:rPr lang="zh-CN" altLang="en-US" sz="2800" dirty="0">
                    <a:solidFill>
                      <a:srgbClr val="00B050"/>
                    </a:solidFill>
                  </a:rPr>
                  <a:t>这样我们假设</a:t>
                </a:r>
                <a14:m>
                  <m:oMath xmlns:m="http://schemas.openxmlformats.org/officeDocument/2006/math">
                    <m:r>
                      <a:rPr lang="en-US" altLang="zh-CN" sz="2800" b="0" i="1" smtClean="0">
                        <a:latin typeface="Cambria Math" panose="02040503050406030204" pitchFamily="18" charset="0"/>
                      </a:rPr>
                      <m:t>𝑇</m:t>
                    </m:r>
                    <m:d>
                      <m:dPr>
                        <m:ctrlPr>
                          <a:rPr lang="en-US" altLang="zh-CN" sz="2800" b="0" i="1" smtClean="0">
                            <a:latin typeface="Cambria Math" panose="02040503050406030204" pitchFamily="18" charset="0"/>
                          </a:rPr>
                        </m:ctrlPr>
                      </m:dPr>
                      <m:e>
                        <m:r>
                          <a:rPr lang="en-US" altLang="zh-CN" sz="2800" b="0" i="1" smtClean="0">
                            <a:latin typeface="Cambria Math" panose="02040503050406030204" pitchFamily="18" charset="0"/>
                          </a:rPr>
                          <m:t>𝑛</m:t>
                        </m:r>
                      </m:e>
                    </m:d>
                    <m:r>
                      <a:rPr lang="en-US" altLang="zh-CN" sz="2800" b="0" i="1" smtClean="0">
                        <a:latin typeface="Cambria Math" panose="02040503050406030204" pitchFamily="18" charset="0"/>
                        <a:ea typeface="Cambria Math" panose="02040503050406030204" pitchFamily="18" charset="0"/>
                      </a:rPr>
                      <m:t>≤</m:t>
                    </m:r>
                    <m:r>
                      <a:rPr lang="en-US" altLang="zh-CN" sz="2800" b="0" i="1" smtClean="0">
                        <a:latin typeface="Cambria Math" panose="02040503050406030204" pitchFamily="18" charset="0"/>
                        <a:ea typeface="Cambria Math" panose="02040503050406030204" pitchFamily="18" charset="0"/>
                      </a:rPr>
                      <m:t>𝑛</m:t>
                    </m:r>
                    <m:r>
                      <a:rPr lang="en-US" altLang="zh-CN" sz="2800" b="0" i="1" smtClean="0">
                        <a:latin typeface="Cambria Math" panose="02040503050406030204" pitchFamily="18" charset="0"/>
                        <a:ea typeface="Cambria Math" panose="02040503050406030204" pitchFamily="18" charset="0"/>
                      </a:rPr>
                      <m:t>−1 </m:t>
                    </m:r>
                  </m:oMath>
                </a14:m>
                <a:r>
                  <a:rPr lang="zh-CN" altLang="en-US" sz="2800" dirty="0">
                    <a:solidFill>
                      <a:srgbClr val="00B050"/>
                    </a:solidFill>
                  </a:rPr>
                  <a:t>。重写正式证明过程即可。</a:t>
                </a:r>
                <a:endParaRPr lang="en-US" altLang="zh-CN" sz="2800" dirty="0">
                  <a:solidFill>
                    <a:srgbClr val="00B050"/>
                  </a:solidFill>
                </a:endParaRPr>
              </a:p>
            </p:txBody>
          </p:sp>
        </mc:Choice>
        <mc:Fallback xmlns="">
          <p:sp>
            <p:nvSpPr>
              <p:cNvPr id="11" name="文本框 10">
                <a:extLst>
                  <a:ext uri="{FF2B5EF4-FFF2-40B4-BE49-F238E27FC236}">
                    <a16:creationId xmlns:a16="http://schemas.microsoft.com/office/drawing/2014/main" id="{1BE67207-772B-094A-B526-1618E664027E}"/>
                  </a:ext>
                </a:extLst>
              </p:cNvPr>
              <p:cNvSpPr txBox="1">
                <a:spLocks noRot="1" noChangeAspect="1" noMove="1" noResize="1" noEditPoints="1" noAdjustHandles="1" noChangeArrowheads="1" noChangeShapeType="1" noTextEdit="1"/>
              </p:cNvSpPr>
              <p:nvPr/>
            </p:nvSpPr>
            <p:spPr>
              <a:xfrm>
                <a:off x="1196882" y="5859858"/>
                <a:ext cx="7318468" cy="954107"/>
              </a:xfrm>
              <a:prstGeom prst="rect">
                <a:avLst/>
              </a:prstGeom>
              <a:blipFill>
                <a:blip r:embed="rId6"/>
                <a:stretch>
                  <a:fillRect l="-1733" t="-6579" r="-867" b="-17105"/>
                </a:stretch>
              </a:blipFill>
            </p:spPr>
            <p:txBody>
              <a:bodyPr/>
              <a:lstStyle/>
              <a:p>
                <a:r>
                  <a:rPr lang="en-US">
                    <a:noFill/>
                  </a:rPr>
                  <a:t> </a:t>
                </a:r>
              </a:p>
            </p:txBody>
          </p:sp>
        </mc:Fallback>
      </mc:AlternateContent>
    </p:spTree>
    <p:extLst>
      <p:ext uri="{BB962C8B-B14F-4D97-AF65-F5344CB8AC3E}">
        <p14:creationId xmlns:p14="http://schemas.microsoft.com/office/powerpoint/2010/main" val="774451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1A60A6-402C-0448-B60B-A3E5647B5773}"/>
              </a:ext>
            </a:extLst>
          </p:cNvPr>
          <p:cNvSpPr>
            <a:spLocks noGrp="1"/>
          </p:cNvSpPr>
          <p:nvPr>
            <p:ph type="title"/>
          </p:nvPr>
        </p:nvSpPr>
        <p:spPr/>
        <p:txBody>
          <a:bodyPr/>
          <a:lstStyle/>
          <a:p>
            <a:r>
              <a:rPr lang="en-US" dirty="0" err="1"/>
              <a:t>总结</a:t>
            </a:r>
            <a:r>
              <a:rPr lang="zh-CN" altLang="en-US" dirty="0"/>
              <a:t>：分治递归的复杂性分析</a:t>
            </a:r>
            <a:endParaRPr 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BD026BA-4CAD-BC4F-B99D-3A811E7D64A8}"/>
                  </a:ext>
                </a:extLst>
              </p:cNvPr>
              <p:cNvSpPr>
                <a:spLocks noGrp="1"/>
              </p:cNvSpPr>
              <p:nvPr>
                <p:ph idx="1"/>
              </p:nvPr>
            </p:nvSpPr>
            <p:spPr>
              <a:xfrm>
                <a:off x="628650" y="1825624"/>
                <a:ext cx="7886700" cy="4816475"/>
              </a:xfrm>
            </p:spPr>
            <p:txBody>
              <a:bodyPr>
                <a:normAutofit lnSpcReduction="10000"/>
              </a:bodyPr>
              <a:lstStyle/>
              <a:p>
                <a:r>
                  <a:rPr lang="en-US" dirty="0"/>
                  <a:t>主定理</a:t>
                </a:r>
              </a:p>
              <a:p>
                <a:endParaRPr lang="en-US" dirty="0"/>
              </a:p>
              <a:p>
                <a:endParaRPr lang="en-US" dirty="0"/>
              </a:p>
              <a:p>
                <a:endParaRPr lang="en-US" dirty="0"/>
              </a:p>
              <a:p>
                <a:endParaRPr lang="en-US" dirty="0"/>
              </a:p>
              <a:p>
                <a:endParaRPr lang="en-US" dirty="0"/>
              </a:p>
              <a:p>
                <a:pPr marL="0" indent="0">
                  <a:buNone/>
                </a:pPr>
                <a:endParaRPr lang="en-US" dirty="0"/>
              </a:p>
              <a:p>
                <a:r>
                  <a:rPr lang="en-US" dirty="0" err="1"/>
                  <a:t>替换法</a:t>
                </a:r>
                <a:endParaRPr lang="en-US" dirty="0"/>
              </a:p>
              <a:p>
                <a:pPr marL="0" indent="0">
                  <a:buNone/>
                </a:pPr>
                <a:r>
                  <a:rPr lang="zh-CN" altLang="en-US" dirty="0"/>
                  <a:t>       假设</a:t>
                </a:r>
                <a14:m>
                  <m:oMath xmlns:m="http://schemas.openxmlformats.org/officeDocument/2006/math">
                    <m:r>
                      <a:rPr lang="en-US" altLang="zh-CN" sz="2800" i="1" smtClean="0">
                        <a:solidFill>
                          <a:schemeClr val="accent1"/>
                        </a:solidFill>
                        <a:latin typeface="Cambria Math" charset="0"/>
                      </a:rPr>
                      <m:t>𝑇</m:t>
                    </m:r>
                    <m:d>
                      <m:dPr>
                        <m:ctrlPr>
                          <a:rPr lang="en-US" altLang="zh-CN" sz="2800" i="1" smtClean="0">
                            <a:solidFill>
                              <a:schemeClr val="accent1"/>
                            </a:solidFill>
                            <a:latin typeface="Cambria Math" panose="02040503050406030204" pitchFamily="18" charset="0"/>
                          </a:rPr>
                        </m:ctrlPr>
                      </m:dPr>
                      <m:e>
                        <m:r>
                          <a:rPr lang="en-US" altLang="zh-CN" sz="2800" i="1" smtClean="0">
                            <a:solidFill>
                              <a:schemeClr val="accent1"/>
                            </a:solidFill>
                            <a:latin typeface="Cambria Math" charset="0"/>
                          </a:rPr>
                          <m:t>𝑛</m:t>
                        </m:r>
                      </m:e>
                    </m:d>
                    <m:r>
                      <a:rPr lang="en-US" altLang="zh-CN" i="1">
                        <a:solidFill>
                          <a:schemeClr val="accent1"/>
                        </a:solidFill>
                        <a:latin typeface="Cambria Math" charset="0"/>
                        <a:ea typeface="Cambria Math" panose="02040503050406030204" pitchFamily="18" charset="0"/>
                      </a:rPr>
                      <m:t>≤</m:t>
                    </m:r>
                    <m:r>
                      <a:rPr lang="en-US" altLang="zh-CN" b="0" i="1" smtClean="0">
                        <a:solidFill>
                          <a:schemeClr val="accent1"/>
                        </a:solidFill>
                        <a:latin typeface="Cambria Math" panose="02040503050406030204" pitchFamily="18" charset="0"/>
                        <a:ea typeface="Cambria Math" panose="02040503050406030204" pitchFamily="18" charset="0"/>
                      </a:rPr>
                      <m:t>𝐶𝑔</m:t>
                    </m:r>
                    <m:d>
                      <m:dPr>
                        <m:ctrlPr>
                          <a:rPr lang="en-US" altLang="zh-CN" b="0" i="1" smtClean="0">
                            <a:solidFill>
                              <a:schemeClr val="accent1"/>
                            </a:solidFill>
                            <a:latin typeface="Cambria Math" panose="02040503050406030204" pitchFamily="18" charset="0"/>
                            <a:ea typeface="Cambria Math" panose="02040503050406030204" pitchFamily="18" charset="0"/>
                          </a:rPr>
                        </m:ctrlPr>
                      </m:dPr>
                      <m:e>
                        <m:r>
                          <a:rPr lang="en-US" altLang="zh-CN" b="0" i="1" smtClean="0">
                            <a:solidFill>
                              <a:schemeClr val="accent1"/>
                            </a:solidFill>
                            <a:latin typeface="Cambria Math" panose="02040503050406030204" pitchFamily="18" charset="0"/>
                            <a:ea typeface="Cambria Math" panose="02040503050406030204" pitchFamily="18" charset="0"/>
                          </a:rPr>
                          <m:t>𝑛</m:t>
                        </m:r>
                      </m:e>
                    </m:d>
                    <m:r>
                      <a:rPr lang="zh-CN" altLang="en-US" b="0" i="0" smtClean="0">
                        <a:solidFill>
                          <a:schemeClr val="accent1"/>
                        </a:solidFill>
                        <a:latin typeface="Cambria Math" panose="02040503050406030204" pitchFamily="18" charset="0"/>
                        <a:ea typeface="Cambria Math" panose="02040503050406030204" pitchFamily="18" charset="0"/>
                      </a:rPr>
                      <m:t>，</m:t>
                    </m:r>
                  </m:oMath>
                </a14:m>
                <a:r>
                  <a:rPr lang="en-US" dirty="0" err="1"/>
                  <a:t>推导出常数</a:t>
                </a:r>
                <a:r>
                  <a:rPr lang="en-US" altLang="zh-CN" i="1" dirty="0" err="1">
                    <a:solidFill>
                      <a:schemeClr val="accent1"/>
                    </a:solidFill>
                  </a:rPr>
                  <a:t>C</a:t>
                </a:r>
                <a:r>
                  <a:rPr lang="zh-CN" altLang="en-US" i="1" dirty="0"/>
                  <a:t>，</a:t>
                </a:r>
                <a:r>
                  <a:rPr lang="zh-CN" altLang="en-US" dirty="0"/>
                  <a:t>再给出</a:t>
                </a:r>
                <a14:m>
                  <m:oMath xmlns:m="http://schemas.openxmlformats.org/officeDocument/2006/math">
                    <m:r>
                      <a:rPr lang="en-US" altLang="zh-CN" i="1">
                        <a:solidFill>
                          <a:schemeClr val="accent1"/>
                        </a:solidFill>
                        <a:latin typeface="Cambria Math" charset="0"/>
                      </a:rPr>
                      <m:t>𝑇</m:t>
                    </m:r>
                    <m:d>
                      <m:dPr>
                        <m:ctrlPr>
                          <a:rPr lang="en-US" altLang="zh-CN" i="1">
                            <a:solidFill>
                              <a:schemeClr val="accent1"/>
                            </a:solidFill>
                            <a:latin typeface="Cambria Math" panose="02040503050406030204" pitchFamily="18" charset="0"/>
                          </a:rPr>
                        </m:ctrlPr>
                      </m:dPr>
                      <m:e>
                        <m:r>
                          <a:rPr lang="en-US" altLang="zh-CN" i="1">
                            <a:solidFill>
                              <a:schemeClr val="accent1"/>
                            </a:solidFill>
                            <a:latin typeface="Cambria Math" charset="0"/>
                          </a:rPr>
                          <m:t>𝑛</m:t>
                        </m:r>
                      </m:e>
                    </m:d>
                    <m:r>
                      <a:rPr lang="en-US" altLang="zh-CN" b="0" i="1" smtClean="0">
                        <a:solidFill>
                          <a:schemeClr val="accent1"/>
                        </a:solidFill>
                        <a:latin typeface="Cambria Math" panose="02040503050406030204" pitchFamily="18" charset="0"/>
                      </a:rPr>
                      <m:t>=</m:t>
                    </m:r>
                    <m:r>
                      <a:rPr lang="en-US" altLang="zh-CN" b="0" i="1" smtClean="0">
                        <a:solidFill>
                          <a:schemeClr val="accent1"/>
                        </a:solidFill>
                        <a:latin typeface="Cambria Math" panose="02040503050406030204" pitchFamily="18" charset="0"/>
                      </a:rPr>
                      <m:t>𝑂</m:t>
                    </m:r>
                    <m:r>
                      <a:rPr lang="en-US" altLang="zh-CN" b="0" i="1" smtClean="0">
                        <a:solidFill>
                          <a:schemeClr val="accent1"/>
                        </a:solidFill>
                        <a:latin typeface="Cambria Math" panose="02040503050406030204" pitchFamily="18" charset="0"/>
                      </a:rPr>
                      <m:t>(</m:t>
                    </m:r>
                    <m:r>
                      <a:rPr lang="en-US" altLang="zh-CN" b="0" i="1" smtClean="0">
                        <a:solidFill>
                          <a:schemeClr val="accent1"/>
                        </a:solidFill>
                        <a:latin typeface="Cambria Math" panose="02040503050406030204" pitchFamily="18" charset="0"/>
                      </a:rPr>
                      <m:t>𝑔</m:t>
                    </m:r>
                    <m:r>
                      <a:rPr lang="en-US" altLang="zh-CN" b="0" i="1" smtClean="0">
                        <a:solidFill>
                          <a:schemeClr val="accent1"/>
                        </a:solidFill>
                        <a:latin typeface="Cambria Math" panose="02040503050406030204" pitchFamily="18" charset="0"/>
                      </a:rPr>
                      <m:t>(</m:t>
                    </m:r>
                    <m:r>
                      <a:rPr lang="en-US" altLang="zh-CN" b="0" i="1" smtClean="0">
                        <a:solidFill>
                          <a:schemeClr val="accent1"/>
                        </a:solidFill>
                        <a:latin typeface="Cambria Math" panose="02040503050406030204" pitchFamily="18" charset="0"/>
                      </a:rPr>
                      <m:t>𝑛</m:t>
                    </m:r>
                    <m:r>
                      <a:rPr lang="en-US" altLang="zh-CN" b="0" i="1" smtClean="0">
                        <a:solidFill>
                          <a:schemeClr val="accent1"/>
                        </a:solidFill>
                        <a:latin typeface="Cambria Math" panose="02040503050406030204" pitchFamily="18" charset="0"/>
                      </a:rPr>
                      <m:t>))</m:t>
                    </m:r>
                  </m:oMath>
                </a14:m>
                <a:r>
                  <a:rPr lang="zh-CN" altLang="en-US" dirty="0"/>
                  <a:t>的整个证明。</a:t>
                </a:r>
                <a:endParaRPr lang="en-US" dirty="0"/>
              </a:p>
            </p:txBody>
          </p:sp>
        </mc:Choice>
        <mc:Fallback xmlns="">
          <p:sp>
            <p:nvSpPr>
              <p:cNvPr id="3" name="内容占位符 2">
                <a:extLst>
                  <a:ext uri="{FF2B5EF4-FFF2-40B4-BE49-F238E27FC236}">
                    <a16:creationId xmlns:a16="http://schemas.microsoft.com/office/drawing/2014/main" id="{1BD026BA-4CAD-BC4F-B99D-3A811E7D64A8}"/>
                  </a:ext>
                </a:extLst>
              </p:cNvPr>
              <p:cNvSpPr>
                <a:spLocks noGrp="1" noRot="1" noChangeAspect="1" noMove="1" noResize="1" noEditPoints="1" noAdjustHandles="1" noChangeArrowheads="1" noChangeShapeType="1" noTextEdit="1"/>
              </p:cNvSpPr>
              <p:nvPr>
                <p:ph idx="1"/>
              </p:nvPr>
            </p:nvSpPr>
            <p:spPr>
              <a:xfrm>
                <a:off x="628650" y="1825624"/>
                <a:ext cx="7886700" cy="4816475"/>
              </a:xfrm>
              <a:blipFill>
                <a:blip r:embed="rId2"/>
                <a:stretch>
                  <a:fillRect l="-1447" t="-31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5">
                <a:extLst>
                  <a:ext uri="{FF2B5EF4-FFF2-40B4-BE49-F238E27FC236}">
                    <a16:creationId xmlns:a16="http://schemas.microsoft.com/office/drawing/2014/main" id="{1D51BD54-24EF-3949-817B-72D057AEA78D}"/>
                  </a:ext>
                </a:extLst>
              </p:cNvPr>
              <p:cNvSpPr txBox="1"/>
              <p:nvPr/>
            </p:nvSpPr>
            <p:spPr>
              <a:xfrm>
                <a:off x="1448068" y="2898895"/>
                <a:ext cx="5670911" cy="19424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solidFill>
                            <a:schemeClr val="accent1"/>
                          </a:solidFill>
                          <a:latin typeface="Cambria Math" panose="02040503050406030204" pitchFamily="18" charset="0"/>
                        </a:rPr>
                        <m:t>𝑇</m:t>
                      </m:r>
                      <m:d>
                        <m:dPr>
                          <m:ctrlPr>
                            <a:rPr lang="en-US" sz="2800" b="0" i="1" smtClean="0">
                              <a:solidFill>
                                <a:schemeClr val="accent1"/>
                              </a:solidFill>
                              <a:latin typeface="Cambria Math" panose="02040503050406030204" pitchFamily="18" charset="0"/>
                            </a:rPr>
                          </m:ctrlPr>
                        </m:dPr>
                        <m:e>
                          <m:r>
                            <a:rPr lang="en-US" sz="2800" b="0" i="1" smtClean="0">
                              <a:solidFill>
                                <a:schemeClr val="accent1"/>
                              </a:solidFill>
                              <a:latin typeface="Cambria Math" panose="02040503050406030204" pitchFamily="18" charset="0"/>
                            </a:rPr>
                            <m:t>𝑛</m:t>
                          </m:r>
                        </m:e>
                      </m:d>
                      <m:r>
                        <a:rPr lang="en-US" sz="2800" b="0" i="1" smtClean="0">
                          <a:solidFill>
                            <a:schemeClr val="accent1"/>
                          </a:solidFill>
                          <a:latin typeface="Cambria Math" panose="02040503050406030204" pitchFamily="18" charset="0"/>
                        </a:rPr>
                        <m:t>= </m:t>
                      </m:r>
                      <m:d>
                        <m:dPr>
                          <m:begChr m:val="{"/>
                          <m:endChr m:val=""/>
                          <m:ctrlPr>
                            <a:rPr lang="en-US" sz="2800" b="0" i="1" smtClean="0">
                              <a:solidFill>
                                <a:schemeClr val="accent1"/>
                              </a:solidFill>
                              <a:latin typeface="Cambria Math" panose="02040503050406030204" pitchFamily="18" charset="0"/>
                            </a:rPr>
                          </m:ctrlPr>
                        </m:dPr>
                        <m:e>
                          <m:eqArr>
                            <m:eqArrPr>
                              <m:ctrlPr>
                                <a:rPr lang="en-US" sz="2800" b="0" i="1" smtClean="0">
                                  <a:solidFill>
                                    <a:schemeClr val="accent1"/>
                                  </a:solidFill>
                                  <a:latin typeface="Cambria Math" panose="02040503050406030204" pitchFamily="18" charset="0"/>
                                </a:rPr>
                              </m:ctrlPr>
                            </m:eqArrPr>
                            <m:e>
                              <m:r>
                                <m:rPr>
                                  <m:sty m:val="p"/>
                                </m:rPr>
                                <a:rPr lang="en-US" sz="2800" b="0" i="0" smtClean="0">
                                  <a:solidFill>
                                    <a:schemeClr val="accent1"/>
                                  </a:solidFill>
                                  <a:latin typeface="Cambria Math" panose="02040503050406030204" pitchFamily="18" charset="0"/>
                                </a:rPr>
                                <m:t>O</m:t>
                              </m:r>
                              <m:d>
                                <m:dPr>
                                  <m:ctrlPr>
                                    <a:rPr lang="en-US" sz="2800" b="0" i="1" smtClean="0">
                                      <a:solidFill>
                                        <a:schemeClr val="accent1"/>
                                      </a:solidFill>
                                      <a:latin typeface="Cambria Math" panose="02040503050406030204" pitchFamily="18" charset="0"/>
                                    </a:rPr>
                                  </m:ctrlPr>
                                </m:dPr>
                                <m:e>
                                  <m:sSup>
                                    <m:sSupPr>
                                      <m:ctrlPr>
                                        <a:rPr lang="en-US" sz="2800" b="0" i="1" smtClean="0">
                                          <a:solidFill>
                                            <a:schemeClr val="accent1"/>
                                          </a:solidFill>
                                          <a:latin typeface="Cambria Math" panose="02040503050406030204" pitchFamily="18" charset="0"/>
                                        </a:rPr>
                                      </m:ctrlPr>
                                    </m:sSupPr>
                                    <m:e>
                                      <m:r>
                                        <a:rPr lang="en-US" sz="2800" b="0" i="1" smtClean="0">
                                          <a:solidFill>
                                            <a:schemeClr val="accent1"/>
                                          </a:solidFill>
                                          <a:latin typeface="Cambria Math" panose="02040503050406030204" pitchFamily="18" charset="0"/>
                                        </a:rPr>
                                        <m:t>𝑛</m:t>
                                      </m:r>
                                    </m:e>
                                    <m:sup>
                                      <m:r>
                                        <a:rPr lang="en-US" sz="2800" b="0" i="1" smtClean="0">
                                          <a:solidFill>
                                            <a:schemeClr val="accent1"/>
                                          </a:solidFill>
                                          <a:latin typeface="Cambria Math" panose="02040503050406030204" pitchFamily="18" charset="0"/>
                                        </a:rPr>
                                        <m:t>𝑑</m:t>
                                      </m:r>
                                    </m:sup>
                                  </m:sSup>
                                  <m:func>
                                    <m:funcPr>
                                      <m:ctrlPr>
                                        <a:rPr lang="en-US" sz="2800" b="0" i="1" smtClean="0">
                                          <a:solidFill>
                                            <a:schemeClr val="accent1"/>
                                          </a:solidFill>
                                          <a:latin typeface="Cambria Math" panose="02040503050406030204" pitchFamily="18" charset="0"/>
                                        </a:rPr>
                                      </m:ctrlPr>
                                    </m:funcPr>
                                    <m:fName>
                                      <m:r>
                                        <m:rPr>
                                          <m:sty m:val="p"/>
                                        </m:rPr>
                                        <a:rPr lang="en-US" sz="2800" b="0" i="0" smtClean="0">
                                          <a:solidFill>
                                            <a:schemeClr val="accent1"/>
                                          </a:solidFill>
                                          <a:latin typeface="Cambria Math" panose="02040503050406030204" pitchFamily="18" charset="0"/>
                                        </a:rPr>
                                        <m:t>log</m:t>
                                      </m:r>
                                    </m:fName>
                                    <m:e>
                                      <m:d>
                                        <m:dPr>
                                          <m:ctrlPr>
                                            <a:rPr lang="en-US" sz="2800" b="0" i="1" smtClean="0">
                                              <a:solidFill>
                                                <a:schemeClr val="accent1"/>
                                              </a:solidFill>
                                              <a:latin typeface="Cambria Math" panose="02040503050406030204" pitchFamily="18" charset="0"/>
                                            </a:rPr>
                                          </m:ctrlPr>
                                        </m:dPr>
                                        <m:e>
                                          <m:r>
                                            <a:rPr lang="en-US" sz="2800" b="0" i="1" smtClean="0">
                                              <a:solidFill>
                                                <a:schemeClr val="accent1"/>
                                              </a:solidFill>
                                              <a:latin typeface="Cambria Math" panose="02040503050406030204" pitchFamily="18" charset="0"/>
                                            </a:rPr>
                                            <m:t>𝑛</m:t>
                                          </m:r>
                                        </m:e>
                                      </m:d>
                                    </m:e>
                                  </m:func>
                                </m:e>
                              </m:d>
                              <m:r>
                                <a:rPr lang="en-US" sz="2800" b="0" i="1" smtClean="0">
                                  <a:solidFill>
                                    <a:schemeClr val="accent1"/>
                                  </a:solidFill>
                                  <a:latin typeface="Cambria Math" panose="02040503050406030204" pitchFamily="18" charset="0"/>
                                </a:rPr>
                                <m:t>         </m:t>
                              </m:r>
                              <m:r>
                                <m:rPr>
                                  <m:sty m:val="p"/>
                                </m:rPr>
                                <a:rPr lang="en-US" sz="2800" b="0" i="0" smtClean="0">
                                  <a:solidFill>
                                    <a:schemeClr val="accent1"/>
                                  </a:solidFill>
                                  <a:latin typeface="Cambria Math" panose="02040503050406030204" pitchFamily="18" charset="0"/>
                                </a:rPr>
                                <m:t>if</m:t>
                              </m:r>
                              <m:r>
                                <a:rPr lang="en-US" sz="2800" b="0" i="1" smtClean="0">
                                  <a:solidFill>
                                    <a:schemeClr val="accent1"/>
                                  </a:solidFill>
                                  <a:latin typeface="Cambria Math" panose="02040503050406030204" pitchFamily="18" charset="0"/>
                                </a:rPr>
                                <m:t> </m:t>
                              </m:r>
                              <m:r>
                                <a:rPr lang="en-US" sz="2800" b="0" i="1" smtClean="0">
                                  <a:solidFill>
                                    <a:schemeClr val="accent1"/>
                                  </a:solidFill>
                                  <a:latin typeface="Cambria Math" panose="02040503050406030204" pitchFamily="18" charset="0"/>
                                </a:rPr>
                                <m:t>𝑎</m:t>
                              </m:r>
                              <m:r>
                                <a:rPr lang="en-US" sz="2800" b="0" i="1" smtClean="0">
                                  <a:solidFill>
                                    <a:schemeClr val="accent1"/>
                                  </a:solidFill>
                                  <a:latin typeface="Cambria Math" panose="02040503050406030204" pitchFamily="18" charset="0"/>
                                </a:rPr>
                                <m:t>=</m:t>
                              </m:r>
                              <m:sSup>
                                <m:sSupPr>
                                  <m:ctrlPr>
                                    <a:rPr lang="en-US" sz="2800" b="0" i="1" smtClean="0">
                                      <a:solidFill>
                                        <a:schemeClr val="accent1"/>
                                      </a:solidFill>
                                      <a:latin typeface="Cambria Math" panose="02040503050406030204" pitchFamily="18" charset="0"/>
                                    </a:rPr>
                                  </m:ctrlPr>
                                </m:sSupPr>
                                <m:e>
                                  <m:r>
                                    <a:rPr lang="en-US" sz="2800" b="0" i="1" smtClean="0">
                                      <a:solidFill>
                                        <a:schemeClr val="accent1"/>
                                      </a:solidFill>
                                      <a:latin typeface="Cambria Math" panose="02040503050406030204" pitchFamily="18" charset="0"/>
                                    </a:rPr>
                                    <m:t>𝑏</m:t>
                                  </m:r>
                                </m:e>
                                <m:sup>
                                  <m:r>
                                    <a:rPr lang="en-US" sz="2800" b="0" i="1" smtClean="0">
                                      <a:solidFill>
                                        <a:schemeClr val="accent1"/>
                                      </a:solidFill>
                                      <a:latin typeface="Cambria Math" panose="02040503050406030204" pitchFamily="18" charset="0"/>
                                    </a:rPr>
                                    <m:t>𝑑</m:t>
                                  </m:r>
                                </m:sup>
                              </m:sSup>
                            </m:e>
                            <m:e>
                              <m:r>
                                <m:rPr>
                                  <m:sty m:val="p"/>
                                </m:rPr>
                                <a:rPr lang="en-US" sz="2800" b="0" i="0" smtClean="0">
                                  <a:solidFill>
                                    <a:schemeClr val="accent1"/>
                                  </a:solidFill>
                                  <a:latin typeface="Cambria Math" panose="02040503050406030204" pitchFamily="18" charset="0"/>
                                </a:rPr>
                                <m:t>O</m:t>
                              </m:r>
                              <m:d>
                                <m:dPr>
                                  <m:ctrlPr>
                                    <a:rPr lang="en-US" sz="2800" b="0" i="1" smtClean="0">
                                      <a:solidFill>
                                        <a:schemeClr val="accent1"/>
                                      </a:solidFill>
                                      <a:latin typeface="Cambria Math" panose="02040503050406030204" pitchFamily="18" charset="0"/>
                                    </a:rPr>
                                  </m:ctrlPr>
                                </m:dPr>
                                <m:e>
                                  <m:sSup>
                                    <m:sSupPr>
                                      <m:ctrlPr>
                                        <a:rPr lang="en-US" sz="2800" b="0" i="1" smtClean="0">
                                          <a:solidFill>
                                            <a:schemeClr val="accent1"/>
                                          </a:solidFill>
                                          <a:latin typeface="Cambria Math" panose="02040503050406030204" pitchFamily="18" charset="0"/>
                                        </a:rPr>
                                      </m:ctrlPr>
                                    </m:sSupPr>
                                    <m:e>
                                      <m:r>
                                        <a:rPr lang="en-US" sz="2800" b="0" i="1" smtClean="0">
                                          <a:solidFill>
                                            <a:schemeClr val="accent1"/>
                                          </a:solidFill>
                                          <a:latin typeface="Cambria Math" panose="02040503050406030204" pitchFamily="18" charset="0"/>
                                        </a:rPr>
                                        <m:t>𝑛</m:t>
                                      </m:r>
                                    </m:e>
                                    <m:sup>
                                      <m:r>
                                        <a:rPr lang="en-US" sz="2800" b="0" i="1" smtClean="0">
                                          <a:solidFill>
                                            <a:schemeClr val="accent1"/>
                                          </a:solidFill>
                                          <a:latin typeface="Cambria Math" panose="02040503050406030204" pitchFamily="18" charset="0"/>
                                        </a:rPr>
                                        <m:t>𝑑</m:t>
                                      </m:r>
                                    </m:sup>
                                  </m:sSup>
                                </m:e>
                              </m:d>
                              <m:r>
                                <a:rPr lang="en-US" sz="2800" b="0" i="1" smtClean="0">
                                  <a:solidFill>
                                    <a:schemeClr val="accent1"/>
                                  </a:solidFill>
                                  <a:latin typeface="Cambria Math" panose="02040503050406030204" pitchFamily="18" charset="0"/>
                                </a:rPr>
                                <m:t>                      </m:t>
                              </m:r>
                              <m:r>
                                <m:rPr>
                                  <m:sty m:val="p"/>
                                </m:rPr>
                                <a:rPr lang="en-US" sz="2800" b="0" i="0" smtClean="0">
                                  <a:solidFill>
                                    <a:schemeClr val="accent1"/>
                                  </a:solidFill>
                                  <a:latin typeface="Cambria Math" panose="02040503050406030204" pitchFamily="18" charset="0"/>
                                </a:rPr>
                                <m:t>if</m:t>
                              </m:r>
                              <m:r>
                                <a:rPr lang="en-US" sz="2800" b="0" i="1" smtClean="0">
                                  <a:solidFill>
                                    <a:schemeClr val="accent1"/>
                                  </a:solidFill>
                                  <a:latin typeface="Cambria Math" panose="02040503050406030204" pitchFamily="18" charset="0"/>
                                </a:rPr>
                                <m:t> </m:t>
                              </m:r>
                              <m:r>
                                <a:rPr lang="en-US" sz="2800" b="0" i="1" smtClean="0">
                                  <a:solidFill>
                                    <a:schemeClr val="accent1"/>
                                  </a:solidFill>
                                  <a:latin typeface="Cambria Math" panose="02040503050406030204" pitchFamily="18" charset="0"/>
                                </a:rPr>
                                <m:t>𝑎</m:t>
                              </m:r>
                              <m:r>
                                <a:rPr lang="en-US" sz="2800" b="0" i="1" smtClean="0">
                                  <a:solidFill>
                                    <a:schemeClr val="accent1"/>
                                  </a:solidFill>
                                  <a:latin typeface="Cambria Math" panose="02040503050406030204" pitchFamily="18" charset="0"/>
                                </a:rPr>
                                <m:t>&lt;</m:t>
                              </m:r>
                              <m:sSup>
                                <m:sSupPr>
                                  <m:ctrlPr>
                                    <a:rPr lang="en-US" sz="2800" b="0" i="1" smtClean="0">
                                      <a:solidFill>
                                        <a:schemeClr val="accent1"/>
                                      </a:solidFill>
                                      <a:latin typeface="Cambria Math" panose="02040503050406030204" pitchFamily="18" charset="0"/>
                                    </a:rPr>
                                  </m:ctrlPr>
                                </m:sSupPr>
                                <m:e>
                                  <m:r>
                                    <a:rPr lang="en-US" sz="2800" b="0" i="1" smtClean="0">
                                      <a:solidFill>
                                        <a:schemeClr val="accent1"/>
                                      </a:solidFill>
                                      <a:latin typeface="Cambria Math" panose="02040503050406030204" pitchFamily="18" charset="0"/>
                                    </a:rPr>
                                    <m:t>𝑏</m:t>
                                  </m:r>
                                </m:e>
                                <m:sup>
                                  <m:r>
                                    <a:rPr lang="en-US" sz="2800" b="0" i="1" smtClean="0">
                                      <a:solidFill>
                                        <a:schemeClr val="accent1"/>
                                      </a:solidFill>
                                      <a:latin typeface="Cambria Math" panose="02040503050406030204" pitchFamily="18" charset="0"/>
                                    </a:rPr>
                                    <m:t>𝑑</m:t>
                                  </m:r>
                                </m:sup>
                              </m:sSup>
                            </m:e>
                            <m:e>
                              <m:r>
                                <m:rPr>
                                  <m:sty m:val="p"/>
                                </m:rPr>
                                <a:rPr lang="en-US" sz="2800" b="0" i="0" smtClean="0">
                                  <a:solidFill>
                                    <a:schemeClr val="accent1"/>
                                  </a:solidFill>
                                  <a:latin typeface="Cambria Math" panose="02040503050406030204" pitchFamily="18" charset="0"/>
                                </a:rPr>
                                <m:t>O</m:t>
                              </m:r>
                              <m:d>
                                <m:dPr>
                                  <m:ctrlPr>
                                    <a:rPr lang="en-US" sz="2800" b="0" i="1" smtClean="0">
                                      <a:solidFill>
                                        <a:schemeClr val="accent1"/>
                                      </a:solidFill>
                                      <a:latin typeface="Cambria Math" panose="02040503050406030204" pitchFamily="18" charset="0"/>
                                    </a:rPr>
                                  </m:ctrlPr>
                                </m:dPr>
                                <m:e>
                                  <m:sSup>
                                    <m:sSupPr>
                                      <m:ctrlPr>
                                        <a:rPr lang="en-US" sz="2800" b="0" i="1" smtClean="0">
                                          <a:solidFill>
                                            <a:schemeClr val="accent1"/>
                                          </a:solidFill>
                                          <a:latin typeface="Cambria Math" panose="02040503050406030204" pitchFamily="18" charset="0"/>
                                        </a:rPr>
                                      </m:ctrlPr>
                                    </m:sSupPr>
                                    <m:e>
                                      <m:r>
                                        <a:rPr lang="en-US" sz="2800" b="0" i="1" smtClean="0">
                                          <a:solidFill>
                                            <a:schemeClr val="accent1"/>
                                          </a:solidFill>
                                          <a:latin typeface="Cambria Math" panose="02040503050406030204" pitchFamily="18" charset="0"/>
                                        </a:rPr>
                                        <m:t>𝑛</m:t>
                                      </m:r>
                                    </m:e>
                                    <m:sup>
                                      <m:func>
                                        <m:funcPr>
                                          <m:ctrlPr>
                                            <a:rPr lang="en-US" sz="2800" b="0" i="1" smtClean="0">
                                              <a:solidFill>
                                                <a:schemeClr val="accent1"/>
                                              </a:solidFill>
                                              <a:latin typeface="Cambria Math" panose="02040503050406030204" pitchFamily="18" charset="0"/>
                                            </a:rPr>
                                          </m:ctrlPr>
                                        </m:funcPr>
                                        <m:fName>
                                          <m:sSub>
                                            <m:sSubPr>
                                              <m:ctrlPr>
                                                <a:rPr lang="en-US" sz="2800" b="0" i="1" smtClean="0">
                                                  <a:solidFill>
                                                    <a:schemeClr val="accent1"/>
                                                  </a:solidFill>
                                                  <a:latin typeface="Cambria Math" panose="02040503050406030204" pitchFamily="18" charset="0"/>
                                                </a:rPr>
                                              </m:ctrlPr>
                                            </m:sSubPr>
                                            <m:e>
                                              <m:r>
                                                <m:rPr>
                                                  <m:sty m:val="p"/>
                                                </m:rPr>
                                                <a:rPr lang="en-US" sz="2800" b="0" i="0" smtClean="0">
                                                  <a:solidFill>
                                                    <a:schemeClr val="accent1"/>
                                                  </a:solidFill>
                                                  <a:latin typeface="Cambria Math" panose="02040503050406030204" pitchFamily="18" charset="0"/>
                                                </a:rPr>
                                                <m:t>log</m:t>
                                              </m:r>
                                            </m:e>
                                            <m:sub>
                                              <m:r>
                                                <a:rPr lang="en-US" sz="2800" b="0" i="1" smtClean="0">
                                                  <a:solidFill>
                                                    <a:schemeClr val="accent1"/>
                                                  </a:solidFill>
                                                  <a:latin typeface="Cambria Math" panose="02040503050406030204" pitchFamily="18" charset="0"/>
                                                </a:rPr>
                                                <m:t>𝑏</m:t>
                                              </m:r>
                                            </m:sub>
                                          </m:sSub>
                                        </m:fName>
                                        <m:e>
                                          <m:d>
                                            <m:dPr>
                                              <m:ctrlPr>
                                                <a:rPr lang="en-US" sz="2800" b="0" i="1" smtClean="0">
                                                  <a:solidFill>
                                                    <a:schemeClr val="accent1"/>
                                                  </a:solidFill>
                                                  <a:latin typeface="Cambria Math" panose="02040503050406030204" pitchFamily="18" charset="0"/>
                                                </a:rPr>
                                              </m:ctrlPr>
                                            </m:dPr>
                                            <m:e>
                                              <m:r>
                                                <a:rPr lang="en-US" sz="2800" b="0" i="1" smtClean="0">
                                                  <a:solidFill>
                                                    <a:schemeClr val="accent1"/>
                                                  </a:solidFill>
                                                  <a:latin typeface="Cambria Math" panose="02040503050406030204" pitchFamily="18" charset="0"/>
                                                </a:rPr>
                                                <m:t>𝑎</m:t>
                                              </m:r>
                                            </m:e>
                                          </m:d>
                                        </m:e>
                                      </m:func>
                                    </m:sup>
                                  </m:sSup>
                                </m:e>
                              </m:d>
                              <m:r>
                                <a:rPr lang="en-US" sz="2800" b="0" i="1" smtClean="0">
                                  <a:solidFill>
                                    <a:schemeClr val="accent1"/>
                                  </a:solidFill>
                                  <a:latin typeface="Cambria Math" panose="02040503050406030204" pitchFamily="18" charset="0"/>
                                </a:rPr>
                                <m:t> </m:t>
                              </m:r>
                              <m:r>
                                <a:rPr lang="en-US" sz="2800" b="0" i="0" smtClean="0">
                                  <a:solidFill>
                                    <a:schemeClr val="accent1"/>
                                  </a:solidFill>
                                  <a:latin typeface="Cambria Math" panose="02040503050406030204" pitchFamily="18" charset="0"/>
                                </a:rPr>
                                <m:t>           </m:t>
                              </m:r>
                              <m:r>
                                <m:rPr>
                                  <m:sty m:val="p"/>
                                </m:rPr>
                                <a:rPr lang="en-US" sz="2800" b="0" i="0" smtClean="0">
                                  <a:solidFill>
                                    <a:schemeClr val="accent1"/>
                                  </a:solidFill>
                                  <a:latin typeface="Cambria Math" panose="02040503050406030204" pitchFamily="18" charset="0"/>
                                </a:rPr>
                                <m:t>if</m:t>
                              </m:r>
                              <m:r>
                                <a:rPr lang="en-US" sz="2800" b="0" i="1" smtClean="0">
                                  <a:solidFill>
                                    <a:schemeClr val="accent1"/>
                                  </a:solidFill>
                                  <a:latin typeface="Cambria Math" panose="02040503050406030204" pitchFamily="18" charset="0"/>
                                </a:rPr>
                                <m:t> </m:t>
                              </m:r>
                              <m:r>
                                <a:rPr lang="en-US" sz="2800" b="0" i="1" smtClean="0">
                                  <a:solidFill>
                                    <a:schemeClr val="accent1"/>
                                  </a:solidFill>
                                  <a:latin typeface="Cambria Math" panose="02040503050406030204" pitchFamily="18" charset="0"/>
                                </a:rPr>
                                <m:t>𝑎</m:t>
                              </m:r>
                              <m:r>
                                <a:rPr lang="en-US" sz="2800" b="0" i="1" smtClean="0">
                                  <a:solidFill>
                                    <a:schemeClr val="accent1"/>
                                  </a:solidFill>
                                  <a:latin typeface="Cambria Math" panose="02040503050406030204" pitchFamily="18" charset="0"/>
                                </a:rPr>
                                <m:t>&gt;</m:t>
                              </m:r>
                              <m:sSup>
                                <m:sSupPr>
                                  <m:ctrlPr>
                                    <a:rPr lang="en-US" sz="2800" b="0" i="1" smtClean="0">
                                      <a:solidFill>
                                        <a:schemeClr val="accent1"/>
                                      </a:solidFill>
                                      <a:latin typeface="Cambria Math" panose="02040503050406030204" pitchFamily="18" charset="0"/>
                                    </a:rPr>
                                  </m:ctrlPr>
                                </m:sSupPr>
                                <m:e>
                                  <m:r>
                                    <a:rPr lang="en-US" sz="2800" b="0" i="1" smtClean="0">
                                      <a:solidFill>
                                        <a:schemeClr val="accent1"/>
                                      </a:solidFill>
                                      <a:latin typeface="Cambria Math" panose="02040503050406030204" pitchFamily="18" charset="0"/>
                                    </a:rPr>
                                    <m:t>𝑏</m:t>
                                  </m:r>
                                </m:e>
                                <m:sup>
                                  <m:r>
                                    <a:rPr lang="en-US" sz="2800" b="0" i="1" smtClean="0">
                                      <a:solidFill>
                                        <a:schemeClr val="accent1"/>
                                      </a:solidFill>
                                      <a:latin typeface="Cambria Math" panose="02040503050406030204" pitchFamily="18" charset="0"/>
                                    </a:rPr>
                                    <m:t>𝑑</m:t>
                                  </m:r>
                                </m:sup>
                              </m:sSup>
                            </m:e>
                          </m:eqArr>
                        </m:e>
                      </m:d>
                    </m:oMath>
                  </m:oMathPara>
                </a14:m>
                <a:endParaRPr lang="en-US" sz="2800" dirty="0">
                  <a:solidFill>
                    <a:schemeClr val="accent1"/>
                  </a:solidFill>
                </a:endParaRPr>
              </a:p>
            </p:txBody>
          </p:sp>
        </mc:Choice>
        <mc:Fallback xmlns="">
          <p:sp>
            <p:nvSpPr>
              <p:cNvPr id="4" name="TextBox 5">
                <a:extLst>
                  <a:ext uri="{FF2B5EF4-FFF2-40B4-BE49-F238E27FC236}">
                    <a16:creationId xmlns:a16="http://schemas.microsoft.com/office/drawing/2014/main" id="{1D51BD54-24EF-3949-817B-72D057AEA78D}"/>
                  </a:ext>
                </a:extLst>
              </p:cNvPr>
              <p:cNvSpPr txBox="1">
                <a:spLocks noRot="1" noChangeAspect="1" noMove="1" noResize="1" noEditPoints="1" noAdjustHandles="1" noChangeArrowheads="1" noChangeShapeType="1" noTextEdit="1"/>
              </p:cNvSpPr>
              <p:nvPr/>
            </p:nvSpPr>
            <p:spPr>
              <a:xfrm>
                <a:off x="1448068" y="2898895"/>
                <a:ext cx="5670911" cy="1942455"/>
              </a:xfrm>
              <a:prstGeom prst="rect">
                <a:avLst/>
              </a:prstGeom>
              <a:blipFill>
                <a:blip r:embed="rId3"/>
                <a:stretch>
                  <a:fillRect l="-111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72D03BD8-2F70-4D44-BC79-7649480A91A5}"/>
                  </a:ext>
                </a:extLst>
              </p:cNvPr>
              <p:cNvSpPr txBox="1"/>
              <p:nvPr/>
            </p:nvSpPr>
            <p:spPr>
              <a:xfrm>
                <a:off x="1150609" y="2068603"/>
                <a:ext cx="4572000" cy="83029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chemeClr val="accent1"/>
                          </a:solidFill>
                          <a:latin typeface="Cambria Math" charset="0"/>
                        </a:rPr>
                        <m:t>𝑇</m:t>
                      </m:r>
                      <m:d>
                        <m:dPr>
                          <m:ctrlPr>
                            <a:rPr lang="en-US" altLang="zh-CN" sz="2800" i="1" smtClean="0">
                              <a:solidFill>
                                <a:schemeClr val="accent1"/>
                              </a:solidFill>
                              <a:latin typeface="Cambria Math" panose="02040503050406030204" pitchFamily="18" charset="0"/>
                            </a:rPr>
                          </m:ctrlPr>
                        </m:dPr>
                        <m:e>
                          <m:r>
                            <a:rPr lang="en-US" altLang="zh-CN" sz="2800" i="1" smtClean="0">
                              <a:solidFill>
                                <a:schemeClr val="accent1"/>
                              </a:solidFill>
                              <a:latin typeface="Cambria Math" charset="0"/>
                            </a:rPr>
                            <m:t>𝑛</m:t>
                          </m:r>
                        </m:e>
                      </m:d>
                      <m:r>
                        <a:rPr lang="en-US" altLang="zh-CN" sz="2800" i="1" smtClean="0">
                          <a:solidFill>
                            <a:schemeClr val="accent1"/>
                          </a:solidFill>
                          <a:latin typeface="Cambria Math" charset="0"/>
                        </a:rPr>
                        <m:t>=</m:t>
                      </m:r>
                      <m:r>
                        <a:rPr lang="en-US" altLang="zh-CN" sz="2800" i="1" smtClean="0">
                          <a:solidFill>
                            <a:schemeClr val="accent1"/>
                          </a:solidFill>
                          <a:latin typeface="Cambria Math" charset="0"/>
                        </a:rPr>
                        <m:t>𝑎</m:t>
                      </m:r>
                      <m:r>
                        <a:rPr lang="en-US" altLang="zh-CN" sz="2800" i="1" smtClean="0">
                          <a:solidFill>
                            <a:schemeClr val="accent1"/>
                          </a:solidFill>
                          <a:latin typeface="Cambria Math" charset="0"/>
                        </a:rPr>
                        <m:t>⋅</m:t>
                      </m:r>
                      <m:r>
                        <a:rPr lang="en-US" altLang="zh-CN" sz="2800" i="1" smtClean="0">
                          <a:solidFill>
                            <a:schemeClr val="accent1"/>
                          </a:solidFill>
                          <a:latin typeface="Cambria Math" charset="0"/>
                        </a:rPr>
                        <m:t>𝑇</m:t>
                      </m:r>
                      <m:d>
                        <m:dPr>
                          <m:ctrlPr>
                            <a:rPr lang="en-US" altLang="zh-CN" sz="2800" i="1" smtClean="0">
                              <a:solidFill>
                                <a:schemeClr val="accent1"/>
                              </a:solidFill>
                              <a:latin typeface="Cambria Math" panose="02040503050406030204" pitchFamily="18" charset="0"/>
                            </a:rPr>
                          </m:ctrlPr>
                        </m:dPr>
                        <m:e>
                          <m:f>
                            <m:fPr>
                              <m:ctrlPr>
                                <a:rPr lang="en-US" altLang="zh-CN" sz="2800" i="1" smtClean="0">
                                  <a:solidFill>
                                    <a:schemeClr val="accent1"/>
                                  </a:solidFill>
                                  <a:latin typeface="Cambria Math" panose="02040503050406030204" pitchFamily="18" charset="0"/>
                                </a:rPr>
                              </m:ctrlPr>
                            </m:fPr>
                            <m:num>
                              <m:r>
                                <a:rPr lang="en-US" altLang="zh-CN" sz="2800" i="1" smtClean="0">
                                  <a:solidFill>
                                    <a:schemeClr val="accent1"/>
                                  </a:solidFill>
                                  <a:latin typeface="Cambria Math" charset="0"/>
                                </a:rPr>
                                <m:t>𝑛</m:t>
                              </m:r>
                            </m:num>
                            <m:den>
                              <m:r>
                                <a:rPr lang="en-US" altLang="zh-CN" sz="2800" i="1" smtClean="0">
                                  <a:solidFill>
                                    <a:schemeClr val="accent1"/>
                                  </a:solidFill>
                                  <a:latin typeface="Cambria Math" charset="0"/>
                                </a:rPr>
                                <m:t>𝑏</m:t>
                              </m:r>
                            </m:den>
                          </m:f>
                        </m:e>
                      </m:d>
                      <m:r>
                        <a:rPr lang="en-US" altLang="zh-CN" sz="2800" i="1" smtClean="0">
                          <a:solidFill>
                            <a:schemeClr val="accent1"/>
                          </a:solidFill>
                          <a:latin typeface="Cambria Math" charset="0"/>
                        </a:rPr>
                        <m:t>+</m:t>
                      </m:r>
                      <m:r>
                        <a:rPr lang="en-US" altLang="zh-CN" sz="2800" i="1" smtClean="0">
                          <a:solidFill>
                            <a:schemeClr val="accent1"/>
                          </a:solidFill>
                          <a:latin typeface="Cambria Math" charset="0"/>
                        </a:rPr>
                        <m:t>𝑂</m:t>
                      </m:r>
                      <m:d>
                        <m:dPr>
                          <m:ctrlPr>
                            <a:rPr lang="en-US" altLang="zh-CN" sz="2800" i="1" smtClean="0">
                              <a:solidFill>
                                <a:schemeClr val="accent1"/>
                              </a:solidFill>
                              <a:latin typeface="Cambria Math" panose="02040503050406030204" pitchFamily="18" charset="0"/>
                            </a:rPr>
                          </m:ctrlPr>
                        </m:dPr>
                        <m:e>
                          <m:sSup>
                            <m:sSupPr>
                              <m:ctrlPr>
                                <a:rPr lang="en-US" altLang="zh-CN" sz="2800" i="1" smtClean="0">
                                  <a:solidFill>
                                    <a:schemeClr val="accent1"/>
                                  </a:solidFill>
                                  <a:latin typeface="Cambria Math" panose="02040503050406030204" pitchFamily="18" charset="0"/>
                                </a:rPr>
                              </m:ctrlPr>
                            </m:sSupPr>
                            <m:e>
                              <m:r>
                                <a:rPr lang="en-US" altLang="zh-CN" sz="2800" i="1" smtClean="0">
                                  <a:solidFill>
                                    <a:schemeClr val="accent1"/>
                                  </a:solidFill>
                                  <a:latin typeface="Cambria Math" charset="0"/>
                                </a:rPr>
                                <m:t>𝑛</m:t>
                              </m:r>
                            </m:e>
                            <m:sup>
                              <m:r>
                                <a:rPr lang="en-US" altLang="zh-CN" sz="2800" i="1" smtClean="0">
                                  <a:solidFill>
                                    <a:schemeClr val="accent1"/>
                                  </a:solidFill>
                                  <a:latin typeface="Cambria Math" charset="0"/>
                                </a:rPr>
                                <m:t>𝑑</m:t>
                              </m:r>
                            </m:sup>
                          </m:sSup>
                        </m:e>
                      </m:d>
                    </m:oMath>
                  </m:oMathPara>
                </a14:m>
                <a:endParaRPr lang="en-US" sz="2800" dirty="0">
                  <a:solidFill>
                    <a:schemeClr val="accent1"/>
                  </a:solidFill>
                </a:endParaRPr>
              </a:p>
            </p:txBody>
          </p:sp>
        </mc:Choice>
        <mc:Fallback xmlns="">
          <p:sp>
            <p:nvSpPr>
              <p:cNvPr id="5" name="文本框 4">
                <a:extLst>
                  <a:ext uri="{FF2B5EF4-FFF2-40B4-BE49-F238E27FC236}">
                    <a16:creationId xmlns:a16="http://schemas.microsoft.com/office/drawing/2014/main" id="{72D03BD8-2F70-4D44-BC79-7649480A91A5}"/>
                  </a:ext>
                </a:extLst>
              </p:cNvPr>
              <p:cNvSpPr txBox="1">
                <a:spLocks noRot="1" noChangeAspect="1" noMove="1" noResize="1" noEditPoints="1" noAdjustHandles="1" noChangeArrowheads="1" noChangeShapeType="1" noTextEdit="1"/>
              </p:cNvSpPr>
              <p:nvPr/>
            </p:nvSpPr>
            <p:spPr>
              <a:xfrm>
                <a:off x="1150609" y="2068603"/>
                <a:ext cx="4572000" cy="830292"/>
              </a:xfrm>
              <a:prstGeom prst="rect">
                <a:avLst/>
              </a:prstGeom>
              <a:blipFill>
                <a:blip r:embed="rId4"/>
                <a:stretch>
                  <a:fillRect b="-7463"/>
                </a:stretch>
              </a:blipFill>
            </p:spPr>
            <p:txBody>
              <a:bodyPr/>
              <a:lstStyle/>
              <a:p>
                <a:r>
                  <a:rPr lang="en-US">
                    <a:noFill/>
                  </a:rPr>
                  <a:t> </a:t>
                </a:r>
              </a:p>
            </p:txBody>
          </p:sp>
        </mc:Fallback>
      </mc:AlternateContent>
    </p:spTree>
    <p:extLst>
      <p:ext uri="{BB962C8B-B14F-4D97-AF65-F5344CB8AC3E}">
        <p14:creationId xmlns:p14="http://schemas.microsoft.com/office/powerpoint/2010/main" val="38617228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69E9E7-8E97-F64A-92BF-F40AFA098595}"/>
              </a:ext>
            </a:extLst>
          </p:cNvPr>
          <p:cNvSpPr>
            <a:spLocks noGrp="1"/>
          </p:cNvSpPr>
          <p:nvPr>
            <p:ph type="title"/>
          </p:nvPr>
        </p:nvSpPr>
        <p:spPr>
          <a:xfrm>
            <a:off x="450850" y="114301"/>
            <a:ext cx="8064500" cy="1325563"/>
          </a:xfrm>
        </p:spPr>
        <p:txBody>
          <a:bodyPr/>
          <a:lstStyle/>
          <a:p>
            <a:r>
              <a:rPr lang="zh-CN" altLang="en-US" dirty="0"/>
              <a:t>常见递归和分治算法（比较慢的）</a:t>
            </a:r>
            <a:endParaRPr lang="en-US" dirty="0"/>
          </a:p>
        </p:txBody>
      </p:sp>
      <mc:AlternateContent xmlns:mc="http://schemas.openxmlformats.org/markup-compatibility/2006" xmlns:a14="http://schemas.microsoft.com/office/drawing/2010/main">
        <mc:Choice Requires="a14">
          <p:sp>
            <p:nvSpPr>
              <p:cNvPr id="5" name="内容占位符 4">
                <a:extLst>
                  <a:ext uri="{FF2B5EF4-FFF2-40B4-BE49-F238E27FC236}">
                    <a16:creationId xmlns:a16="http://schemas.microsoft.com/office/drawing/2014/main" id="{CFF63013-6695-B847-853B-6C79A4BBEC6B}"/>
                  </a:ext>
                </a:extLst>
              </p:cNvPr>
              <p:cNvSpPr>
                <a:spLocks noGrp="1"/>
              </p:cNvSpPr>
              <p:nvPr>
                <p:ph idx="1"/>
              </p:nvPr>
            </p:nvSpPr>
            <p:spPr>
              <a:xfrm>
                <a:off x="628650" y="1536700"/>
                <a:ext cx="7886700" cy="5206999"/>
              </a:xfrm>
            </p:spPr>
            <p:txBody>
              <a:bodyPr>
                <a:normAutofit fontScale="85000" lnSpcReduction="20000"/>
              </a:bodyPr>
              <a:lstStyle/>
              <a:p>
                <a:pPr marL="514350" indent="-514350">
                  <a:buFont typeface="+mj-lt"/>
                  <a:buAutoNum type="arabicPeriod"/>
                </a:pPr>
                <a:r>
                  <a:rPr lang="en-US" altLang="zh-CN" dirty="0"/>
                  <a:t>整数全排列</a:t>
                </a:r>
              </a:p>
              <a:p>
                <a:pPr marL="0" indent="0">
                  <a:buNone/>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𝑝𝑒𝑟𝑚</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𝑅</m:t>
                          </m:r>
                        </m:e>
                      </m:d>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m>
                            <m:mPr>
                              <m:mcs>
                                <m:mc>
                                  <m:mcPr>
                                    <m:count m:val="1"/>
                                    <m:mcJc m:val="center"/>
                                  </m:mcPr>
                                </m:mc>
                              </m:mcs>
                              <m:ctrlPr>
                                <a:rPr lang="en-US" altLang="zh-CN" b="0" i="1" smtClean="0">
                                  <a:latin typeface="Cambria Math" panose="02040503050406030204" pitchFamily="18" charset="0"/>
                                </a:rPr>
                              </m:ctrlPr>
                            </m:mPr>
                            <m:mr>
                              <m:e>
                                <m:r>
                                  <m:rPr>
                                    <m:brk m:alnAt="7"/>
                                  </m:rPr>
                                  <a:rPr lang="en-US" altLang="zh-CN" b="0" i="1" smtClean="0">
                                    <a:latin typeface="Cambria Math" panose="02040503050406030204" pitchFamily="18" charset="0"/>
                                  </a:rPr>
                                  <m:t>[</m:t>
                                </m:r>
                                <m:r>
                                  <a:rPr lang="en-US" altLang="zh-CN" b="0" i="1" smtClean="0">
                                    <a:latin typeface="Cambria Math" panose="02040503050406030204" pitchFamily="18" charset="0"/>
                                  </a:rPr>
                                  <m:t>𝑟</m:t>
                                </m:r>
                                <m:r>
                                  <a:rPr lang="en-US" altLang="zh-CN" b="0" i="1" smtClean="0">
                                    <a:latin typeface="Cambria Math" panose="02040503050406030204" pitchFamily="18" charset="0"/>
                                  </a:rPr>
                                  <m:t>],</m:t>
                                </m:r>
                                <m:r>
                                  <m:rPr>
                                    <m:brk m:alnAt="7"/>
                                  </m:rPr>
                                  <a:rPr lang="zh-CN" altLang="en-US" b="0" i="1" smtClean="0">
                                    <a:latin typeface="Cambria Math" panose="02040503050406030204" pitchFamily="18" charset="0"/>
                                  </a:rPr>
                                  <m:t> </m:t>
                                </m:r>
                                <m:r>
                                  <a:rPr lang="zh-CN" altLang="en-US" b="0" i="1" smtClean="0">
                                    <a:latin typeface="Cambria Math" panose="02040503050406030204" pitchFamily="18" charset="0"/>
                                  </a:rPr>
                                  <m:t>                     </m:t>
                                </m:r>
                                <m:r>
                                  <m:rPr>
                                    <m:brk m:alnAt="7"/>
                                  </m:rPr>
                                  <a:rPr lang="en-US" altLang="zh-CN" b="0" i="1" smtClean="0">
                                    <a:latin typeface="Cambria Math" panose="02040503050406030204" pitchFamily="18" charset="0"/>
                                  </a:rPr>
                                  <m:t>𝑖</m:t>
                                </m:r>
                                <m:r>
                                  <a:rPr lang="en-US" altLang="zh-CN" b="0" i="1" smtClean="0">
                                    <a:latin typeface="Cambria Math" panose="02040503050406030204" pitchFamily="18" charset="0"/>
                                  </a:rPr>
                                  <m:t>𝑓</m:t>
                                </m:r>
                                <m:r>
                                  <m:rPr>
                                    <m:brk m:alnAt="7"/>
                                  </m:rPr>
                                  <a:rPr lang="zh-CN" altLang="en-US" b="0" i="1" smtClean="0">
                                    <a:latin typeface="Cambria Math" panose="02040503050406030204" pitchFamily="18" charset="0"/>
                                  </a:rPr>
                                  <m:t> </m:t>
                                </m:r>
                                <m:r>
                                  <m:rPr>
                                    <m:brk m:alnAt="7"/>
                                  </m:rPr>
                                  <a:rPr lang="en-US" altLang="zh-CN" b="0" i="1" smtClean="0">
                                    <a:latin typeface="Cambria Math" panose="02040503050406030204" pitchFamily="18" charset="0"/>
                                  </a:rPr>
                                  <m:t>𝑛</m:t>
                                </m:r>
                                <m:r>
                                  <a:rPr lang="en-US" altLang="zh-CN" b="0" i="1" smtClean="0">
                                    <a:latin typeface="Cambria Math" panose="02040503050406030204" pitchFamily="18" charset="0"/>
                                    <a:ea typeface="Cambria Math" panose="02040503050406030204" pitchFamily="18" charset="0"/>
                                  </a:rPr>
                                  <m:t>==1</m:t>
                                </m:r>
                              </m:e>
                            </m:mr>
                            <m:mr>
                              <m:e>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𝑟</m:t>
                                    </m:r>
                                  </m:e>
                                  <m:sub>
                                    <m:r>
                                      <a:rPr lang="en-US" altLang="zh-CN" b="0" i="1" smtClean="0">
                                        <a:latin typeface="Cambria Math" panose="02040503050406030204" pitchFamily="18" charset="0"/>
                                        <a:ea typeface="Cambria Math" panose="02040503050406030204" pitchFamily="18" charset="0"/>
                                      </a:rPr>
                                      <m:t>1</m:t>
                                    </m:r>
                                  </m:sub>
                                </m:sSub>
                                <m:r>
                                  <a:rPr lang="en-US" altLang="zh-CN" b="0" i="1" smtClean="0">
                                    <a:latin typeface="Cambria Math" panose="02040503050406030204" pitchFamily="18" charset="0"/>
                                    <a:ea typeface="Cambria Math" panose="02040503050406030204" pitchFamily="18" charset="0"/>
                                  </a:rPr>
                                  <m:t>𝑝𝑒𝑟𝑚</m:t>
                                </m:r>
                                <m:d>
                                  <m:dPr>
                                    <m:ctrlPr>
                                      <a:rPr lang="en-US" altLang="zh-CN" b="0" i="1" smtClean="0">
                                        <a:latin typeface="Cambria Math" panose="02040503050406030204" pitchFamily="18" charset="0"/>
                                        <a:ea typeface="Cambria Math" panose="02040503050406030204" pitchFamily="18" charset="0"/>
                                      </a:rPr>
                                    </m:ctrlPr>
                                  </m:dPr>
                                  <m:e>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𝑅</m:t>
                                        </m:r>
                                      </m:e>
                                      <m:sub>
                                        <m:r>
                                          <a:rPr lang="en-US" altLang="zh-CN" b="0" i="1" smtClean="0">
                                            <a:latin typeface="Cambria Math" panose="02040503050406030204" pitchFamily="18" charset="0"/>
                                            <a:ea typeface="Cambria Math" panose="02040503050406030204" pitchFamily="18" charset="0"/>
                                          </a:rPr>
                                          <m:t>1</m:t>
                                        </m:r>
                                      </m:sub>
                                    </m:sSub>
                                  </m:e>
                                </m:d>
                                <m:r>
                                  <a:rPr lang="en-US" altLang="zh-CN" b="0"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𝑟</m:t>
                                    </m:r>
                                  </m:e>
                                  <m:sub>
                                    <m:r>
                                      <a:rPr lang="en-US" altLang="zh-CN" b="0" i="1" smtClean="0">
                                        <a:latin typeface="Cambria Math" panose="02040503050406030204" pitchFamily="18" charset="0"/>
                                        <a:ea typeface="Cambria Math" panose="02040503050406030204" pitchFamily="18" charset="0"/>
                                      </a:rPr>
                                      <m:t>2</m:t>
                                    </m:r>
                                  </m:sub>
                                </m:sSub>
                                <m:r>
                                  <a:rPr lang="en-US" altLang="zh-CN" i="1">
                                    <a:latin typeface="Cambria Math" panose="02040503050406030204" pitchFamily="18" charset="0"/>
                                    <a:ea typeface="Cambria Math" panose="02040503050406030204" pitchFamily="18" charset="0"/>
                                  </a:rPr>
                                  <m:t>𝑝𝑒𝑟𝑚</m:t>
                                </m:r>
                                <m:d>
                                  <m:dPr>
                                    <m:ctrlPr>
                                      <a:rPr lang="en-US" altLang="zh-CN" i="1">
                                        <a:latin typeface="Cambria Math" panose="02040503050406030204" pitchFamily="18" charset="0"/>
                                        <a:ea typeface="Cambria Math" panose="02040503050406030204" pitchFamily="18" charset="0"/>
                                      </a:rPr>
                                    </m:ctrlPr>
                                  </m:dPr>
                                  <m:e>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𝑅</m:t>
                                        </m:r>
                                      </m:e>
                                      <m:sub>
                                        <m:r>
                                          <a:rPr lang="en-US" altLang="zh-CN" b="0" i="1" smtClean="0">
                                            <a:latin typeface="Cambria Math" panose="02040503050406030204" pitchFamily="18" charset="0"/>
                                            <a:ea typeface="Cambria Math" panose="02040503050406030204" pitchFamily="18" charset="0"/>
                                          </a:rPr>
                                          <m:t>2</m:t>
                                        </m:r>
                                      </m:sub>
                                    </m:sSub>
                                  </m:e>
                                </m:d>
                                <m:r>
                                  <a:rPr lang="en-US" altLang="zh-CN" i="1">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𝑟</m:t>
                                    </m:r>
                                  </m:e>
                                  <m:sub>
                                    <m:r>
                                      <a:rPr lang="en-US" altLang="zh-CN" b="0" i="1" smtClean="0">
                                        <a:latin typeface="Cambria Math" panose="02040503050406030204" pitchFamily="18" charset="0"/>
                                        <a:ea typeface="Cambria Math" panose="02040503050406030204" pitchFamily="18" charset="0"/>
                                      </a:rPr>
                                      <m:t>𝑛</m:t>
                                    </m:r>
                                  </m:sub>
                                </m:sSub>
                                <m:r>
                                  <a:rPr lang="en-US" altLang="zh-CN" i="1">
                                    <a:latin typeface="Cambria Math" panose="02040503050406030204" pitchFamily="18" charset="0"/>
                                    <a:ea typeface="Cambria Math" panose="02040503050406030204" pitchFamily="18" charset="0"/>
                                  </a:rPr>
                                  <m:t>𝑝𝑒𝑟𝑚</m:t>
                                </m:r>
                                <m:d>
                                  <m:dPr>
                                    <m:ctrlPr>
                                      <a:rPr lang="en-US" altLang="zh-CN" i="1">
                                        <a:latin typeface="Cambria Math" panose="02040503050406030204" pitchFamily="18" charset="0"/>
                                        <a:ea typeface="Cambria Math" panose="02040503050406030204" pitchFamily="18" charset="0"/>
                                      </a:rPr>
                                    </m:ctrlPr>
                                  </m:dPr>
                                  <m:e>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𝑅</m:t>
                                        </m:r>
                                      </m:e>
                                      <m:sub>
                                        <m:r>
                                          <a:rPr lang="en-US" altLang="zh-CN" b="0" i="1" smtClean="0">
                                            <a:latin typeface="Cambria Math" panose="02040503050406030204" pitchFamily="18" charset="0"/>
                                            <a:ea typeface="Cambria Math" panose="02040503050406030204" pitchFamily="18" charset="0"/>
                                          </a:rPr>
                                          <m:t>𝑛</m:t>
                                        </m:r>
                                      </m:sub>
                                    </m:sSub>
                                  </m:e>
                                </m:d>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rPr>
                                  <m:t>,</m:t>
                                </m:r>
                                <m:r>
                                  <a:rPr lang="zh-CN" altLang="en-US" b="0" i="1" smtClean="0">
                                    <a:latin typeface="Cambria Math" panose="02040503050406030204" pitchFamily="18" charset="0"/>
                                  </a:rPr>
                                  <m:t>  </m:t>
                                </m:r>
                                <m:r>
                                  <a:rPr lang="en-US" altLang="zh-CN" b="0" i="1" smtClean="0">
                                    <a:latin typeface="Cambria Math" panose="02040503050406030204" pitchFamily="18" charset="0"/>
                                  </a:rPr>
                                  <m:t>𝑖𝑓</m:t>
                                </m:r>
                                <m:r>
                                  <a:rPr lang="zh-CN" altLang="en-US" b="0" i="1" smtClean="0">
                                    <a:latin typeface="Cambria Math" panose="02040503050406030204" pitchFamily="18" charset="0"/>
                                  </a:rPr>
                                  <m:t> </m:t>
                                </m:r>
                                <m:r>
                                  <a:rPr lang="en-US" altLang="zh-CN" b="0" i="1" smtClean="0">
                                    <a:latin typeface="Cambria Math" panose="02040503050406030204" pitchFamily="18" charset="0"/>
                                  </a:rPr>
                                  <m:t>𝑛</m:t>
                                </m:r>
                                <m:r>
                                  <a:rPr lang="en-US" altLang="zh-CN" b="0" i="1" smtClean="0">
                                    <a:latin typeface="Cambria Math" panose="02040503050406030204" pitchFamily="18" charset="0"/>
                                    <a:ea typeface="Cambria Math" panose="02040503050406030204" pitchFamily="18" charset="0"/>
                                  </a:rPr>
                                  <m:t>&gt;1</m:t>
                                </m:r>
                              </m:e>
                            </m:mr>
                          </m:m>
                        </m:e>
                      </m:d>
                    </m:oMath>
                  </m:oMathPara>
                </a14:m>
                <a:endParaRPr lang="en-US" altLang="zh-CN" dirty="0"/>
              </a:p>
              <a:p>
                <a:pPr marL="0" indent="0">
                  <a:buNone/>
                </a:pPr>
                <a:endParaRPr lang="en-US" altLang="zh-CN" dirty="0"/>
              </a:p>
              <a:p>
                <a:pPr marL="0" indent="0">
                  <a:buNone/>
                </a:pPr>
                <a14:m>
                  <m:oMathPara xmlns:m="http://schemas.openxmlformats.org/officeDocument/2006/math">
                    <m:oMathParaPr>
                      <m:jc m:val="centerGroup"/>
                    </m:oMathParaPr>
                    <m:oMath xmlns:m="http://schemas.openxmlformats.org/officeDocument/2006/math">
                      <m:r>
                        <a:rPr lang="en-US" altLang="zh-CN" b="0" i="1" smtClean="0">
                          <a:solidFill>
                            <a:srgbClr val="7030A0"/>
                          </a:solidFill>
                          <a:latin typeface="Cambria Math" panose="02040503050406030204" pitchFamily="18" charset="0"/>
                        </a:rPr>
                        <m:t>𝑇</m:t>
                      </m:r>
                      <m:d>
                        <m:dPr>
                          <m:ctrlPr>
                            <a:rPr lang="en-US" altLang="zh-CN" b="0" i="1" smtClean="0">
                              <a:solidFill>
                                <a:srgbClr val="7030A0"/>
                              </a:solidFill>
                              <a:latin typeface="Cambria Math" panose="02040503050406030204" pitchFamily="18" charset="0"/>
                            </a:rPr>
                          </m:ctrlPr>
                        </m:dPr>
                        <m:e>
                          <m:r>
                            <a:rPr lang="en-US" altLang="zh-CN" b="0" i="1" smtClean="0">
                              <a:solidFill>
                                <a:srgbClr val="7030A0"/>
                              </a:solidFill>
                              <a:latin typeface="Cambria Math" panose="02040503050406030204" pitchFamily="18" charset="0"/>
                            </a:rPr>
                            <m:t>𝑛</m:t>
                          </m:r>
                        </m:e>
                      </m:d>
                      <m:r>
                        <a:rPr lang="en-US" altLang="zh-CN" b="0" i="1" smtClean="0">
                          <a:solidFill>
                            <a:srgbClr val="7030A0"/>
                          </a:solidFill>
                          <a:latin typeface="Cambria Math" panose="02040503050406030204" pitchFamily="18" charset="0"/>
                        </a:rPr>
                        <m:t>=</m:t>
                      </m:r>
                      <m:r>
                        <a:rPr lang="en-US" altLang="zh-CN" b="0" i="1" smtClean="0">
                          <a:solidFill>
                            <a:srgbClr val="7030A0"/>
                          </a:solidFill>
                          <a:latin typeface="Cambria Math" panose="02040503050406030204" pitchFamily="18" charset="0"/>
                        </a:rPr>
                        <m:t>𝑛𝑇</m:t>
                      </m:r>
                      <m:d>
                        <m:dPr>
                          <m:ctrlPr>
                            <a:rPr lang="en-US" altLang="zh-CN" b="0" i="1" smtClean="0">
                              <a:solidFill>
                                <a:srgbClr val="7030A0"/>
                              </a:solidFill>
                              <a:latin typeface="Cambria Math" panose="02040503050406030204" pitchFamily="18" charset="0"/>
                            </a:rPr>
                          </m:ctrlPr>
                        </m:dPr>
                        <m:e>
                          <m:r>
                            <a:rPr lang="en-US" altLang="zh-CN" b="0" i="1" smtClean="0">
                              <a:solidFill>
                                <a:srgbClr val="7030A0"/>
                              </a:solidFill>
                              <a:latin typeface="Cambria Math" panose="02040503050406030204" pitchFamily="18" charset="0"/>
                            </a:rPr>
                            <m:t>𝑛</m:t>
                          </m:r>
                          <m:r>
                            <a:rPr lang="en-US" altLang="zh-CN" b="0" i="1" smtClean="0">
                              <a:solidFill>
                                <a:srgbClr val="7030A0"/>
                              </a:solidFill>
                              <a:latin typeface="Cambria Math" panose="02040503050406030204" pitchFamily="18" charset="0"/>
                            </a:rPr>
                            <m:t>−1</m:t>
                          </m:r>
                        </m:e>
                      </m:d>
                      <m:r>
                        <a:rPr lang="en-US" altLang="zh-CN" b="0" i="1" smtClean="0">
                          <a:solidFill>
                            <a:srgbClr val="7030A0"/>
                          </a:solidFill>
                          <a:latin typeface="Cambria Math" panose="02040503050406030204" pitchFamily="18" charset="0"/>
                        </a:rPr>
                        <m:t>+</m:t>
                      </m:r>
                      <m:r>
                        <a:rPr lang="en-US" altLang="zh-CN" b="0" i="1" smtClean="0">
                          <a:solidFill>
                            <a:srgbClr val="7030A0"/>
                          </a:solidFill>
                          <a:latin typeface="Cambria Math" panose="02040503050406030204" pitchFamily="18" charset="0"/>
                        </a:rPr>
                        <m:t>𝑂</m:t>
                      </m:r>
                      <m:d>
                        <m:dPr>
                          <m:ctrlPr>
                            <a:rPr lang="en-US" altLang="zh-CN" b="0" i="1" smtClean="0">
                              <a:solidFill>
                                <a:srgbClr val="7030A0"/>
                              </a:solidFill>
                              <a:latin typeface="Cambria Math" panose="02040503050406030204" pitchFamily="18" charset="0"/>
                            </a:rPr>
                          </m:ctrlPr>
                        </m:dPr>
                        <m:e>
                          <m:r>
                            <a:rPr lang="en-US" altLang="zh-CN" b="0" i="1" smtClean="0">
                              <a:solidFill>
                                <a:srgbClr val="7030A0"/>
                              </a:solidFill>
                              <a:latin typeface="Cambria Math" panose="02040503050406030204" pitchFamily="18" charset="0"/>
                            </a:rPr>
                            <m:t>𝑛</m:t>
                          </m:r>
                        </m:e>
                      </m:d>
                    </m:oMath>
                  </m:oMathPara>
                </a14:m>
                <a:endParaRPr lang="en-US" altLang="zh-CN" b="0" dirty="0">
                  <a:solidFill>
                    <a:srgbClr val="7030A0"/>
                  </a:solidFill>
                </a:endParaRPr>
              </a:p>
              <a:p>
                <a:pPr marL="0" indent="0" algn="ctr">
                  <a:buNone/>
                </a:pPr>
                <a:r>
                  <a:rPr lang="zh-CN" altLang="en-US" b="0" dirty="0">
                    <a:solidFill>
                      <a:srgbClr val="7030A0"/>
                    </a:solidFill>
                  </a:rPr>
                  <a:t>整体计算复杂度是多少？</a:t>
                </a:r>
                <a:endParaRPr lang="en-US" altLang="zh-CN" b="0" dirty="0">
                  <a:solidFill>
                    <a:srgbClr val="7030A0"/>
                  </a:solidFill>
                </a:endParaRPr>
              </a:p>
              <a:p>
                <a:pPr marL="514350" indent="-514350">
                  <a:buFont typeface="+mj-lt"/>
                  <a:buAutoNum type="arabicPeriod"/>
                </a:pPr>
                <a:endParaRPr lang="en-US" dirty="0"/>
              </a:p>
              <a:p>
                <a:pPr marL="0" indent="0">
                  <a:buNone/>
                </a:pPr>
                <a:r>
                  <a:rPr lang="en-US" altLang="zh-CN" sz="3000" dirty="0"/>
                  <a:t>2.</a:t>
                </a:r>
                <a:r>
                  <a:rPr lang="zh-CN" altLang="en-US" sz="3000" dirty="0"/>
                  <a:t> 菲波那切数列</a:t>
                </a:r>
                <a:endParaRPr lang="en-US" altLang="zh-CN" sz="3000" dirty="0"/>
              </a:p>
              <a:p>
                <a:pPr marL="0" indent="0">
                  <a:buNone/>
                </a:pPr>
                <a14:m>
                  <m:oMathPara xmlns:m="http://schemas.openxmlformats.org/officeDocument/2006/math">
                    <m:oMathParaPr>
                      <m:jc m:val="left"/>
                    </m:oMathParaPr>
                    <m:oMath xmlns:m="http://schemas.openxmlformats.org/officeDocument/2006/math">
                      <m:r>
                        <a:rPr lang="en-US" altLang="zh-CN" b="0" i="1" smtClean="0">
                          <a:latin typeface="Cambria Math" panose="02040503050406030204" pitchFamily="18" charset="0"/>
                        </a:rPr>
                        <m:t>𝑓𝑖𝑏</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𝑛</m:t>
                          </m:r>
                        </m:e>
                      </m:d>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m>
                            <m:mPr>
                              <m:mcs>
                                <m:mc>
                                  <m:mcPr>
                                    <m:count m:val="1"/>
                                    <m:mcJc m:val="center"/>
                                  </m:mcPr>
                                </m:mc>
                              </m:mcs>
                              <m:ctrlPr>
                                <a:rPr lang="en-US" altLang="zh-CN" b="0" i="1" smtClean="0">
                                  <a:latin typeface="Cambria Math" panose="02040503050406030204" pitchFamily="18" charset="0"/>
                                </a:rPr>
                              </m:ctrlPr>
                            </m:mPr>
                            <m:mr>
                              <m:e>
                                <m:r>
                                  <m:rPr>
                                    <m:brk m:alnAt="7"/>
                                  </m:rPr>
                                  <a:rPr lang="en-US" altLang="zh-CN" b="0" i="1" smtClean="0">
                                    <a:latin typeface="Cambria Math" panose="02040503050406030204" pitchFamily="18" charset="0"/>
                                  </a:rPr>
                                  <m:t>1</m:t>
                                </m:r>
                                <m:r>
                                  <a:rPr lang="en-US" altLang="zh-CN" b="0" i="1" smtClean="0">
                                    <a:latin typeface="Cambria Math" panose="02040503050406030204" pitchFamily="18" charset="0"/>
                                  </a:rPr>
                                  <m:t>,</m:t>
                                </m:r>
                                <m:r>
                                  <m:rPr>
                                    <m:brk m:alnAt="7"/>
                                  </m:rPr>
                                  <a:rPr lang="zh-CN" altLang="en-US" b="0" i="1" smtClean="0">
                                    <a:latin typeface="Cambria Math" panose="02040503050406030204" pitchFamily="18" charset="0"/>
                                  </a:rPr>
                                  <m:t> </m:t>
                                </m:r>
                                <m:r>
                                  <m:rPr>
                                    <m:brk m:alnAt="7"/>
                                  </m:rPr>
                                  <a:rPr lang="en-US" altLang="zh-CN" b="0" i="1" smtClean="0">
                                    <a:latin typeface="Cambria Math" panose="02040503050406030204" pitchFamily="18" charset="0"/>
                                  </a:rPr>
                                  <m:t>𝑖</m:t>
                                </m:r>
                                <m:r>
                                  <a:rPr lang="en-US" altLang="zh-CN" b="0" i="1" smtClean="0">
                                    <a:latin typeface="Cambria Math" panose="02040503050406030204" pitchFamily="18" charset="0"/>
                                  </a:rPr>
                                  <m:t>𝑓</m:t>
                                </m:r>
                                <m:r>
                                  <m:rPr>
                                    <m:brk m:alnAt="7"/>
                                  </m:rPr>
                                  <a:rPr lang="zh-CN" altLang="en-US" b="0" i="1" smtClean="0">
                                    <a:latin typeface="Cambria Math" panose="02040503050406030204" pitchFamily="18" charset="0"/>
                                  </a:rPr>
                                  <m:t> </m:t>
                                </m:r>
                                <m:r>
                                  <m:rPr>
                                    <m:brk m:alnAt="7"/>
                                  </m:rPr>
                                  <a:rPr lang="en-US" altLang="zh-CN" b="0" i="1" smtClean="0">
                                    <a:latin typeface="Cambria Math" panose="02040503050406030204" pitchFamily="18" charset="0"/>
                                  </a:rPr>
                                  <m:t>𝑛</m:t>
                                </m:r>
                                <m:r>
                                  <a:rPr lang="en-US" altLang="zh-CN" i="1">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1</m:t>
                                </m:r>
                              </m:e>
                            </m:mr>
                            <m:mr>
                              <m:e>
                                <m:r>
                                  <a:rPr lang="en-US" altLang="zh-CN" i="1">
                                    <a:latin typeface="Cambria Math" panose="02040503050406030204" pitchFamily="18" charset="0"/>
                                  </a:rPr>
                                  <m:t>𝑓𝑖𝑏</m:t>
                                </m:r>
                                <m:d>
                                  <m:dPr>
                                    <m:ctrlPr>
                                      <a:rPr lang="en-US" altLang="zh-CN" i="1">
                                        <a:latin typeface="Cambria Math" panose="02040503050406030204" pitchFamily="18" charset="0"/>
                                      </a:rPr>
                                    </m:ctrlPr>
                                  </m:dPr>
                                  <m:e>
                                    <m:r>
                                      <a:rPr lang="en-US" altLang="zh-CN" i="1">
                                        <a:latin typeface="Cambria Math" panose="02040503050406030204" pitchFamily="18" charset="0"/>
                                      </a:rPr>
                                      <m:t>𝑛</m:t>
                                    </m:r>
                                    <m:r>
                                      <a:rPr lang="en-US" altLang="zh-CN" b="0" i="1" smtClean="0">
                                        <a:latin typeface="Cambria Math" panose="02040503050406030204" pitchFamily="18" charset="0"/>
                                      </a:rPr>
                                      <m:t>−1</m:t>
                                    </m:r>
                                  </m:e>
                                </m:d>
                                <m:r>
                                  <a:rPr lang="en-US" altLang="zh-CN" b="0" i="1" smtClean="0">
                                    <a:latin typeface="Cambria Math" panose="02040503050406030204" pitchFamily="18" charset="0"/>
                                  </a:rPr>
                                  <m:t>+</m:t>
                                </m:r>
                                <m:r>
                                  <a:rPr lang="en-US" altLang="zh-CN" i="1">
                                    <a:latin typeface="Cambria Math" panose="02040503050406030204" pitchFamily="18" charset="0"/>
                                  </a:rPr>
                                  <m:t>𝑓𝑖𝑏</m:t>
                                </m:r>
                                <m:d>
                                  <m:dPr>
                                    <m:ctrlPr>
                                      <a:rPr lang="en-US" altLang="zh-CN" i="1">
                                        <a:latin typeface="Cambria Math" panose="02040503050406030204" pitchFamily="18" charset="0"/>
                                      </a:rPr>
                                    </m:ctrlPr>
                                  </m:dPr>
                                  <m:e>
                                    <m:r>
                                      <a:rPr lang="en-US" altLang="zh-CN" i="1">
                                        <a:latin typeface="Cambria Math" panose="02040503050406030204" pitchFamily="18" charset="0"/>
                                      </a:rPr>
                                      <m:t>𝑛</m:t>
                                    </m:r>
                                    <m:r>
                                      <a:rPr lang="en-US" altLang="zh-CN" i="1">
                                        <a:latin typeface="Cambria Math" panose="02040503050406030204" pitchFamily="18" charset="0"/>
                                      </a:rPr>
                                      <m:t>−2</m:t>
                                    </m:r>
                                  </m:e>
                                </m:d>
                                <m:r>
                                  <a:rPr lang="en-US" altLang="zh-CN" b="0" i="1" smtClean="0">
                                    <a:latin typeface="Cambria Math" panose="02040503050406030204" pitchFamily="18" charset="0"/>
                                  </a:rPr>
                                  <m:t>,</m:t>
                                </m:r>
                                <m:r>
                                  <a:rPr lang="zh-CN" altLang="en-US" b="0" i="1" smtClean="0">
                                    <a:latin typeface="Cambria Math" panose="02040503050406030204" pitchFamily="18" charset="0"/>
                                  </a:rPr>
                                  <m:t>  </m:t>
                                </m:r>
                                <m:r>
                                  <a:rPr lang="en-US" altLang="zh-CN" b="0" i="1" smtClean="0">
                                    <a:latin typeface="Cambria Math" panose="02040503050406030204" pitchFamily="18" charset="0"/>
                                  </a:rPr>
                                  <m:t>𝑖𝑓</m:t>
                                </m:r>
                                <m:r>
                                  <a:rPr lang="zh-CN" altLang="en-US" b="0" i="1" smtClean="0">
                                    <a:latin typeface="Cambria Math" panose="02040503050406030204" pitchFamily="18" charset="0"/>
                                  </a:rPr>
                                  <m:t> </m:t>
                                </m:r>
                                <m:r>
                                  <a:rPr lang="en-US" altLang="zh-CN" b="0" i="1" smtClean="0">
                                    <a:latin typeface="Cambria Math" panose="02040503050406030204" pitchFamily="18" charset="0"/>
                                  </a:rPr>
                                  <m:t>𝑛</m:t>
                                </m:r>
                                <m:r>
                                  <a:rPr lang="en-US" altLang="zh-CN" b="0" i="1" smtClean="0">
                                    <a:latin typeface="Cambria Math" panose="02040503050406030204" pitchFamily="18" charset="0"/>
                                    <a:ea typeface="Cambria Math" panose="02040503050406030204" pitchFamily="18" charset="0"/>
                                  </a:rPr>
                                  <m:t>&gt;1</m:t>
                                </m:r>
                              </m:e>
                            </m:mr>
                          </m:m>
                        </m:e>
                      </m:d>
                    </m:oMath>
                  </m:oMathPara>
                </a14:m>
                <a:endParaRPr lang="en-US" dirty="0"/>
              </a:p>
              <a:p>
                <a:pPr marL="0" indent="0">
                  <a:buNone/>
                </a:pPr>
                <a:endParaRPr lang="en-US" altLang="zh-CN" b="0" i="1" dirty="0">
                  <a:latin typeface="Cambria Math" panose="02040503050406030204" pitchFamily="18" charset="0"/>
                </a:endParaRPr>
              </a:p>
              <a:p>
                <a:pPr marL="0" indent="0">
                  <a:buNone/>
                </a:pPr>
                <a14:m>
                  <m:oMathPara xmlns:m="http://schemas.openxmlformats.org/officeDocument/2006/math">
                    <m:oMathParaPr>
                      <m:jc m:val="center"/>
                    </m:oMathParaPr>
                    <m:oMath xmlns:m="http://schemas.openxmlformats.org/officeDocument/2006/math">
                      <m:r>
                        <a:rPr lang="en-US" altLang="zh-CN" b="0" i="1" smtClean="0">
                          <a:solidFill>
                            <a:srgbClr val="7030A0"/>
                          </a:solidFill>
                          <a:latin typeface="Cambria Math" panose="02040503050406030204" pitchFamily="18" charset="0"/>
                        </a:rPr>
                        <m:t>𝑇</m:t>
                      </m:r>
                      <m:d>
                        <m:dPr>
                          <m:ctrlPr>
                            <a:rPr lang="en-US" altLang="zh-CN" b="0" i="1" smtClean="0">
                              <a:solidFill>
                                <a:srgbClr val="7030A0"/>
                              </a:solidFill>
                              <a:latin typeface="Cambria Math" panose="02040503050406030204" pitchFamily="18" charset="0"/>
                            </a:rPr>
                          </m:ctrlPr>
                        </m:dPr>
                        <m:e>
                          <m:r>
                            <a:rPr lang="en-US" altLang="zh-CN" b="0" i="1" smtClean="0">
                              <a:solidFill>
                                <a:srgbClr val="7030A0"/>
                              </a:solidFill>
                              <a:latin typeface="Cambria Math" panose="02040503050406030204" pitchFamily="18" charset="0"/>
                            </a:rPr>
                            <m:t>𝑛</m:t>
                          </m:r>
                        </m:e>
                      </m:d>
                      <m:r>
                        <a:rPr lang="en-US" altLang="zh-CN" b="0" i="1" smtClean="0">
                          <a:solidFill>
                            <a:srgbClr val="7030A0"/>
                          </a:solidFill>
                          <a:latin typeface="Cambria Math" panose="02040503050406030204" pitchFamily="18" charset="0"/>
                        </a:rPr>
                        <m:t>=</m:t>
                      </m:r>
                      <m:r>
                        <a:rPr lang="en-US" altLang="zh-CN" b="0" i="1" smtClean="0">
                          <a:solidFill>
                            <a:srgbClr val="7030A0"/>
                          </a:solidFill>
                          <a:latin typeface="Cambria Math" panose="02040503050406030204" pitchFamily="18" charset="0"/>
                        </a:rPr>
                        <m:t>𝑇</m:t>
                      </m:r>
                      <m:d>
                        <m:dPr>
                          <m:ctrlPr>
                            <a:rPr lang="en-US" altLang="zh-CN" b="0" i="1" smtClean="0">
                              <a:solidFill>
                                <a:srgbClr val="7030A0"/>
                              </a:solidFill>
                              <a:latin typeface="Cambria Math" panose="02040503050406030204" pitchFamily="18" charset="0"/>
                            </a:rPr>
                          </m:ctrlPr>
                        </m:dPr>
                        <m:e>
                          <m:r>
                            <a:rPr lang="en-US" altLang="zh-CN" b="0" i="1" smtClean="0">
                              <a:solidFill>
                                <a:srgbClr val="7030A0"/>
                              </a:solidFill>
                              <a:latin typeface="Cambria Math" panose="02040503050406030204" pitchFamily="18" charset="0"/>
                            </a:rPr>
                            <m:t>𝑛</m:t>
                          </m:r>
                          <m:r>
                            <a:rPr lang="en-US" altLang="zh-CN" b="0" i="1" smtClean="0">
                              <a:solidFill>
                                <a:srgbClr val="7030A0"/>
                              </a:solidFill>
                              <a:latin typeface="Cambria Math" panose="02040503050406030204" pitchFamily="18" charset="0"/>
                            </a:rPr>
                            <m:t>−1</m:t>
                          </m:r>
                        </m:e>
                      </m:d>
                      <m:r>
                        <a:rPr lang="en-US" altLang="zh-CN" b="0" i="1" smtClean="0">
                          <a:solidFill>
                            <a:srgbClr val="7030A0"/>
                          </a:solidFill>
                          <a:latin typeface="Cambria Math" panose="02040503050406030204" pitchFamily="18" charset="0"/>
                        </a:rPr>
                        <m:t>+</m:t>
                      </m:r>
                      <m:r>
                        <a:rPr lang="en-US" altLang="zh-CN" i="1">
                          <a:solidFill>
                            <a:srgbClr val="7030A0"/>
                          </a:solidFill>
                          <a:latin typeface="Cambria Math" panose="02040503050406030204" pitchFamily="18" charset="0"/>
                        </a:rPr>
                        <m:t>𝑇</m:t>
                      </m:r>
                      <m:d>
                        <m:dPr>
                          <m:ctrlPr>
                            <a:rPr lang="en-US" altLang="zh-CN" i="1">
                              <a:solidFill>
                                <a:srgbClr val="7030A0"/>
                              </a:solidFill>
                              <a:latin typeface="Cambria Math" panose="02040503050406030204" pitchFamily="18" charset="0"/>
                            </a:rPr>
                          </m:ctrlPr>
                        </m:dPr>
                        <m:e>
                          <m:r>
                            <a:rPr lang="en-US" altLang="zh-CN" i="1">
                              <a:solidFill>
                                <a:srgbClr val="7030A0"/>
                              </a:solidFill>
                              <a:latin typeface="Cambria Math" panose="02040503050406030204" pitchFamily="18" charset="0"/>
                            </a:rPr>
                            <m:t>𝑛</m:t>
                          </m:r>
                          <m:r>
                            <a:rPr lang="en-US" altLang="zh-CN" i="1">
                              <a:solidFill>
                                <a:srgbClr val="7030A0"/>
                              </a:solidFill>
                              <a:latin typeface="Cambria Math" panose="02040503050406030204" pitchFamily="18" charset="0"/>
                            </a:rPr>
                            <m:t>−2</m:t>
                          </m:r>
                        </m:e>
                      </m:d>
                      <m:r>
                        <a:rPr lang="en-US" altLang="zh-CN" b="0" i="1" smtClean="0">
                          <a:solidFill>
                            <a:srgbClr val="7030A0"/>
                          </a:solidFill>
                          <a:latin typeface="Cambria Math" panose="02040503050406030204" pitchFamily="18" charset="0"/>
                        </a:rPr>
                        <m:t>+</m:t>
                      </m:r>
                      <m:r>
                        <a:rPr lang="en-US" altLang="zh-CN" b="0" i="1" smtClean="0">
                          <a:solidFill>
                            <a:srgbClr val="7030A0"/>
                          </a:solidFill>
                          <a:latin typeface="Cambria Math" panose="02040503050406030204" pitchFamily="18" charset="0"/>
                        </a:rPr>
                        <m:t>𝑂</m:t>
                      </m:r>
                      <m:d>
                        <m:dPr>
                          <m:ctrlPr>
                            <a:rPr lang="en-US" altLang="zh-CN" b="0" i="1" smtClean="0">
                              <a:solidFill>
                                <a:srgbClr val="7030A0"/>
                              </a:solidFill>
                              <a:latin typeface="Cambria Math" panose="02040503050406030204" pitchFamily="18" charset="0"/>
                            </a:rPr>
                          </m:ctrlPr>
                        </m:dPr>
                        <m:e>
                          <m:r>
                            <a:rPr lang="en-US" altLang="zh-CN" b="0" i="1" smtClean="0">
                              <a:solidFill>
                                <a:srgbClr val="7030A0"/>
                              </a:solidFill>
                              <a:latin typeface="Cambria Math" panose="02040503050406030204" pitchFamily="18" charset="0"/>
                            </a:rPr>
                            <m:t>1</m:t>
                          </m:r>
                        </m:e>
                      </m:d>
                    </m:oMath>
                  </m:oMathPara>
                </a14:m>
                <a:endParaRPr lang="en-US" altLang="zh-CN" b="0" dirty="0">
                  <a:solidFill>
                    <a:srgbClr val="7030A0"/>
                  </a:solidFill>
                </a:endParaRPr>
              </a:p>
              <a:p>
                <a:pPr marL="0" indent="0" algn="ctr">
                  <a:buNone/>
                </a:pPr>
                <a:r>
                  <a:rPr lang="zh-CN" altLang="en-US" dirty="0">
                    <a:solidFill>
                      <a:srgbClr val="7030A0"/>
                    </a:solidFill>
                  </a:rPr>
                  <a:t>复杂度是多少？</a:t>
                </a:r>
                <a:endParaRPr lang="en-US" altLang="zh-CN" b="0" dirty="0">
                  <a:solidFill>
                    <a:srgbClr val="7030A0"/>
                  </a:solidFill>
                </a:endParaRPr>
              </a:p>
              <a:p>
                <a:endParaRPr lang="en-US" dirty="0"/>
              </a:p>
            </p:txBody>
          </p:sp>
        </mc:Choice>
        <mc:Fallback xmlns="">
          <p:sp>
            <p:nvSpPr>
              <p:cNvPr id="5" name="内容占位符 4">
                <a:extLst>
                  <a:ext uri="{FF2B5EF4-FFF2-40B4-BE49-F238E27FC236}">
                    <a16:creationId xmlns:a16="http://schemas.microsoft.com/office/drawing/2014/main" id="{CFF63013-6695-B847-853B-6C79A4BBEC6B}"/>
                  </a:ext>
                </a:extLst>
              </p:cNvPr>
              <p:cNvSpPr>
                <a:spLocks noGrp="1" noRot="1" noChangeAspect="1" noMove="1" noResize="1" noEditPoints="1" noAdjustHandles="1" noChangeArrowheads="1" noChangeShapeType="1" noTextEdit="1"/>
              </p:cNvSpPr>
              <p:nvPr>
                <p:ph idx="1"/>
              </p:nvPr>
            </p:nvSpPr>
            <p:spPr>
              <a:xfrm>
                <a:off x="628650" y="1536700"/>
                <a:ext cx="7886700" cy="5206999"/>
              </a:xfrm>
              <a:blipFill>
                <a:blip r:embed="rId2"/>
                <a:stretch>
                  <a:fillRect l="-13987" t="-25304" b="-28954"/>
                </a:stretch>
              </a:blipFill>
            </p:spPr>
            <p:txBody>
              <a:bodyPr/>
              <a:lstStyle/>
              <a:p>
                <a:r>
                  <a:rPr lang="en-US">
                    <a:noFill/>
                  </a:rPr>
                  <a:t> </a:t>
                </a:r>
              </a:p>
            </p:txBody>
          </p:sp>
        </mc:Fallback>
      </mc:AlternateContent>
    </p:spTree>
    <p:extLst>
      <p:ext uri="{BB962C8B-B14F-4D97-AF65-F5344CB8AC3E}">
        <p14:creationId xmlns:p14="http://schemas.microsoft.com/office/powerpoint/2010/main" val="425592604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8992F1-FC2D-7E44-9A43-51828C94ED94}"/>
              </a:ext>
            </a:extLst>
          </p:cNvPr>
          <p:cNvSpPr>
            <a:spLocks noGrp="1"/>
          </p:cNvSpPr>
          <p:nvPr>
            <p:ph type="title"/>
          </p:nvPr>
        </p:nvSpPr>
        <p:spPr>
          <a:xfrm>
            <a:off x="628650" y="673770"/>
            <a:ext cx="2415246" cy="2027227"/>
          </a:xfrm>
        </p:spPr>
        <p:txBody>
          <a:bodyPr vert="horz" lIns="91440" tIns="45720" rIns="91440" bIns="45720" rtlCol="0" anchor="t">
            <a:normAutofit/>
          </a:bodyPr>
          <a:lstStyle/>
          <a:p>
            <a:r>
              <a:rPr lang="zh-CN" altLang="en-US" sz="4700" kern="1200" spc="-1" dirty="0">
                <a:solidFill>
                  <a:srgbClr val="FFFFFF"/>
                </a:solidFill>
                <a:latin typeface="+mj-lt"/>
                <a:ea typeface="+mj-ea"/>
                <a:cs typeface="+mj-cs"/>
              </a:rPr>
              <a:t>目录</a:t>
            </a:r>
          </a:p>
        </p:txBody>
      </p:sp>
      <p:graphicFrame>
        <p:nvGraphicFramePr>
          <p:cNvPr id="4" name="图示 3">
            <a:extLst>
              <a:ext uri="{FF2B5EF4-FFF2-40B4-BE49-F238E27FC236}">
                <a16:creationId xmlns:a16="http://schemas.microsoft.com/office/drawing/2014/main" id="{34278D73-9FBC-9E47-87EC-84210E2405D7}"/>
              </a:ext>
            </a:extLst>
          </p:cNvPr>
          <p:cNvGraphicFramePr/>
          <p:nvPr>
            <p:extLst>
              <p:ext uri="{D42A27DB-BD31-4B8C-83A1-F6EECF244321}">
                <p14:modId xmlns:p14="http://schemas.microsoft.com/office/powerpoint/2010/main" val="3446912135"/>
              </p:ext>
            </p:extLst>
          </p:nvPr>
        </p:nvGraphicFramePr>
        <p:xfrm>
          <a:off x="4157004" y="541606"/>
          <a:ext cx="4358346" cy="567821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图片 5">
            <a:extLst>
              <a:ext uri="{FF2B5EF4-FFF2-40B4-BE49-F238E27FC236}">
                <a16:creationId xmlns:a16="http://schemas.microsoft.com/office/drawing/2014/main" id="{0B9FCC8A-D986-9F42-BA85-ECECBE586693}"/>
              </a:ext>
            </a:extLst>
          </p:cNvPr>
          <p:cNvPicPr>
            <a:picLocks noChangeAspect="1"/>
          </p:cNvPicPr>
          <p:nvPr/>
        </p:nvPicPr>
        <p:blipFill>
          <a:blip r:embed="rId7"/>
          <a:stretch>
            <a:fillRect/>
          </a:stretch>
        </p:blipFill>
        <p:spPr>
          <a:xfrm>
            <a:off x="0" y="-2704"/>
            <a:ext cx="4109893" cy="6858000"/>
          </a:xfrm>
          <a:prstGeom prst="rect">
            <a:avLst/>
          </a:prstGeom>
        </p:spPr>
      </p:pic>
    </p:spTree>
    <p:extLst>
      <p:ext uri="{BB962C8B-B14F-4D97-AF65-F5344CB8AC3E}">
        <p14:creationId xmlns:p14="http://schemas.microsoft.com/office/powerpoint/2010/main" val="157097162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D89743-4441-374E-8165-EED2EDC5DF0B}"/>
              </a:ext>
            </a:extLst>
          </p:cNvPr>
          <p:cNvSpPr>
            <a:spLocks noGrp="1"/>
          </p:cNvSpPr>
          <p:nvPr>
            <p:ph type="title"/>
          </p:nvPr>
        </p:nvSpPr>
        <p:spPr>
          <a:xfrm>
            <a:off x="628650" y="365127"/>
            <a:ext cx="7886700" cy="841374"/>
          </a:xfrm>
        </p:spPr>
        <p:txBody>
          <a:bodyPr>
            <a:normAutofit fontScale="90000"/>
          </a:bodyPr>
          <a:lstStyle/>
          <a:p>
            <a:r>
              <a:rPr lang="zh-CN" altLang="en-US" dirty="0"/>
              <a:t>常见递归和分治算法（未优化的）</a:t>
            </a:r>
            <a:endParaRPr 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39E6E9D8-BA6C-5341-AE54-08292EEE20DF}"/>
                  </a:ext>
                </a:extLst>
              </p:cNvPr>
              <p:cNvSpPr>
                <a:spLocks noGrp="1"/>
              </p:cNvSpPr>
              <p:nvPr>
                <p:ph idx="1"/>
              </p:nvPr>
            </p:nvSpPr>
            <p:spPr>
              <a:xfrm>
                <a:off x="628650" y="1397000"/>
                <a:ext cx="7886700" cy="4779963"/>
              </a:xfrm>
            </p:spPr>
            <p:txBody>
              <a:bodyPr>
                <a:normAutofit fontScale="85000" lnSpcReduction="10000"/>
              </a:bodyPr>
              <a:lstStyle/>
              <a:p>
                <a:pPr marL="514350" indent="-514350">
                  <a:buFont typeface="+mj-lt"/>
                  <a:buAutoNum type="arabicPeriod"/>
                </a:pPr>
                <a:r>
                  <a:rPr lang="zh-CN" altLang="en-US" dirty="0"/>
                  <a:t>整数除法：不允许使用</a:t>
                </a:r>
                <a:r>
                  <a:rPr lang="en-US" altLang="zh-CN" dirty="0"/>
                  <a:t>”/,</a:t>
                </a:r>
                <a:r>
                  <a:rPr lang="zh-CN" altLang="en-US" dirty="0"/>
                  <a:t> *</a:t>
                </a:r>
                <a:r>
                  <a:rPr lang="en-US" altLang="zh-CN" dirty="0"/>
                  <a:t>,</a:t>
                </a:r>
                <a:r>
                  <a:rPr lang="zh-CN" altLang="en-US" dirty="0"/>
                  <a:t> </a:t>
                </a:r>
                <a:r>
                  <a:rPr lang="en-US" altLang="zh-CN" dirty="0"/>
                  <a:t>%”</a:t>
                </a:r>
                <a:r>
                  <a:rPr lang="zh-CN" altLang="en-US" dirty="0"/>
                  <a:t>的。</a:t>
                </a:r>
                <a:endParaRPr lang="en-US" altLang="zh-CN" dirty="0"/>
              </a:p>
              <a:p>
                <a:pPr marL="0" indent="0">
                  <a:buNone/>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𝐷𝑖𝑣</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𝑛</m:t>
                          </m:r>
                          <m:r>
                            <a:rPr lang="en-US" altLang="zh-CN" b="0" i="1" smtClean="0">
                              <a:latin typeface="Cambria Math" panose="02040503050406030204" pitchFamily="18" charset="0"/>
                            </a:rPr>
                            <m:t>,</m:t>
                          </m:r>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m>
                            <m:mPr>
                              <m:mcs>
                                <m:mc>
                                  <m:mcPr>
                                    <m:count m:val="1"/>
                                    <m:mcJc m:val="center"/>
                                  </m:mcPr>
                                </m:mc>
                              </m:mcs>
                              <m:ctrlPr>
                                <a:rPr lang="en-US" altLang="zh-CN" b="0" i="1" smtClean="0">
                                  <a:latin typeface="Cambria Math" panose="02040503050406030204" pitchFamily="18" charset="0"/>
                                </a:rPr>
                              </m:ctrlPr>
                            </m:mPr>
                            <m:mr>
                              <m:e>
                                <m:r>
                                  <m:rPr>
                                    <m:brk m:alnAt="7"/>
                                  </m:rPr>
                                  <a:rPr lang="en-US" altLang="zh-CN" b="0" i="1" smtClean="0">
                                    <a:latin typeface="Cambria Math" panose="02040503050406030204" pitchFamily="18" charset="0"/>
                                  </a:rPr>
                                  <m:t>0</m:t>
                                </m:r>
                                <m:r>
                                  <a:rPr lang="en-US" altLang="zh-CN" b="0" i="1" smtClean="0">
                                    <a:latin typeface="Cambria Math" panose="02040503050406030204" pitchFamily="18" charset="0"/>
                                  </a:rPr>
                                  <m:t>,</m:t>
                                </m:r>
                                <m:r>
                                  <m:rPr>
                                    <m:brk m:alnAt="7"/>
                                  </m:rPr>
                                  <a:rPr lang="zh-CN" altLang="en-US" b="0" i="1" smtClean="0">
                                    <a:latin typeface="Cambria Math" panose="02040503050406030204" pitchFamily="18" charset="0"/>
                                  </a:rPr>
                                  <m:t> </m:t>
                                </m:r>
                                <m:r>
                                  <a:rPr lang="zh-CN" altLang="en-US" b="0" i="1" smtClean="0">
                                    <a:latin typeface="Cambria Math" panose="02040503050406030204" pitchFamily="18" charset="0"/>
                                  </a:rPr>
                                  <m:t>                               </m:t>
                                </m:r>
                                <m:r>
                                  <m:rPr>
                                    <m:brk m:alnAt="7"/>
                                  </m:rPr>
                                  <a:rPr lang="en-US" altLang="zh-CN" b="0" i="1" smtClean="0">
                                    <a:latin typeface="Cambria Math" panose="02040503050406030204" pitchFamily="18" charset="0"/>
                                  </a:rPr>
                                  <m:t>𝑖</m:t>
                                </m:r>
                                <m:r>
                                  <a:rPr lang="en-US" altLang="zh-CN" b="0" i="1" smtClean="0">
                                    <a:latin typeface="Cambria Math" panose="02040503050406030204" pitchFamily="18" charset="0"/>
                                  </a:rPr>
                                  <m:t>𝑓</m:t>
                                </m:r>
                                <m:r>
                                  <m:rPr>
                                    <m:brk m:alnAt="7"/>
                                  </m:rPr>
                                  <a:rPr lang="zh-CN" altLang="en-US" b="0" i="1" smtClean="0">
                                    <a:latin typeface="Cambria Math" panose="02040503050406030204" pitchFamily="18" charset="0"/>
                                  </a:rPr>
                                  <m:t> </m:t>
                                </m:r>
                                <m:r>
                                  <a:rPr lang="en-US" altLang="zh-CN" b="0" i="1" smtClean="0">
                                    <a:latin typeface="Cambria Math" panose="02040503050406030204" pitchFamily="18" charset="0"/>
                                  </a:rPr>
                                  <m:t>𝑛</m:t>
                                </m:r>
                                <m:r>
                                  <a:rPr lang="en-US" altLang="zh-CN" b="0" i="1" smtClean="0">
                                    <a:latin typeface="Cambria Math" panose="02040503050406030204" pitchFamily="18" charset="0"/>
                                    <a:ea typeface="Cambria Math" panose="02040503050406030204" pitchFamily="18" charset="0"/>
                                  </a:rPr>
                                  <m:t>&lt;</m:t>
                                </m:r>
                                <m:r>
                                  <a:rPr lang="en-US" altLang="zh-CN" b="0" i="1" smtClean="0">
                                    <a:latin typeface="Cambria Math" panose="02040503050406030204" pitchFamily="18" charset="0"/>
                                    <a:ea typeface="Cambria Math" panose="02040503050406030204" pitchFamily="18" charset="0"/>
                                  </a:rPr>
                                  <m:t>𝑥</m:t>
                                </m:r>
                              </m:e>
                            </m:mr>
                            <m:mr>
                              <m:e>
                                <m:eqArr>
                                  <m:eqArrPr>
                                    <m:ctrlPr>
                                      <a:rPr lang="en-US" altLang="zh-CN" b="0" i="1" smtClean="0">
                                        <a:latin typeface="Cambria Math" panose="02040503050406030204" pitchFamily="18" charset="0"/>
                                      </a:rPr>
                                    </m:ctrlPr>
                                  </m:eqArrPr>
                                  <m:e>
                                    <m:r>
                                      <a:rPr lang="en-US" altLang="zh-CN" b="0" i="1" smtClean="0">
                                        <a:latin typeface="Cambria Math" panose="02040503050406030204" pitchFamily="18" charset="0"/>
                                      </a:rPr>
                                      <m:t>1,</m:t>
                                    </m:r>
                                    <m:r>
                                      <a:rPr lang="zh-CN" altLang="en-US" b="0" i="1" smtClean="0">
                                        <a:latin typeface="Cambria Math" panose="02040503050406030204" pitchFamily="18" charset="0"/>
                                      </a:rPr>
                                      <m:t>                                 </m:t>
                                    </m:r>
                                    <m:r>
                                      <a:rPr lang="en-US" altLang="zh-CN" b="0" i="1" smtClean="0">
                                        <a:latin typeface="Cambria Math" panose="02040503050406030204" pitchFamily="18" charset="0"/>
                                      </a:rPr>
                                      <m:t>𝑖𝑓</m:t>
                                    </m:r>
                                    <m:r>
                                      <a:rPr lang="zh-CN" altLang="en-US" b="0" i="1" smtClean="0">
                                        <a:latin typeface="Cambria Math" panose="02040503050406030204" pitchFamily="18" charset="0"/>
                                      </a:rPr>
                                      <m:t> </m:t>
                                    </m:r>
                                    <m:r>
                                      <a:rPr lang="en-US" altLang="zh-CN" b="0" i="1" smtClean="0">
                                        <a:latin typeface="Cambria Math" panose="02040503050406030204" pitchFamily="18" charset="0"/>
                                      </a:rPr>
                                      <m:t>𝑛</m:t>
                                    </m:r>
                                    <m:r>
                                      <a:rPr lang="en-US" altLang="zh-CN" b="0" i="1" smtClean="0">
                                        <a:latin typeface="Cambria Math" panose="02040503050406030204" pitchFamily="18" charset="0"/>
                                      </a:rPr>
                                      <m:t>=</m:t>
                                    </m:r>
                                    <m:r>
                                      <a:rPr lang="en-US" altLang="zh-CN" b="0" i="1" smtClean="0">
                                        <a:latin typeface="Cambria Math" panose="02040503050406030204" pitchFamily="18" charset="0"/>
                                      </a:rPr>
                                      <m:t>𝑥</m:t>
                                    </m:r>
                                  </m:e>
                                  <m:e>
                                    <m:r>
                                      <a:rPr lang="en-US" altLang="zh-CN" b="0" i="1" smtClean="0">
                                        <a:latin typeface="Cambria Math" panose="02040503050406030204" pitchFamily="18" charset="0"/>
                                      </a:rPr>
                                      <m:t>1+</m:t>
                                    </m:r>
                                    <m:r>
                                      <a:rPr lang="en-US" altLang="zh-CN" b="0" i="1" smtClean="0">
                                        <a:latin typeface="Cambria Math" panose="02040503050406030204" pitchFamily="18" charset="0"/>
                                      </a:rPr>
                                      <m:t>𝐷𝑖𝑣</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𝑛</m:t>
                                        </m:r>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r>
                                      <a:rPr lang="zh-CN" altLang="en-US" b="0" i="1" smtClean="0">
                                        <a:latin typeface="Cambria Math" panose="02040503050406030204" pitchFamily="18" charset="0"/>
                                      </a:rPr>
                                      <m:t>  </m:t>
                                    </m:r>
                                    <m:r>
                                      <a:rPr lang="en-US" altLang="zh-CN" b="0" i="1" smtClean="0">
                                        <a:latin typeface="Cambria Math" panose="02040503050406030204" pitchFamily="18" charset="0"/>
                                      </a:rPr>
                                      <m:t>𝑖𝑓</m:t>
                                    </m:r>
                                    <m:r>
                                      <a:rPr lang="zh-CN" altLang="en-US" b="0" i="1" smtClean="0">
                                        <a:latin typeface="Cambria Math" panose="02040503050406030204" pitchFamily="18" charset="0"/>
                                      </a:rPr>
                                      <m:t> </m:t>
                                    </m:r>
                                    <m:r>
                                      <a:rPr lang="en-US" altLang="zh-CN" b="0" i="1" smtClean="0">
                                        <a:latin typeface="Cambria Math" panose="02040503050406030204" pitchFamily="18" charset="0"/>
                                      </a:rPr>
                                      <m:t>𝑛</m:t>
                                    </m:r>
                                    <m:r>
                                      <a:rPr lang="en-US" altLang="zh-CN" b="0" i="1" smtClean="0">
                                        <a:latin typeface="Cambria Math" panose="02040503050406030204" pitchFamily="18" charset="0"/>
                                      </a:rPr>
                                      <m:t>&gt;</m:t>
                                    </m:r>
                                    <m:r>
                                      <a:rPr lang="en-US" altLang="zh-CN" b="0" i="1" smtClean="0">
                                        <a:latin typeface="Cambria Math" panose="02040503050406030204" pitchFamily="18" charset="0"/>
                                      </a:rPr>
                                      <m:t>𝑥</m:t>
                                    </m:r>
                                  </m:e>
                                </m:eqArr>
                              </m:e>
                            </m:mr>
                          </m:m>
                        </m:e>
                      </m:d>
                    </m:oMath>
                  </m:oMathPara>
                </a14:m>
                <a:endParaRPr lang="en-US" altLang="zh-CN" b="0" dirty="0">
                  <a:ea typeface="Cambria Math" panose="02040503050406030204" pitchFamily="18" charset="0"/>
                </a:endParaRPr>
              </a:p>
              <a:p>
                <a:pPr marL="0" indent="0">
                  <a:buNone/>
                </a:pPr>
                <a:endParaRPr lang="en-US" dirty="0"/>
              </a:p>
              <a:p>
                <a:pPr marL="0" indent="0">
                  <a:buNone/>
                </a:pPr>
                <a:endParaRPr lang="en-US" dirty="0"/>
              </a:p>
              <a:p>
                <a:pPr marL="514350" indent="-514350">
                  <a:buFont typeface="+mj-lt"/>
                  <a:buAutoNum type="arabicPeriod" startAt="2"/>
                </a:pPr>
                <a:r>
                  <a:rPr lang="en-US" altLang="zh-CN" dirty="0"/>
                  <a:t>整数阶乘</a:t>
                </a:r>
              </a:p>
              <a:p>
                <a:pPr marL="0" indent="0" algn="ctr">
                  <a:buNone/>
                </a:pPr>
                <a14:m>
                  <m:oMathPara xmlns:m="http://schemas.openxmlformats.org/officeDocument/2006/math">
                    <m:oMathParaPr>
                      <m:jc m:val="left"/>
                    </m:oMathParaPr>
                    <m:oMath xmlns:m="http://schemas.openxmlformats.org/officeDocument/2006/math">
                      <m:r>
                        <a:rPr lang="en-US" altLang="zh-CN" b="0" i="1" smtClean="0">
                          <a:latin typeface="Cambria Math" panose="02040503050406030204" pitchFamily="18" charset="0"/>
                        </a:rPr>
                        <m:t>𝑓𝑎𝑐𝑡𝑜𝑟𝑖𝑎𝑙</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𝑛</m:t>
                          </m:r>
                        </m:e>
                      </m:d>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m>
                            <m:mPr>
                              <m:mcs>
                                <m:mc>
                                  <m:mcPr>
                                    <m:count m:val="1"/>
                                    <m:mcJc m:val="center"/>
                                  </m:mcPr>
                                </m:mc>
                              </m:mcs>
                              <m:ctrlPr>
                                <a:rPr lang="en-US" altLang="zh-CN" b="0" i="1" smtClean="0">
                                  <a:latin typeface="Cambria Math" panose="02040503050406030204" pitchFamily="18" charset="0"/>
                                </a:rPr>
                              </m:ctrlPr>
                            </m:mPr>
                            <m:mr>
                              <m:e>
                                <m:r>
                                  <m:rPr>
                                    <m:brk m:alnAt="7"/>
                                  </m:rPr>
                                  <a:rPr lang="en-US" altLang="zh-CN" b="0" i="1" smtClean="0">
                                    <a:latin typeface="Cambria Math" panose="02040503050406030204" pitchFamily="18" charset="0"/>
                                  </a:rPr>
                                  <m:t>1</m:t>
                                </m:r>
                                <m:r>
                                  <a:rPr lang="en-US" altLang="zh-CN" b="0" i="1" smtClean="0">
                                    <a:latin typeface="Cambria Math" panose="02040503050406030204" pitchFamily="18" charset="0"/>
                                  </a:rPr>
                                  <m:t>,</m:t>
                                </m:r>
                                <m:r>
                                  <m:rPr>
                                    <m:brk m:alnAt="7"/>
                                  </m:rPr>
                                  <a:rPr lang="zh-CN" altLang="en-US" b="0" i="1" smtClean="0">
                                    <a:latin typeface="Cambria Math" panose="02040503050406030204" pitchFamily="18" charset="0"/>
                                  </a:rPr>
                                  <m:t> </m:t>
                                </m:r>
                                <m:r>
                                  <m:rPr>
                                    <m:brk m:alnAt="7"/>
                                  </m:rPr>
                                  <a:rPr lang="en-US" altLang="zh-CN" b="0" i="1" smtClean="0">
                                    <a:latin typeface="Cambria Math" panose="02040503050406030204" pitchFamily="18" charset="0"/>
                                  </a:rPr>
                                  <m:t>𝑖</m:t>
                                </m:r>
                                <m:r>
                                  <a:rPr lang="en-US" altLang="zh-CN" b="0" i="1" smtClean="0">
                                    <a:latin typeface="Cambria Math" panose="02040503050406030204" pitchFamily="18" charset="0"/>
                                  </a:rPr>
                                  <m:t>𝑓</m:t>
                                </m:r>
                                <m:r>
                                  <m:rPr>
                                    <m:brk m:alnAt="7"/>
                                  </m:rPr>
                                  <a:rPr lang="zh-CN" altLang="en-US" b="0" i="1" smtClean="0">
                                    <a:latin typeface="Cambria Math" panose="02040503050406030204" pitchFamily="18" charset="0"/>
                                  </a:rPr>
                                  <m:t> </m:t>
                                </m:r>
                                <m:r>
                                  <m:rPr>
                                    <m:brk m:alnAt="7"/>
                                  </m:rPr>
                                  <a:rPr lang="en-US" altLang="zh-CN" b="0" i="1" smtClean="0">
                                    <a:latin typeface="Cambria Math" panose="02040503050406030204" pitchFamily="18" charset="0"/>
                                  </a:rPr>
                                  <m:t>𝑛</m:t>
                                </m:r>
                                <m:r>
                                  <a:rPr lang="en-US" altLang="zh-CN" b="0" i="1" smtClean="0">
                                    <a:latin typeface="Cambria Math" panose="02040503050406030204" pitchFamily="18" charset="0"/>
                                  </a:rPr>
                                  <m:t>==0</m:t>
                                </m:r>
                              </m:e>
                            </m:mr>
                            <m:mr>
                              <m:e>
                                <m:r>
                                  <a:rPr lang="en-US" altLang="zh-CN" b="0" i="1" smtClean="0">
                                    <a:latin typeface="Cambria Math" panose="02040503050406030204" pitchFamily="18" charset="0"/>
                                  </a:rPr>
                                  <m:t>𝑛</m:t>
                                </m:r>
                                <m:r>
                                  <a:rPr lang="zh-CN" altLang="en-US" i="1">
                                    <a:latin typeface="Cambria Math" panose="02040503050406030204" pitchFamily="18" charset="0"/>
                                  </a:rPr>
                                  <m:t>∙</m:t>
                                </m:r>
                                <m:r>
                                  <a:rPr lang="en-US" altLang="zh-CN" b="0" i="1" smtClean="0">
                                    <a:latin typeface="Cambria Math" panose="02040503050406030204" pitchFamily="18" charset="0"/>
                                  </a:rPr>
                                  <m:t>𝑓𝑎𝑐𝑡𝑜𝑟𝑖𝑎𝑙</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𝑛</m:t>
                                    </m:r>
                                    <m:r>
                                      <a:rPr lang="en-US" altLang="zh-CN" b="0" i="1" smtClean="0">
                                        <a:latin typeface="Cambria Math" panose="02040503050406030204" pitchFamily="18" charset="0"/>
                                      </a:rPr>
                                      <m:t>−1</m:t>
                                    </m:r>
                                  </m:e>
                                </m:d>
                                <m:r>
                                  <a:rPr lang="en-US" altLang="zh-CN" b="0" i="1" smtClean="0">
                                    <a:latin typeface="Cambria Math" panose="02040503050406030204" pitchFamily="18" charset="0"/>
                                  </a:rPr>
                                  <m:t>,</m:t>
                                </m:r>
                                <m:r>
                                  <a:rPr lang="zh-CN" altLang="en-US" b="0" i="1" smtClean="0">
                                    <a:latin typeface="Cambria Math" panose="02040503050406030204" pitchFamily="18" charset="0"/>
                                  </a:rPr>
                                  <m:t> </m:t>
                                </m:r>
                                <m:r>
                                  <a:rPr lang="en-US" altLang="zh-CN" b="0" i="1" smtClean="0">
                                    <a:latin typeface="Cambria Math" panose="02040503050406030204" pitchFamily="18" charset="0"/>
                                  </a:rPr>
                                  <m:t>𝑖𝑓</m:t>
                                </m:r>
                                <m:r>
                                  <a:rPr lang="zh-CN" altLang="en-US" b="0" i="1" smtClean="0">
                                    <a:latin typeface="Cambria Math" panose="02040503050406030204" pitchFamily="18" charset="0"/>
                                  </a:rPr>
                                  <m:t> </m:t>
                                </m:r>
                                <m:r>
                                  <a:rPr lang="en-US" altLang="zh-CN" b="0" i="1" smtClean="0">
                                    <a:latin typeface="Cambria Math" panose="02040503050406030204" pitchFamily="18" charset="0"/>
                                  </a:rPr>
                                  <m:t>𝑛</m:t>
                                </m:r>
                                <m:r>
                                  <a:rPr lang="en-US" altLang="zh-CN" b="0" i="1" smtClean="0">
                                    <a:latin typeface="Cambria Math" panose="02040503050406030204" pitchFamily="18" charset="0"/>
                                    <a:ea typeface="Cambria Math" panose="02040503050406030204" pitchFamily="18" charset="0"/>
                                  </a:rPr>
                                  <m:t>≥1</m:t>
                                </m:r>
                              </m:e>
                            </m:mr>
                          </m:m>
                        </m:e>
                      </m:d>
                    </m:oMath>
                  </m:oMathPara>
                </a14:m>
                <a:endParaRPr lang="en-US" altLang="zh-CN" b="0" dirty="0"/>
              </a:p>
              <a:p>
                <a:pPr marL="0" indent="0" algn="ctr">
                  <a:buNone/>
                </a:pPr>
                <a:endParaRPr lang="en-US" altLang="zh-CN" b="0" i="1" dirty="0">
                  <a:latin typeface="Cambria Math" panose="02040503050406030204" pitchFamily="18" charset="0"/>
                </a:endParaRPr>
              </a:p>
              <a:p>
                <a:pPr marL="0" indent="0" algn="ctr">
                  <a:buNone/>
                </a:pPr>
                <a14:m>
                  <m:oMathPara xmlns:m="http://schemas.openxmlformats.org/officeDocument/2006/math">
                    <m:oMathParaPr>
                      <m:jc m:val="center"/>
                    </m:oMathParaPr>
                    <m:oMath xmlns:m="http://schemas.openxmlformats.org/officeDocument/2006/math">
                      <m:r>
                        <a:rPr lang="en-US" altLang="zh-CN" b="0" i="1" smtClean="0">
                          <a:solidFill>
                            <a:schemeClr val="accent1"/>
                          </a:solidFill>
                          <a:latin typeface="Cambria Math" panose="02040503050406030204" pitchFamily="18" charset="0"/>
                        </a:rPr>
                        <m:t>𝑇</m:t>
                      </m:r>
                      <m:d>
                        <m:dPr>
                          <m:ctrlPr>
                            <a:rPr lang="en-US" altLang="zh-CN" b="0" i="1" smtClean="0">
                              <a:solidFill>
                                <a:schemeClr val="accent1"/>
                              </a:solidFill>
                              <a:latin typeface="Cambria Math" panose="02040503050406030204" pitchFamily="18" charset="0"/>
                            </a:rPr>
                          </m:ctrlPr>
                        </m:dPr>
                        <m:e>
                          <m:r>
                            <a:rPr lang="en-US" altLang="zh-CN" b="0" i="1" smtClean="0">
                              <a:solidFill>
                                <a:schemeClr val="accent1"/>
                              </a:solidFill>
                              <a:latin typeface="Cambria Math" panose="02040503050406030204" pitchFamily="18" charset="0"/>
                            </a:rPr>
                            <m:t>𝑛</m:t>
                          </m:r>
                        </m:e>
                      </m:d>
                      <m:r>
                        <a:rPr lang="en-US" altLang="zh-CN" b="0" i="1" smtClean="0">
                          <a:solidFill>
                            <a:schemeClr val="accent1"/>
                          </a:solidFill>
                          <a:latin typeface="Cambria Math" panose="02040503050406030204" pitchFamily="18" charset="0"/>
                        </a:rPr>
                        <m:t>=</m:t>
                      </m:r>
                      <m:r>
                        <a:rPr lang="en-US" altLang="zh-CN" b="0" i="1" smtClean="0">
                          <a:solidFill>
                            <a:schemeClr val="accent1"/>
                          </a:solidFill>
                          <a:latin typeface="Cambria Math" panose="02040503050406030204" pitchFamily="18" charset="0"/>
                        </a:rPr>
                        <m:t>𝑇</m:t>
                      </m:r>
                      <m:d>
                        <m:dPr>
                          <m:ctrlPr>
                            <a:rPr lang="en-US" altLang="zh-CN" b="0" i="1" smtClean="0">
                              <a:solidFill>
                                <a:schemeClr val="accent1"/>
                              </a:solidFill>
                              <a:latin typeface="Cambria Math" panose="02040503050406030204" pitchFamily="18" charset="0"/>
                            </a:rPr>
                          </m:ctrlPr>
                        </m:dPr>
                        <m:e>
                          <m:r>
                            <a:rPr lang="en-US" altLang="zh-CN" b="0" i="1" smtClean="0">
                              <a:solidFill>
                                <a:schemeClr val="accent1"/>
                              </a:solidFill>
                              <a:latin typeface="Cambria Math" panose="02040503050406030204" pitchFamily="18" charset="0"/>
                            </a:rPr>
                            <m:t>𝑛</m:t>
                          </m:r>
                          <m:r>
                            <a:rPr lang="en-US" altLang="zh-CN" b="0" i="1" smtClean="0">
                              <a:solidFill>
                                <a:schemeClr val="accent1"/>
                              </a:solidFill>
                              <a:latin typeface="Cambria Math" panose="02040503050406030204" pitchFamily="18" charset="0"/>
                            </a:rPr>
                            <m:t>−1</m:t>
                          </m:r>
                        </m:e>
                      </m:d>
                      <m:r>
                        <a:rPr lang="en-US" altLang="zh-CN" b="0" i="1" smtClean="0">
                          <a:solidFill>
                            <a:schemeClr val="accent1"/>
                          </a:solidFill>
                          <a:latin typeface="Cambria Math" panose="02040503050406030204" pitchFamily="18" charset="0"/>
                        </a:rPr>
                        <m:t>+</m:t>
                      </m:r>
                      <m:r>
                        <a:rPr lang="en-US" altLang="zh-CN" b="0" i="1" smtClean="0">
                          <a:solidFill>
                            <a:schemeClr val="accent1"/>
                          </a:solidFill>
                          <a:latin typeface="Cambria Math" panose="02040503050406030204" pitchFamily="18" charset="0"/>
                        </a:rPr>
                        <m:t>𝑂</m:t>
                      </m:r>
                      <m:d>
                        <m:dPr>
                          <m:ctrlPr>
                            <a:rPr lang="en-US" altLang="zh-CN" b="0" i="1" smtClean="0">
                              <a:solidFill>
                                <a:schemeClr val="accent1"/>
                              </a:solidFill>
                              <a:latin typeface="Cambria Math" panose="02040503050406030204" pitchFamily="18" charset="0"/>
                            </a:rPr>
                          </m:ctrlPr>
                        </m:dPr>
                        <m:e>
                          <m:r>
                            <a:rPr lang="en-US" altLang="zh-CN" b="0" i="1" smtClean="0">
                              <a:solidFill>
                                <a:schemeClr val="accent1"/>
                              </a:solidFill>
                              <a:latin typeface="Cambria Math" panose="02040503050406030204" pitchFamily="18" charset="0"/>
                            </a:rPr>
                            <m:t>1</m:t>
                          </m:r>
                        </m:e>
                      </m:d>
                    </m:oMath>
                  </m:oMathPara>
                </a14:m>
                <a:endParaRPr lang="en-US" altLang="zh-CN" b="0" dirty="0">
                  <a:solidFill>
                    <a:schemeClr val="accent1"/>
                  </a:solidFill>
                </a:endParaRPr>
              </a:p>
              <a:p>
                <a:pPr marL="0" indent="0" algn="ctr">
                  <a:buNone/>
                </a:pPr>
                <a:r>
                  <a:rPr lang="zh-CN" altLang="en-US" dirty="0">
                    <a:solidFill>
                      <a:schemeClr val="accent1"/>
                    </a:solidFill>
                  </a:rPr>
                  <a:t>复杂度是多少？</a:t>
                </a:r>
                <a:endParaRPr lang="en-US" altLang="zh-CN" dirty="0">
                  <a:solidFill>
                    <a:schemeClr val="accent1"/>
                  </a:solidFill>
                </a:endParaRPr>
              </a:p>
              <a:p>
                <a:pPr marL="0" indent="0">
                  <a:buNone/>
                </a:pPr>
                <a:endParaRPr lang="en-US" dirty="0"/>
              </a:p>
            </p:txBody>
          </p:sp>
        </mc:Choice>
        <mc:Fallback xmlns="">
          <p:sp>
            <p:nvSpPr>
              <p:cNvPr id="3" name="内容占位符 2">
                <a:extLst>
                  <a:ext uri="{FF2B5EF4-FFF2-40B4-BE49-F238E27FC236}">
                    <a16:creationId xmlns:a16="http://schemas.microsoft.com/office/drawing/2014/main" id="{39E6E9D8-BA6C-5341-AE54-08292EEE20DF}"/>
                  </a:ext>
                </a:extLst>
              </p:cNvPr>
              <p:cNvSpPr>
                <a:spLocks noGrp="1" noRot="1" noChangeAspect="1" noMove="1" noResize="1" noEditPoints="1" noAdjustHandles="1" noChangeArrowheads="1" noChangeShapeType="1" noTextEdit="1"/>
              </p:cNvSpPr>
              <p:nvPr>
                <p:ph idx="1"/>
              </p:nvPr>
            </p:nvSpPr>
            <p:spPr>
              <a:xfrm>
                <a:off x="628650" y="1397000"/>
                <a:ext cx="7886700" cy="4779963"/>
              </a:xfrm>
              <a:blipFill>
                <a:blip r:embed="rId2"/>
                <a:stretch>
                  <a:fillRect l="-1286" t="-61905" b="-3148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E7BA7F29-8C0E-3A4C-9D2F-9E334F41B3C1}"/>
                  </a:ext>
                </a:extLst>
              </p:cNvPr>
              <p:cNvSpPr txBox="1"/>
              <p:nvPr/>
            </p:nvSpPr>
            <p:spPr>
              <a:xfrm>
                <a:off x="2165350" y="2955984"/>
                <a:ext cx="4813300" cy="830997"/>
              </a:xfrm>
              <a:prstGeom prst="rect">
                <a:avLst/>
              </a:prstGeom>
              <a:noFill/>
            </p:spPr>
            <p:txBody>
              <a:bodyPr wrap="square">
                <a:spAutoFit/>
              </a:bodyPr>
              <a:lstStyle/>
              <a:p>
                <a:pPr marL="0" indent="0">
                  <a:buNone/>
                </a:pPr>
                <a14:m>
                  <m:oMathPara xmlns:m="http://schemas.openxmlformats.org/officeDocument/2006/math">
                    <m:oMathParaPr>
                      <m:jc m:val="centerGroup"/>
                    </m:oMathParaPr>
                    <m:oMath xmlns:m="http://schemas.openxmlformats.org/officeDocument/2006/math">
                      <m:r>
                        <a:rPr lang="en-US" altLang="zh-CN" sz="2400" b="0" i="1" smtClean="0">
                          <a:solidFill>
                            <a:schemeClr val="accent1"/>
                          </a:solidFill>
                          <a:latin typeface="Cambria Math" panose="02040503050406030204" pitchFamily="18" charset="0"/>
                        </a:rPr>
                        <m:t>𝑇</m:t>
                      </m:r>
                      <m:d>
                        <m:dPr>
                          <m:ctrlPr>
                            <a:rPr lang="en-US" altLang="zh-CN" sz="2400" b="0" i="1" smtClean="0">
                              <a:solidFill>
                                <a:schemeClr val="accent1"/>
                              </a:solidFill>
                              <a:latin typeface="Cambria Math" panose="02040503050406030204" pitchFamily="18" charset="0"/>
                            </a:rPr>
                          </m:ctrlPr>
                        </m:dPr>
                        <m:e>
                          <m:r>
                            <a:rPr lang="en-US" altLang="zh-CN" sz="2400" b="0" i="1" smtClean="0">
                              <a:solidFill>
                                <a:schemeClr val="accent1"/>
                              </a:solidFill>
                              <a:latin typeface="Cambria Math" panose="02040503050406030204" pitchFamily="18" charset="0"/>
                            </a:rPr>
                            <m:t>𝑛</m:t>
                          </m:r>
                        </m:e>
                      </m:d>
                      <m:r>
                        <a:rPr lang="en-US" altLang="zh-CN" sz="2400" b="0" i="1" smtClean="0">
                          <a:solidFill>
                            <a:schemeClr val="accent1"/>
                          </a:solidFill>
                          <a:latin typeface="Cambria Math" panose="02040503050406030204" pitchFamily="18" charset="0"/>
                        </a:rPr>
                        <m:t>=</m:t>
                      </m:r>
                      <m:r>
                        <a:rPr lang="en-US" altLang="zh-CN" sz="2400" b="0" i="1" smtClean="0">
                          <a:solidFill>
                            <a:schemeClr val="accent1"/>
                          </a:solidFill>
                          <a:latin typeface="Cambria Math" panose="02040503050406030204" pitchFamily="18" charset="0"/>
                        </a:rPr>
                        <m:t>𝑇</m:t>
                      </m:r>
                      <m:d>
                        <m:dPr>
                          <m:ctrlPr>
                            <a:rPr lang="en-US" altLang="zh-CN" sz="2400" b="0" i="1" smtClean="0">
                              <a:solidFill>
                                <a:schemeClr val="accent1"/>
                              </a:solidFill>
                              <a:latin typeface="Cambria Math" panose="02040503050406030204" pitchFamily="18" charset="0"/>
                            </a:rPr>
                          </m:ctrlPr>
                        </m:dPr>
                        <m:e>
                          <m:r>
                            <a:rPr lang="en-US" altLang="zh-CN" sz="2400" b="0" i="1" smtClean="0">
                              <a:solidFill>
                                <a:schemeClr val="accent1"/>
                              </a:solidFill>
                              <a:latin typeface="Cambria Math" panose="02040503050406030204" pitchFamily="18" charset="0"/>
                            </a:rPr>
                            <m:t>𝑛</m:t>
                          </m:r>
                          <m:r>
                            <a:rPr lang="en-US" altLang="zh-CN" sz="2400" b="0" i="1" smtClean="0">
                              <a:solidFill>
                                <a:schemeClr val="accent1"/>
                              </a:solidFill>
                              <a:latin typeface="Cambria Math" panose="02040503050406030204" pitchFamily="18" charset="0"/>
                            </a:rPr>
                            <m:t>−</m:t>
                          </m:r>
                          <m:r>
                            <a:rPr lang="en-US" altLang="zh-CN" sz="2400" b="0" i="1" smtClean="0">
                              <a:solidFill>
                                <a:schemeClr val="accent1"/>
                              </a:solidFill>
                              <a:latin typeface="Cambria Math" panose="02040503050406030204" pitchFamily="18" charset="0"/>
                            </a:rPr>
                            <m:t>𝑥</m:t>
                          </m:r>
                        </m:e>
                      </m:d>
                      <m:r>
                        <a:rPr lang="en-US" altLang="zh-CN" sz="2400" b="0" i="1" smtClean="0">
                          <a:solidFill>
                            <a:schemeClr val="accent1"/>
                          </a:solidFill>
                          <a:latin typeface="Cambria Math" panose="02040503050406030204" pitchFamily="18" charset="0"/>
                        </a:rPr>
                        <m:t>+</m:t>
                      </m:r>
                      <m:r>
                        <a:rPr lang="en-US" altLang="zh-CN" sz="2400" b="0" i="1" smtClean="0">
                          <a:solidFill>
                            <a:schemeClr val="accent1"/>
                          </a:solidFill>
                          <a:latin typeface="Cambria Math" panose="02040503050406030204" pitchFamily="18" charset="0"/>
                        </a:rPr>
                        <m:t>𝑂</m:t>
                      </m:r>
                      <m:d>
                        <m:dPr>
                          <m:ctrlPr>
                            <a:rPr lang="en-US" altLang="zh-CN" sz="2400" b="0" i="1" smtClean="0">
                              <a:solidFill>
                                <a:schemeClr val="accent1"/>
                              </a:solidFill>
                              <a:latin typeface="Cambria Math" panose="02040503050406030204" pitchFamily="18" charset="0"/>
                            </a:rPr>
                          </m:ctrlPr>
                        </m:dPr>
                        <m:e>
                          <m:r>
                            <a:rPr lang="en-US" altLang="zh-CN" sz="2400" b="0" i="1" smtClean="0">
                              <a:solidFill>
                                <a:schemeClr val="accent1"/>
                              </a:solidFill>
                              <a:latin typeface="Cambria Math" panose="02040503050406030204" pitchFamily="18" charset="0"/>
                            </a:rPr>
                            <m:t>1</m:t>
                          </m:r>
                        </m:e>
                      </m:d>
                    </m:oMath>
                  </m:oMathPara>
                </a14:m>
                <a:endParaRPr lang="en-US" altLang="zh-CN" sz="2400" b="0" dirty="0">
                  <a:solidFill>
                    <a:schemeClr val="accent1"/>
                  </a:solidFill>
                </a:endParaRPr>
              </a:p>
              <a:p>
                <a:pPr marL="0" indent="0" algn="ctr">
                  <a:buNone/>
                </a:pPr>
                <a:r>
                  <a:rPr lang="zh-CN" altLang="en-US" sz="2400" b="0" dirty="0">
                    <a:solidFill>
                      <a:schemeClr val="accent1"/>
                    </a:solidFill>
                  </a:rPr>
                  <a:t>整体计算复杂度是多少？</a:t>
                </a:r>
                <a:endParaRPr lang="en-US" altLang="zh-CN" sz="2400" b="0" dirty="0">
                  <a:solidFill>
                    <a:schemeClr val="accent1"/>
                  </a:solidFill>
                </a:endParaRPr>
              </a:p>
            </p:txBody>
          </p:sp>
        </mc:Choice>
        <mc:Fallback xmlns="">
          <p:sp>
            <p:nvSpPr>
              <p:cNvPr id="7" name="文本框 6">
                <a:extLst>
                  <a:ext uri="{FF2B5EF4-FFF2-40B4-BE49-F238E27FC236}">
                    <a16:creationId xmlns:a16="http://schemas.microsoft.com/office/drawing/2014/main" id="{E7BA7F29-8C0E-3A4C-9D2F-9E334F41B3C1}"/>
                  </a:ext>
                </a:extLst>
              </p:cNvPr>
              <p:cNvSpPr txBox="1">
                <a:spLocks noRot="1" noChangeAspect="1" noMove="1" noResize="1" noEditPoints="1" noAdjustHandles="1" noChangeArrowheads="1" noChangeShapeType="1" noTextEdit="1"/>
              </p:cNvSpPr>
              <p:nvPr/>
            </p:nvSpPr>
            <p:spPr>
              <a:xfrm>
                <a:off x="2165350" y="2955984"/>
                <a:ext cx="4813300" cy="830997"/>
              </a:xfrm>
              <a:prstGeom prst="rect">
                <a:avLst/>
              </a:prstGeom>
              <a:blipFill>
                <a:blip r:embed="rId3"/>
                <a:stretch>
                  <a:fillRect b="-14925"/>
                </a:stretch>
              </a:blipFill>
            </p:spPr>
            <p:txBody>
              <a:bodyPr/>
              <a:lstStyle/>
              <a:p>
                <a:r>
                  <a:rPr lang="en-US">
                    <a:noFill/>
                  </a:rPr>
                  <a:t> </a:t>
                </a:r>
              </a:p>
            </p:txBody>
          </p:sp>
        </mc:Fallback>
      </mc:AlternateContent>
    </p:spTree>
    <p:extLst>
      <p:ext uri="{BB962C8B-B14F-4D97-AF65-F5344CB8AC3E}">
        <p14:creationId xmlns:p14="http://schemas.microsoft.com/office/powerpoint/2010/main" val="102340436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BE2444-AC5C-DF42-93B1-08F4CCC844A1}"/>
              </a:ext>
            </a:extLst>
          </p:cNvPr>
          <p:cNvSpPr>
            <a:spLocks noGrp="1"/>
          </p:cNvSpPr>
          <p:nvPr>
            <p:ph type="title"/>
          </p:nvPr>
        </p:nvSpPr>
        <p:spPr>
          <a:xfrm>
            <a:off x="628650" y="-48779"/>
            <a:ext cx="7886700" cy="1325563"/>
          </a:xfrm>
        </p:spPr>
        <p:txBody>
          <a:bodyPr>
            <a:normAutofit/>
          </a:bodyPr>
          <a:lstStyle/>
          <a:p>
            <a:r>
              <a:rPr lang="zh-CN" altLang="en-US" sz="4000" dirty="0"/>
              <a:t>常见递归和分治算法</a:t>
            </a:r>
            <a:endParaRPr lang="en-US" sz="4000"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6D7B848D-D617-3F42-8AB2-B89CC4CDC3F9}"/>
                  </a:ext>
                </a:extLst>
              </p:cNvPr>
              <p:cNvSpPr>
                <a:spLocks noGrp="1"/>
              </p:cNvSpPr>
              <p:nvPr>
                <p:ph idx="1"/>
              </p:nvPr>
            </p:nvSpPr>
            <p:spPr>
              <a:xfrm>
                <a:off x="628650" y="1054100"/>
                <a:ext cx="7886700" cy="5122863"/>
              </a:xfrm>
            </p:spPr>
            <p:txBody>
              <a:bodyPr>
                <a:normAutofit fontScale="92500"/>
              </a:bodyPr>
              <a:lstStyle/>
              <a:p>
                <a:r>
                  <a:rPr lang="en-US" dirty="0"/>
                  <a:t>求整数的幂</a:t>
                </a:r>
              </a:p>
              <a:p>
                <a:pPr marL="0" indent="0">
                  <a:buNone/>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𝑝𝑜𝑤</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𝑛</m:t>
                          </m:r>
                        </m:e>
                      </m:d>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m>
                            <m:mPr>
                              <m:mcs>
                                <m:mc>
                                  <m:mcPr>
                                    <m:count m:val="1"/>
                                    <m:mcJc m:val="center"/>
                                  </m:mcPr>
                                </m:mc>
                              </m:mcs>
                              <m:ctrlPr>
                                <a:rPr lang="en-US" altLang="zh-CN" b="0" i="1" smtClean="0">
                                  <a:latin typeface="Cambria Math" panose="02040503050406030204" pitchFamily="18" charset="0"/>
                                </a:rPr>
                              </m:ctrlPr>
                            </m:mPr>
                            <m:mr>
                              <m:e>
                                <m:r>
                                  <m:rPr>
                                    <m:brk m:alnAt="7"/>
                                  </m:rPr>
                                  <a:rPr lang="en-US" altLang="zh-CN" b="0" i="1" smtClean="0">
                                    <a:latin typeface="Cambria Math" panose="02040503050406030204" pitchFamily="18" charset="0"/>
                                  </a:rPr>
                                  <m:t>1</m:t>
                                </m:r>
                                <m:r>
                                  <a:rPr lang="en-US" altLang="zh-CN" b="0" i="1" smtClean="0">
                                    <a:latin typeface="Cambria Math" panose="02040503050406030204" pitchFamily="18" charset="0"/>
                                  </a:rPr>
                                  <m:t>,</m:t>
                                </m:r>
                                <m:r>
                                  <m:rPr>
                                    <m:brk m:alnAt="7"/>
                                  </m:rPr>
                                  <a:rPr lang="zh-CN" altLang="en-US" b="0" i="1" smtClean="0">
                                    <a:latin typeface="Cambria Math" panose="02040503050406030204" pitchFamily="18" charset="0"/>
                                  </a:rPr>
                                  <m:t> </m:t>
                                </m:r>
                                <m:r>
                                  <a:rPr lang="zh-CN" altLang="en-US" b="0" i="1" smtClean="0">
                                    <a:latin typeface="Cambria Math" panose="02040503050406030204" pitchFamily="18" charset="0"/>
                                  </a:rPr>
                                  <m:t>                        </m:t>
                                </m:r>
                                <m:r>
                                  <m:rPr>
                                    <m:brk m:alnAt="7"/>
                                  </m:rPr>
                                  <a:rPr lang="en-US" altLang="zh-CN" b="0" i="1" smtClean="0">
                                    <a:latin typeface="Cambria Math" panose="02040503050406030204" pitchFamily="18" charset="0"/>
                                  </a:rPr>
                                  <m:t>𝑖</m:t>
                                </m:r>
                                <m:r>
                                  <a:rPr lang="en-US" altLang="zh-CN" b="0" i="1" smtClean="0">
                                    <a:latin typeface="Cambria Math" panose="02040503050406030204" pitchFamily="18" charset="0"/>
                                  </a:rPr>
                                  <m:t>𝑓</m:t>
                                </m:r>
                                <m:r>
                                  <m:rPr>
                                    <m:brk m:alnAt="7"/>
                                  </m:rPr>
                                  <a:rPr lang="zh-CN" altLang="en-US" b="0" i="1" smtClean="0">
                                    <a:latin typeface="Cambria Math" panose="02040503050406030204" pitchFamily="18" charset="0"/>
                                  </a:rPr>
                                  <m:t> </m:t>
                                </m:r>
                                <m:r>
                                  <m:rPr>
                                    <m:brk m:alnAt="7"/>
                                  </m:rPr>
                                  <a:rPr lang="en-US" altLang="zh-CN" b="0" i="1" smtClean="0">
                                    <a:latin typeface="Cambria Math" panose="02040503050406030204" pitchFamily="18" charset="0"/>
                                  </a:rPr>
                                  <m:t>𝑛</m:t>
                                </m:r>
                                <m:r>
                                  <a:rPr lang="en-US" altLang="zh-CN" b="0" i="1" smtClean="0">
                                    <a:latin typeface="Cambria Math" panose="02040503050406030204" pitchFamily="18" charset="0"/>
                                  </a:rPr>
                                  <m:t>=0</m:t>
                                </m:r>
                              </m:e>
                            </m:mr>
                            <m:mr>
                              <m:e>
                                <m:r>
                                  <a:rPr lang="en-US" altLang="zh-CN" b="0" i="1" smtClean="0">
                                    <a:latin typeface="Cambria Math" panose="02040503050406030204" pitchFamily="18" charset="0"/>
                                  </a:rPr>
                                  <m:t>𝑥</m:t>
                                </m:r>
                                <m:r>
                                  <a:rPr lang="zh-CN" altLang="en-US" b="0" i="1" smtClean="0">
                                    <a:latin typeface="Cambria Math" panose="02040503050406030204" pitchFamily="18" charset="0"/>
                                  </a:rPr>
                                  <m:t>∗</m:t>
                                </m:r>
                                <m:r>
                                  <a:rPr lang="en-US" altLang="zh-CN" b="0" i="1" smtClean="0">
                                    <a:latin typeface="Cambria Math" panose="02040503050406030204" pitchFamily="18" charset="0"/>
                                  </a:rPr>
                                  <m:t>𝑝𝑜𝑤</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𝑛</m:t>
                                    </m:r>
                                    <m:r>
                                      <a:rPr lang="en-US" altLang="zh-CN" b="0" i="1" smtClean="0">
                                        <a:latin typeface="Cambria Math" panose="02040503050406030204" pitchFamily="18" charset="0"/>
                                      </a:rPr>
                                      <m:t>−1</m:t>
                                    </m:r>
                                  </m:e>
                                </m:d>
                                <m:r>
                                  <a:rPr lang="en-US" altLang="zh-CN" b="0" i="1" smtClean="0">
                                    <a:latin typeface="Cambria Math" panose="02040503050406030204" pitchFamily="18" charset="0"/>
                                  </a:rPr>
                                  <m:t>,</m:t>
                                </m:r>
                                <m:r>
                                  <a:rPr lang="zh-CN" altLang="en-US" b="0" i="1" smtClean="0">
                                    <a:latin typeface="Cambria Math" panose="02040503050406030204" pitchFamily="18" charset="0"/>
                                  </a:rPr>
                                  <m:t> </m:t>
                                </m:r>
                                <m:r>
                                  <a:rPr lang="en-US" altLang="zh-CN" b="0" i="1" smtClean="0">
                                    <a:latin typeface="Cambria Math" panose="02040503050406030204" pitchFamily="18" charset="0"/>
                                  </a:rPr>
                                  <m:t>𝑖𝑓</m:t>
                                </m:r>
                                <m:r>
                                  <a:rPr lang="zh-CN" altLang="en-US" b="0" i="1" smtClean="0">
                                    <a:latin typeface="Cambria Math" panose="02040503050406030204" pitchFamily="18" charset="0"/>
                                  </a:rPr>
                                  <m:t> </m:t>
                                </m:r>
                                <m:r>
                                  <a:rPr lang="en-US" altLang="zh-CN" b="0" i="1" smtClean="0">
                                    <a:latin typeface="Cambria Math" panose="02040503050406030204" pitchFamily="18" charset="0"/>
                                  </a:rPr>
                                  <m:t>𝑛</m:t>
                                </m:r>
                                <m:r>
                                  <a:rPr lang="en-US" altLang="zh-CN" b="0" i="1" smtClean="0">
                                    <a:latin typeface="Cambria Math" panose="02040503050406030204" pitchFamily="18" charset="0"/>
                                  </a:rPr>
                                  <m:t>&gt;0</m:t>
                                </m:r>
                              </m:e>
                            </m:mr>
                          </m:m>
                        </m:e>
                      </m:d>
                    </m:oMath>
                  </m:oMathPara>
                </a14:m>
                <a:endParaRPr lang="en-US" dirty="0"/>
              </a:p>
              <a:p>
                <a:pPr marL="0" indent="0">
                  <a:buNone/>
                </a:pPr>
                <a:endParaRPr lang="en-US" dirty="0"/>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𝑝𝑜𝑤</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𝑛</m:t>
                          </m:r>
                        </m:e>
                      </m:d>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m>
                            <m:mPr>
                              <m:mcs>
                                <m:mc>
                                  <m:mcPr>
                                    <m:count m:val="1"/>
                                    <m:mcJc m:val="center"/>
                                  </m:mcPr>
                                </m:mc>
                              </m:mcs>
                              <m:ctrlPr>
                                <a:rPr lang="en-US" altLang="zh-CN" b="0" i="1" smtClean="0">
                                  <a:latin typeface="Cambria Math" panose="02040503050406030204" pitchFamily="18" charset="0"/>
                                </a:rPr>
                              </m:ctrlPr>
                            </m:mPr>
                            <m:mr>
                              <m:e>
                                <m:eqArr>
                                  <m:eqArrPr>
                                    <m:ctrlPr>
                                      <a:rPr lang="en-US" altLang="zh-CN" b="0" i="1" smtClean="0">
                                        <a:latin typeface="Cambria Math" panose="02040503050406030204" pitchFamily="18" charset="0"/>
                                      </a:rPr>
                                    </m:ctrlPr>
                                  </m:eqArrPr>
                                  <m:e>
                                    <m:r>
                                      <m:rPr>
                                        <m:brk m:alnAt="7"/>
                                      </m:rPr>
                                      <a:rPr lang="en-US" altLang="zh-CN" b="0" i="1" smtClean="0">
                                        <a:latin typeface="Cambria Math" panose="02040503050406030204" pitchFamily="18" charset="0"/>
                                      </a:rPr>
                                      <m:t>1</m:t>
                                    </m:r>
                                    <m:r>
                                      <a:rPr lang="en-US" altLang="zh-CN" b="0" i="1" smtClean="0">
                                        <a:latin typeface="Cambria Math" panose="02040503050406030204" pitchFamily="18" charset="0"/>
                                      </a:rPr>
                                      <m:t>,</m:t>
                                    </m:r>
                                    <m:r>
                                      <m:rPr>
                                        <m:brk m:alnAt="7"/>
                                      </m:rPr>
                                      <a:rPr lang="zh-CN" altLang="en-US" b="0" i="1" smtClean="0">
                                        <a:latin typeface="Cambria Math" panose="02040503050406030204" pitchFamily="18" charset="0"/>
                                      </a:rPr>
                                      <m:t> </m:t>
                                    </m:r>
                                    <m:r>
                                      <a:rPr lang="zh-CN" altLang="en-US" b="0" i="1" smtClean="0">
                                        <a:latin typeface="Cambria Math" panose="02040503050406030204" pitchFamily="18" charset="0"/>
                                      </a:rPr>
                                      <m:t>                        </m:t>
                                    </m:r>
                                    <m:r>
                                      <m:rPr>
                                        <m:brk m:alnAt="7"/>
                                      </m:rPr>
                                      <a:rPr lang="en-US" altLang="zh-CN" b="0" i="1" smtClean="0">
                                        <a:latin typeface="Cambria Math" panose="02040503050406030204" pitchFamily="18" charset="0"/>
                                      </a:rPr>
                                      <m:t>𝑖</m:t>
                                    </m:r>
                                    <m:r>
                                      <a:rPr lang="en-US" altLang="zh-CN" b="0" i="1" smtClean="0">
                                        <a:latin typeface="Cambria Math" panose="02040503050406030204" pitchFamily="18" charset="0"/>
                                      </a:rPr>
                                      <m:t>𝑓</m:t>
                                    </m:r>
                                    <m:r>
                                      <m:rPr>
                                        <m:brk m:alnAt="7"/>
                                      </m:rPr>
                                      <a:rPr lang="zh-CN" altLang="en-US" b="0" i="1" smtClean="0">
                                        <a:latin typeface="Cambria Math" panose="02040503050406030204" pitchFamily="18" charset="0"/>
                                      </a:rPr>
                                      <m:t> </m:t>
                                    </m:r>
                                    <m:r>
                                      <m:rPr>
                                        <m:brk m:alnAt="7"/>
                                      </m:rPr>
                                      <a:rPr lang="en-US" altLang="zh-CN" b="0" i="1" smtClean="0">
                                        <a:latin typeface="Cambria Math" panose="02040503050406030204" pitchFamily="18" charset="0"/>
                                      </a:rPr>
                                      <m:t>𝑛</m:t>
                                    </m:r>
                                    <m:r>
                                      <a:rPr lang="en-US" altLang="zh-CN" b="0" i="1" smtClean="0">
                                        <a:latin typeface="Cambria Math" panose="02040503050406030204" pitchFamily="18" charset="0"/>
                                      </a:rPr>
                                      <m:t>=0</m:t>
                                    </m:r>
                                  </m:e>
                                  <m:e>
                                    <m:r>
                                      <a:rPr lang="zh-CN" altLang="en-US" b="0" i="1" smtClean="0">
                                        <a:latin typeface="Cambria Math" panose="02040503050406030204" pitchFamily="18" charset="0"/>
                                      </a:rPr>
                                      <m:t>  </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zh-CN" altLang="en-US" b="0" i="1" smtClean="0">
                                        <a:latin typeface="Cambria Math" panose="02040503050406030204" pitchFamily="18" charset="0"/>
                                      </a:rPr>
                                      <m:t>                             </m:t>
                                    </m:r>
                                    <m:r>
                                      <a:rPr lang="en-US" altLang="zh-CN" b="0" i="1" smtClean="0">
                                        <a:latin typeface="Cambria Math" panose="02040503050406030204" pitchFamily="18" charset="0"/>
                                      </a:rPr>
                                      <m:t>𝑖𝑓</m:t>
                                    </m:r>
                                    <m:r>
                                      <a:rPr lang="zh-CN" altLang="en-US" b="0" i="1" smtClean="0">
                                        <a:latin typeface="Cambria Math" panose="02040503050406030204" pitchFamily="18" charset="0"/>
                                      </a:rPr>
                                      <m:t> </m:t>
                                    </m:r>
                                    <m:r>
                                      <a:rPr lang="en-US" altLang="zh-CN" b="0" i="1" smtClean="0">
                                        <a:latin typeface="Cambria Math" panose="02040503050406030204" pitchFamily="18" charset="0"/>
                                      </a:rPr>
                                      <m:t>𝑛</m:t>
                                    </m:r>
                                    <m:r>
                                      <a:rPr lang="en-US" altLang="zh-CN" b="0" i="1" smtClean="0">
                                        <a:latin typeface="Cambria Math" panose="02040503050406030204" pitchFamily="18" charset="0"/>
                                      </a:rPr>
                                      <m:t>=1</m:t>
                                    </m:r>
                                  </m:e>
                                  <m:e>
                                    <m:r>
                                      <a:rPr lang="en-US" altLang="zh-CN" b="0" i="1" smtClean="0">
                                        <a:latin typeface="Cambria Math" panose="02040503050406030204" pitchFamily="18" charset="0"/>
                                      </a:rPr>
                                      <m:t>𝑥</m:t>
                                    </m:r>
                                    <m:r>
                                      <a:rPr lang="zh-CN" altLang="en-US" b="0" i="1" smtClean="0">
                                        <a:latin typeface="Cambria Math" panose="02040503050406030204" pitchFamily="18" charset="0"/>
                                      </a:rPr>
                                      <m:t>∗</m:t>
                                    </m:r>
                                    <m:r>
                                      <a:rPr lang="en-US" altLang="zh-CN" b="0" i="1" smtClean="0">
                                        <a:latin typeface="Cambria Math" panose="02040503050406030204" pitchFamily="18" charset="0"/>
                                      </a:rPr>
                                      <m:t>𝑥</m:t>
                                    </m:r>
                                    <m:r>
                                      <a:rPr lang="zh-CN" altLang="en-US" b="0" i="1" smtClean="0">
                                        <a:latin typeface="Cambria Math" panose="02040503050406030204" pitchFamily="18" charset="0"/>
                                      </a:rPr>
                                      <m:t>                               </m:t>
                                    </m:r>
                                    <m:r>
                                      <a:rPr lang="en-US" altLang="zh-CN" b="0" i="1" smtClean="0">
                                        <a:latin typeface="Cambria Math" panose="02040503050406030204" pitchFamily="18" charset="0"/>
                                      </a:rPr>
                                      <m:t>𝑖𝑓</m:t>
                                    </m:r>
                                    <m:r>
                                      <a:rPr lang="zh-CN" altLang="en-US" b="0" i="1" smtClean="0">
                                        <a:latin typeface="Cambria Math" panose="02040503050406030204" pitchFamily="18" charset="0"/>
                                      </a:rPr>
                                      <m:t> </m:t>
                                    </m:r>
                                    <m:r>
                                      <a:rPr lang="en-US" altLang="zh-CN" b="0" i="1" smtClean="0">
                                        <a:latin typeface="Cambria Math" panose="02040503050406030204" pitchFamily="18" charset="0"/>
                                      </a:rPr>
                                      <m:t>𝑛</m:t>
                                    </m:r>
                                    <m:r>
                                      <a:rPr lang="en-US" altLang="zh-CN" b="0" i="1" smtClean="0">
                                        <a:latin typeface="Cambria Math" panose="02040503050406030204" pitchFamily="18" charset="0"/>
                                      </a:rPr>
                                      <m:t>=2</m:t>
                                    </m:r>
                                  </m:e>
                                </m:eqArr>
                              </m:e>
                            </m:mr>
                            <m:mr>
                              <m:e>
                                <m:eqArr>
                                  <m:eqArrPr>
                                    <m:ctrlPr>
                                      <a:rPr lang="en-US" altLang="zh-CN" b="0" i="1" smtClean="0">
                                        <a:latin typeface="Cambria Math" panose="02040503050406030204" pitchFamily="18" charset="0"/>
                                      </a:rPr>
                                    </m:ctrlPr>
                                  </m:eqArrPr>
                                  <m:e>
                                    <m:r>
                                      <a:rPr lang="en-US" altLang="zh-CN" i="1">
                                        <a:latin typeface="Cambria Math" panose="02040503050406030204" pitchFamily="18" charset="0"/>
                                      </a:rPr>
                                      <m:t>𝑝𝑜𝑤</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𝑛</m:t>
                                            </m:r>
                                          </m:num>
                                          <m:den>
                                            <m:r>
                                              <a:rPr lang="en-US" altLang="zh-CN" i="1">
                                                <a:latin typeface="Cambria Math" panose="02040503050406030204" pitchFamily="18" charset="0"/>
                                              </a:rPr>
                                              <m:t>2</m:t>
                                            </m:r>
                                          </m:den>
                                        </m:f>
                                      </m:e>
                                    </m:d>
                                    <m:r>
                                      <a:rPr lang="zh-CN" altLang="en-US" b="0" i="1" smtClean="0">
                                        <a:latin typeface="Cambria Math" panose="02040503050406030204" pitchFamily="18" charset="0"/>
                                      </a:rPr>
                                      <m:t>∗</m:t>
                                    </m:r>
                                    <m:r>
                                      <a:rPr lang="en-US" altLang="zh-CN" i="1">
                                        <a:latin typeface="Cambria Math" panose="02040503050406030204" pitchFamily="18" charset="0"/>
                                      </a:rPr>
                                      <m:t>𝑝𝑜𝑤</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𝑛</m:t>
                                            </m:r>
                                          </m:num>
                                          <m:den>
                                            <m:r>
                                              <a:rPr lang="en-US" altLang="zh-CN" i="1">
                                                <a:latin typeface="Cambria Math" panose="02040503050406030204" pitchFamily="18" charset="0"/>
                                              </a:rPr>
                                              <m:t>2</m:t>
                                            </m:r>
                                          </m:den>
                                        </m:f>
                                      </m:e>
                                    </m:d>
                                    <m:r>
                                      <a:rPr lang="en-US" altLang="zh-CN" b="0" i="1" smtClean="0">
                                        <a:latin typeface="Cambria Math" panose="02040503050406030204" pitchFamily="18" charset="0"/>
                                      </a:rPr>
                                      <m:t>,</m:t>
                                    </m:r>
                                    <m:r>
                                      <a:rPr lang="en-US" altLang="zh-CN" b="0" i="1" smtClean="0">
                                        <a:latin typeface="Cambria Math" panose="02040503050406030204" pitchFamily="18" charset="0"/>
                                      </a:rPr>
                                      <m:t>𝑖𝑓</m:t>
                                    </m:r>
                                    <m:r>
                                      <a:rPr lang="zh-CN" altLang="en-US" b="0" i="1" smtClean="0">
                                        <a:latin typeface="Cambria Math" panose="02040503050406030204" pitchFamily="18" charset="0"/>
                                      </a:rPr>
                                      <m:t> </m:t>
                                    </m:r>
                                    <m:r>
                                      <a:rPr lang="en-US" altLang="zh-CN" b="0" i="1" smtClean="0">
                                        <a:latin typeface="Cambria Math" panose="02040503050406030204" pitchFamily="18" charset="0"/>
                                      </a:rPr>
                                      <m:t>𝑛</m:t>
                                    </m:r>
                                    <m:r>
                                      <a:rPr lang="en-US" altLang="zh-CN" b="0" i="1" smtClean="0">
                                        <a:latin typeface="Cambria Math" panose="02040503050406030204" pitchFamily="18" charset="0"/>
                                      </a:rPr>
                                      <m:t>%2=0</m:t>
                                    </m:r>
                                  </m:e>
                                  <m:e>
                                    <m:r>
                                      <a:rPr lang="en-US" altLang="zh-CN" i="1">
                                        <a:latin typeface="Cambria Math" panose="02040503050406030204" pitchFamily="18" charset="0"/>
                                      </a:rPr>
                                      <m:t>𝑝𝑜𝑤</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𝑛</m:t>
                                            </m:r>
                                          </m:num>
                                          <m:den>
                                            <m:r>
                                              <a:rPr lang="en-US" altLang="zh-CN" i="1">
                                                <a:latin typeface="Cambria Math" panose="02040503050406030204" pitchFamily="18" charset="0"/>
                                              </a:rPr>
                                              <m:t>2</m:t>
                                            </m:r>
                                          </m:den>
                                        </m:f>
                                      </m:e>
                                    </m:d>
                                    <m:r>
                                      <a:rPr lang="zh-CN" altLang="en-US" i="1">
                                        <a:latin typeface="Cambria Math" panose="02040503050406030204" pitchFamily="18" charset="0"/>
                                      </a:rPr>
                                      <m:t>∗</m:t>
                                    </m:r>
                                    <m:r>
                                      <a:rPr lang="en-US" altLang="zh-CN" i="1">
                                        <a:latin typeface="Cambria Math" panose="02040503050406030204" pitchFamily="18" charset="0"/>
                                      </a:rPr>
                                      <m:t>𝑝𝑜𝑤</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𝑛</m:t>
                                            </m:r>
                                          </m:num>
                                          <m:den>
                                            <m:r>
                                              <a:rPr lang="en-US" altLang="zh-CN" i="1">
                                                <a:latin typeface="Cambria Math" panose="02040503050406030204" pitchFamily="18" charset="0"/>
                                              </a:rPr>
                                              <m:t>2</m:t>
                                            </m:r>
                                          </m:den>
                                        </m:f>
                                      </m:e>
                                    </m:d>
                                    <m:r>
                                      <a:rPr lang="zh-CN" altLang="en-US" b="0" i="1" smtClean="0">
                                        <a:latin typeface="Cambria Math" panose="02040503050406030204" pitchFamily="18" charset="0"/>
                                      </a:rPr>
                                      <m:t>∗</m:t>
                                    </m:r>
                                    <m:r>
                                      <a:rPr lang="en-US" altLang="zh-CN" b="0" i="1" smtClean="0">
                                        <a:latin typeface="Cambria Math" panose="02040503050406030204" pitchFamily="18" charset="0"/>
                                      </a:rPr>
                                      <m:t>𝑥</m:t>
                                    </m:r>
                                    <m:r>
                                      <a:rPr lang="en-US" altLang="zh-CN" i="1">
                                        <a:latin typeface="Cambria Math" panose="02040503050406030204" pitchFamily="18" charset="0"/>
                                      </a:rPr>
                                      <m:t>,</m:t>
                                    </m:r>
                                    <m:r>
                                      <a:rPr lang="zh-CN" altLang="en-US" b="0" i="1" smtClean="0">
                                        <a:latin typeface="Cambria Math" panose="02040503050406030204" pitchFamily="18" charset="0"/>
                                      </a:rPr>
                                      <m:t> </m:t>
                                    </m:r>
                                    <m:r>
                                      <a:rPr lang="en-US" altLang="zh-CN" b="0" i="1" smtClean="0">
                                        <a:latin typeface="Cambria Math" panose="02040503050406030204" pitchFamily="18" charset="0"/>
                                      </a:rPr>
                                      <m:t>𝑖𝑓</m:t>
                                    </m:r>
                                    <m:r>
                                      <a:rPr lang="zh-CN" altLang="en-US" b="0" i="1" smtClean="0">
                                        <a:latin typeface="Cambria Math" panose="02040503050406030204" pitchFamily="18" charset="0"/>
                                      </a:rPr>
                                      <m:t> </m:t>
                                    </m:r>
                                    <m:r>
                                      <a:rPr lang="en-US" altLang="zh-CN" b="0" i="1" smtClean="0">
                                        <a:latin typeface="Cambria Math" panose="02040503050406030204" pitchFamily="18" charset="0"/>
                                      </a:rPr>
                                      <m:t>𝑛</m:t>
                                    </m:r>
                                    <m:r>
                                      <a:rPr lang="en-US" altLang="zh-CN" b="0" i="1" smtClean="0">
                                        <a:latin typeface="Cambria Math" panose="02040503050406030204" pitchFamily="18" charset="0"/>
                                      </a:rPr>
                                      <m:t>%2=1</m:t>
                                    </m:r>
                                  </m:e>
                                </m:eqArr>
                              </m:e>
                            </m:mr>
                          </m:m>
                        </m:e>
                      </m:d>
                    </m:oMath>
                  </m:oMathPara>
                </a14:m>
                <a:endParaRPr lang="en-US" dirty="0"/>
              </a:p>
            </p:txBody>
          </p:sp>
        </mc:Choice>
        <mc:Fallback xmlns="">
          <p:sp>
            <p:nvSpPr>
              <p:cNvPr id="3" name="内容占位符 2">
                <a:extLst>
                  <a:ext uri="{FF2B5EF4-FFF2-40B4-BE49-F238E27FC236}">
                    <a16:creationId xmlns:a16="http://schemas.microsoft.com/office/drawing/2014/main" id="{6D7B848D-D617-3F42-8AB2-B89CC4CDC3F9}"/>
                  </a:ext>
                </a:extLst>
              </p:cNvPr>
              <p:cNvSpPr>
                <a:spLocks noGrp="1" noRot="1" noChangeAspect="1" noMove="1" noResize="1" noEditPoints="1" noAdjustHandles="1" noChangeArrowheads="1" noChangeShapeType="1" noTextEdit="1"/>
              </p:cNvSpPr>
              <p:nvPr>
                <p:ph idx="1"/>
              </p:nvPr>
            </p:nvSpPr>
            <p:spPr>
              <a:xfrm>
                <a:off x="628650" y="1054100"/>
                <a:ext cx="7886700" cy="5122863"/>
              </a:xfrm>
              <a:blipFill>
                <a:blip r:embed="rId2"/>
                <a:stretch>
                  <a:fillRect l="-1286" t="-334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E8EA0B40-B3CF-8042-A23C-7374B4DC090E}"/>
                  </a:ext>
                </a:extLst>
              </p:cNvPr>
              <p:cNvSpPr txBox="1"/>
              <p:nvPr/>
            </p:nvSpPr>
            <p:spPr>
              <a:xfrm>
                <a:off x="2476500" y="2323489"/>
                <a:ext cx="4572000" cy="461665"/>
              </a:xfrm>
              <a:prstGeom prst="rect">
                <a:avLst/>
              </a:prstGeom>
              <a:noFill/>
            </p:spPr>
            <p:txBody>
              <a:bodyPr wrap="square">
                <a:spAutoFit/>
              </a:bodyPr>
              <a:lstStyle/>
              <a:p>
                <a:pPr marL="0" indent="0" algn="ctr">
                  <a:buNone/>
                </a:pPr>
                <a14:m>
                  <m:oMathPara xmlns:m="http://schemas.openxmlformats.org/officeDocument/2006/math">
                    <m:oMathParaPr>
                      <m:jc m:val="center"/>
                    </m:oMathParaPr>
                    <m:oMath xmlns:m="http://schemas.openxmlformats.org/officeDocument/2006/math">
                      <m:r>
                        <a:rPr lang="en-US" altLang="zh-CN" sz="2400" b="0" i="1" smtClean="0">
                          <a:solidFill>
                            <a:schemeClr val="accent1"/>
                          </a:solidFill>
                          <a:latin typeface="Cambria Math" panose="02040503050406030204" pitchFamily="18" charset="0"/>
                        </a:rPr>
                        <m:t>𝑇</m:t>
                      </m:r>
                      <m:d>
                        <m:dPr>
                          <m:ctrlPr>
                            <a:rPr lang="en-US" altLang="zh-CN" sz="2400" b="0" i="1" smtClean="0">
                              <a:solidFill>
                                <a:schemeClr val="accent1"/>
                              </a:solidFill>
                              <a:latin typeface="Cambria Math" panose="02040503050406030204" pitchFamily="18" charset="0"/>
                            </a:rPr>
                          </m:ctrlPr>
                        </m:dPr>
                        <m:e>
                          <m:r>
                            <a:rPr lang="en-US" altLang="zh-CN" sz="2400" b="0" i="1" smtClean="0">
                              <a:solidFill>
                                <a:schemeClr val="accent1"/>
                              </a:solidFill>
                              <a:latin typeface="Cambria Math" panose="02040503050406030204" pitchFamily="18" charset="0"/>
                            </a:rPr>
                            <m:t>𝑛</m:t>
                          </m:r>
                        </m:e>
                      </m:d>
                      <m:r>
                        <a:rPr lang="en-US" altLang="zh-CN" sz="2400" b="0" i="1" smtClean="0">
                          <a:solidFill>
                            <a:schemeClr val="accent1"/>
                          </a:solidFill>
                          <a:latin typeface="Cambria Math" panose="02040503050406030204" pitchFamily="18" charset="0"/>
                        </a:rPr>
                        <m:t>=</m:t>
                      </m:r>
                      <m:r>
                        <a:rPr lang="en-US" altLang="zh-CN" sz="2400" b="0" i="1" smtClean="0">
                          <a:solidFill>
                            <a:schemeClr val="accent1"/>
                          </a:solidFill>
                          <a:latin typeface="Cambria Math" panose="02040503050406030204" pitchFamily="18" charset="0"/>
                        </a:rPr>
                        <m:t>𝑇</m:t>
                      </m:r>
                      <m:d>
                        <m:dPr>
                          <m:ctrlPr>
                            <a:rPr lang="en-US" altLang="zh-CN" sz="2400" b="0" i="1" smtClean="0">
                              <a:solidFill>
                                <a:schemeClr val="accent1"/>
                              </a:solidFill>
                              <a:latin typeface="Cambria Math" panose="02040503050406030204" pitchFamily="18" charset="0"/>
                            </a:rPr>
                          </m:ctrlPr>
                        </m:dPr>
                        <m:e>
                          <m:r>
                            <a:rPr lang="en-US" altLang="zh-CN" sz="2400" b="0" i="1" smtClean="0">
                              <a:solidFill>
                                <a:schemeClr val="accent1"/>
                              </a:solidFill>
                              <a:latin typeface="Cambria Math" panose="02040503050406030204" pitchFamily="18" charset="0"/>
                            </a:rPr>
                            <m:t>𝑛</m:t>
                          </m:r>
                          <m:r>
                            <a:rPr lang="en-US" altLang="zh-CN" sz="2400" b="0" i="1" smtClean="0">
                              <a:solidFill>
                                <a:schemeClr val="accent1"/>
                              </a:solidFill>
                              <a:latin typeface="Cambria Math" panose="02040503050406030204" pitchFamily="18" charset="0"/>
                            </a:rPr>
                            <m:t>−1</m:t>
                          </m:r>
                        </m:e>
                      </m:d>
                      <m:r>
                        <a:rPr lang="en-US" altLang="zh-CN" sz="2400" b="0" i="1" smtClean="0">
                          <a:solidFill>
                            <a:schemeClr val="accent1"/>
                          </a:solidFill>
                          <a:latin typeface="Cambria Math" panose="02040503050406030204" pitchFamily="18" charset="0"/>
                        </a:rPr>
                        <m:t>+</m:t>
                      </m:r>
                      <m:r>
                        <a:rPr lang="en-US" altLang="zh-CN" sz="2400" b="0" i="1" smtClean="0">
                          <a:solidFill>
                            <a:schemeClr val="accent1"/>
                          </a:solidFill>
                          <a:latin typeface="Cambria Math" panose="02040503050406030204" pitchFamily="18" charset="0"/>
                        </a:rPr>
                        <m:t>𝑂</m:t>
                      </m:r>
                      <m:d>
                        <m:dPr>
                          <m:ctrlPr>
                            <a:rPr lang="en-US" altLang="zh-CN" sz="2400" b="0" i="1" smtClean="0">
                              <a:solidFill>
                                <a:schemeClr val="accent1"/>
                              </a:solidFill>
                              <a:latin typeface="Cambria Math" panose="02040503050406030204" pitchFamily="18" charset="0"/>
                            </a:rPr>
                          </m:ctrlPr>
                        </m:dPr>
                        <m:e>
                          <m:r>
                            <a:rPr lang="en-US" altLang="zh-CN" sz="2400" b="0" i="1" smtClean="0">
                              <a:solidFill>
                                <a:schemeClr val="accent1"/>
                              </a:solidFill>
                              <a:latin typeface="Cambria Math" panose="02040503050406030204" pitchFamily="18" charset="0"/>
                            </a:rPr>
                            <m:t>1</m:t>
                          </m:r>
                        </m:e>
                      </m:d>
                    </m:oMath>
                  </m:oMathPara>
                </a14:m>
                <a:endParaRPr lang="en-US" altLang="zh-CN" sz="2400" b="0" dirty="0">
                  <a:solidFill>
                    <a:schemeClr val="accent1"/>
                  </a:solidFill>
                </a:endParaRPr>
              </a:p>
            </p:txBody>
          </p:sp>
        </mc:Choice>
        <mc:Fallback xmlns="">
          <p:sp>
            <p:nvSpPr>
              <p:cNvPr id="5" name="文本框 4">
                <a:extLst>
                  <a:ext uri="{FF2B5EF4-FFF2-40B4-BE49-F238E27FC236}">
                    <a16:creationId xmlns:a16="http://schemas.microsoft.com/office/drawing/2014/main" id="{E8EA0B40-B3CF-8042-A23C-7374B4DC090E}"/>
                  </a:ext>
                </a:extLst>
              </p:cNvPr>
              <p:cNvSpPr txBox="1">
                <a:spLocks noRot="1" noChangeAspect="1" noMove="1" noResize="1" noEditPoints="1" noAdjustHandles="1" noChangeArrowheads="1" noChangeShapeType="1" noTextEdit="1"/>
              </p:cNvSpPr>
              <p:nvPr/>
            </p:nvSpPr>
            <p:spPr>
              <a:xfrm>
                <a:off x="2476500" y="2323489"/>
                <a:ext cx="4572000" cy="461665"/>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C4EB625B-6C06-4149-9302-FDE2B75DE029}"/>
                  </a:ext>
                </a:extLst>
              </p:cNvPr>
              <p:cNvSpPr txBox="1"/>
              <p:nvPr/>
            </p:nvSpPr>
            <p:spPr>
              <a:xfrm>
                <a:off x="2590800" y="5946130"/>
                <a:ext cx="4572000" cy="461665"/>
              </a:xfrm>
              <a:prstGeom prst="rect">
                <a:avLst/>
              </a:prstGeom>
              <a:noFill/>
            </p:spPr>
            <p:txBody>
              <a:bodyPr wrap="square">
                <a:spAutoFit/>
              </a:bodyPr>
              <a:lstStyle/>
              <a:p>
                <a:pPr marL="0" indent="0" algn="ctr">
                  <a:buNone/>
                </a:pPr>
                <a14:m>
                  <m:oMathPara xmlns:m="http://schemas.openxmlformats.org/officeDocument/2006/math">
                    <m:oMathParaPr>
                      <m:jc m:val="center"/>
                    </m:oMathParaPr>
                    <m:oMath xmlns:m="http://schemas.openxmlformats.org/officeDocument/2006/math">
                      <m:r>
                        <a:rPr lang="en-US" altLang="zh-CN" sz="2400" b="0" i="1" smtClean="0">
                          <a:solidFill>
                            <a:schemeClr val="accent1"/>
                          </a:solidFill>
                          <a:latin typeface="Cambria Math" panose="02040503050406030204" pitchFamily="18" charset="0"/>
                        </a:rPr>
                        <m:t>𝑇</m:t>
                      </m:r>
                      <m:d>
                        <m:dPr>
                          <m:ctrlPr>
                            <a:rPr lang="en-US" altLang="zh-CN" sz="2400" b="0" i="1" smtClean="0">
                              <a:solidFill>
                                <a:schemeClr val="accent1"/>
                              </a:solidFill>
                              <a:latin typeface="Cambria Math" panose="02040503050406030204" pitchFamily="18" charset="0"/>
                            </a:rPr>
                          </m:ctrlPr>
                        </m:dPr>
                        <m:e>
                          <m:r>
                            <a:rPr lang="en-US" altLang="zh-CN" sz="2400" b="0" i="1" smtClean="0">
                              <a:solidFill>
                                <a:schemeClr val="accent1"/>
                              </a:solidFill>
                              <a:latin typeface="Cambria Math" panose="02040503050406030204" pitchFamily="18" charset="0"/>
                            </a:rPr>
                            <m:t>𝑛</m:t>
                          </m:r>
                        </m:e>
                      </m:d>
                      <m:r>
                        <a:rPr lang="en-US" altLang="zh-CN" sz="2400" b="0" i="1" smtClean="0">
                          <a:solidFill>
                            <a:schemeClr val="accent1"/>
                          </a:solidFill>
                          <a:latin typeface="Cambria Math" panose="02040503050406030204" pitchFamily="18" charset="0"/>
                        </a:rPr>
                        <m:t>=</m:t>
                      </m:r>
                      <m:r>
                        <a:rPr lang="en-US" altLang="zh-CN" sz="2400" b="0" i="1" smtClean="0">
                          <a:solidFill>
                            <a:schemeClr val="accent1"/>
                          </a:solidFill>
                          <a:latin typeface="Cambria Math" panose="02040503050406030204" pitchFamily="18" charset="0"/>
                        </a:rPr>
                        <m:t>𝑇</m:t>
                      </m:r>
                      <m:d>
                        <m:dPr>
                          <m:ctrlPr>
                            <a:rPr lang="en-US" altLang="zh-CN" sz="2400" b="0" i="1" smtClean="0">
                              <a:solidFill>
                                <a:schemeClr val="accent1"/>
                              </a:solidFill>
                              <a:latin typeface="Cambria Math" panose="02040503050406030204" pitchFamily="18" charset="0"/>
                            </a:rPr>
                          </m:ctrlPr>
                        </m:dPr>
                        <m:e>
                          <m:r>
                            <a:rPr lang="en-US" altLang="zh-CN" sz="2400" b="0" i="1" smtClean="0">
                              <a:solidFill>
                                <a:schemeClr val="accent1"/>
                              </a:solidFill>
                              <a:latin typeface="Cambria Math" panose="02040503050406030204" pitchFamily="18" charset="0"/>
                            </a:rPr>
                            <m:t>𝑛</m:t>
                          </m:r>
                          <m:r>
                            <a:rPr lang="en-US" altLang="zh-CN" sz="2400" b="0" i="1" smtClean="0">
                              <a:solidFill>
                                <a:schemeClr val="accent1"/>
                              </a:solidFill>
                              <a:latin typeface="Cambria Math" panose="02040503050406030204" pitchFamily="18" charset="0"/>
                            </a:rPr>
                            <m:t>/2</m:t>
                          </m:r>
                        </m:e>
                      </m:d>
                      <m:r>
                        <a:rPr lang="en-US" altLang="zh-CN" sz="2400" b="0" i="1" smtClean="0">
                          <a:solidFill>
                            <a:schemeClr val="accent1"/>
                          </a:solidFill>
                          <a:latin typeface="Cambria Math" panose="02040503050406030204" pitchFamily="18" charset="0"/>
                        </a:rPr>
                        <m:t>+</m:t>
                      </m:r>
                      <m:r>
                        <a:rPr lang="en-US" altLang="zh-CN" sz="2400" b="0" i="1" smtClean="0">
                          <a:solidFill>
                            <a:schemeClr val="accent1"/>
                          </a:solidFill>
                          <a:latin typeface="Cambria Math" panose="02040503050406030204" pitchFamily="18" charset="0"/>
                        </a:rPr>
                        <m:t>𝑂</m:t>
                      </m:r>
                      <m:d>
                        <m:dPr>
                          <m:ctrlPr>
                            <a:rPr lang="en-US" altLang="zh-CN" sz="2400" b="0" i="1" smtClean="0">
                              <a:solidFill>
                                <a:schemeClr val="accent1"/>
                              </a:solidFill>
                              <a:latin typeface="Cambria Math" panose="02040503050406030204" pitchFamily="18" charset="0"/>
                            </a:rPr>
                          </m:ctrlPr>
                        </m:dPr>
                        <m:e>
                          <m:r>
                            <a:rPr lang="en-US" altLang="zh-CN" sz="2400" b="0" i="1" smtClean="0">
                              <a:solidFill>
                                <a:schemeClr val="accent1"/>
                              </a:solidFill>
                              <a:latin typeface="Cambria Math" panose="02040503050406030204" pitchFamily="18" charset="0"/>
                            </a:rPr>
                            <m:t>1</m:t>
                          </m:r>
                        </m:e>
                      </m:d>
                    </m:oMath>
                  </m:oMathPara>
                </a14:m>
                <a:endParaRPr lang="en-US" altLang="zh-CN" sz="2400" b="0" dirty="0">
                  <a:solidFill>
                    <a:schemeClr val="accent1"/>
                  </a:solidFill>
                </a:endParaRPr>
              </a:p>
            </p:txBody>
          </p:sp>
        </mc:Choice>
        <mc:Fallback xmlns="">
          <p:sp>
            <p:nvSpPr>
              <p:cNvPr id="6" name="文本框 5">
                <a:extLst>
                  <a:ext uri="{FF2B5EF4-FFF2-40B4-BE49-F238E27FC236}">
                    <a16:creationId xmlns:a16="http://schemas.microsoft.com/office/drawing/2014/main" id="{C4EB625B-6C06-4149-9302-FDE2B75DE029}"/>
                  </a:ext>
                </a:extLst>
              </p:cNvPr>
              <p:cNvSpPr txBox="1">
                <a:spLocks noRot="1" noChangeAspect="1" noMove="1" noResize="1" noEditPoints="1" noAdjustHandles="1" noChangeArrowheads="1" noChangeShapeType="1" noTextEdit="1"/>
              </p:cNvSpPr>
              <p:nvPr/>
            </p:nvSpPr>
            <p:spPr>
              <a:xfrm>
                <a:off x="2590800" y="5946130"/>
                <a:ext cx="4572000" cy="461665"/>
              </a:xfrm>
              <a:prstGeom prst="rect">
                <a:avLst/>
              </a:prstGeom>
              <a:blipFill>
                <a:blip r:embed="rId4"/>
                <a:stretch>
                  <a:fillRect b="-18919"/>
                </a:stretch>
              </a:blipFill>
            </p:spPr>
            <p:txBody>
              <a:bodyPr/>
              <a:lstStyle/>
              <a:p>
                <a:r>
                  <a:rPr lang="en-US">
                    <a:noFill/>
                  </a:rPr>
                  <a:t> </a:t>
                </a:r>
              </a:p>
            </p:txBody>
          </p:sp>
        </mc:Fallback>
      </mc:AlternateContent>
    </p:spTree>
    <p:extLst>
      <p:ext uri="{BB962C8B-B14F-4D97-AF65-F5344CB8AC3E}">
        <p14:creationId xmlns:p14="http://schemas.microsoft.com/office/powerpoint/2010/main" val="190928958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B41D7D-20A2-AD48-90B9-A04E3830BD34}"/>
              </a:ext>
            </a:extLst>
          </p:cNvPr>
          <p:cNvSpPr>
            <a:spLocks noGrp="1"/>
          </p:cNvSpPr>
          <p:nvPr>
            <p:ph type="title"/>
          </p:nvPr>
        </p:nvSpPr>
        <p:spPr>
          <a:xfrm>
            <a:off x="539750" y="220908"/>
            <a:ext cx="7886700" cy="1325563"/>
          </a:xfrm>
        </p:spPr>
        <p:txBody>
          <a:bodyPr/>
          <a:lstStyle/>
          <a:p>
            <a:r>
              <a:rPr lang="zh-CN" altLang="en-US" dirty="0"/>
              <a:t>常见递归和分治算法</a:t>
            </a:r>
            <a:r>
              <a:rPr lang="en-US" altLang="zh-CN" dirty="0"/>
              <a:t>(</a:t>
            </a:r>
            <a:r>
              <a:rPr lang="zh-CN" altLang="en-US" dirty="0"/>
              <a:t>比较快的</a:t>
            </a:r>
            <a:r>
              <a:rPr lang="en-US" altLang="zh-CN" dirty="0"/>
              <a:t>)</a:t>
            </a:r>
            <a:endParaRPr lang="en-US" dirty="0"/>
          </a:p>
        </p:txBody>
      </p:sp>
      <p:sp>
        <p:nvSpPr>
          <p:cNvPr id="3" name="内容占位符 2">
            <a:extLst>
              <a:ext uri="{FF2B5EF4-FFF2-40B4-BE49-F238E27FC236}">
                <a16:creationId xmlns:a16="http://schemas.microsoft.com/office/drawing/2014/main" id="{E7DDF16A-4610-1643-AA34-08B8F15F4D5B}"/>
              </a:ext>
            </a:extLst>
          </p:cNvPr>
          <p:cNvSpPr>
            <a:spLocks noGrp="1"/>
          </p:cNvSpPr>
          <p:nvPr>
            <p:ph idx="1"/>
          </p:nvPr>
        </p:nvSpPr>
        <p:spPr>
          <a:xfrm>
            <a:off x="768350" y="1690689"/>
            <a:ext cx="7886700" cy="4351338"/>
          </a:xfrm>
        </p:spPr>
        <p:txBody>
          <a:bodyPr/>
          <a:lstStyle/>
          <a:p>
            <a:r>
              <a:rPr lang="en-US" dirty="0"/>
              <a:t>归并排序</a:t>
            </a:r>
          </a:p>
          <a:p>
            <a:endParaRPr lang="en-US" dirty="0"/>
          </a:p>
        </p:txBody>
      </p:sp>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9A88A336-CF6D-FB4E-BD7E-8FFFAFDD5F72}"/>
                  </a:ext>
                </a:extLst>
              </p:cNvPr>
              <p:cNvSpPr txBox="1">
                <a:spLocks/>
              </p:cNvSpPr>
              <p:nvPr/>
            </p:nvSpPr>
            <p:spPr>
              <a:xfrm>
                <a:off x="1694703" y="2926696"/>
                <a:ext cx="7614397" cy="393130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n = length(A)</a:t>
                </a:r>
              </a:p>
              <a:p>
                <a:r>
                  <a:rPr lang="en-US" sz="2400" b="1" dirty="0"/>
                  <a:t>if</a:t>
                </a:r>
                <a:r>
                  <a:rPr lang="en-US" sz="2400" dirty="0"/>
                  <a:t> n </a:t>
                </a:r>
                <a14:m>
                  <m:oMath xmlns:m="http://schemas.openxmlformats.org/officeDocument/2006/math">
                    <m:r>
                      <a:rPr lang="en-US" sz="2400" i="1" smtClean="0">
                        <a:latin typeface="Cambria Math" charset="0"/>
                        <a:ea typeface="Cambria Math" charset="0"/>
                        <a:cs typeface="Cambria Math" charset="0"/>
                      </a:rPr>
                      <m:t>≤</m:t>
                    </m:r>
                  </m:oMath>
                </a14:m>
                <a:r>
                  <a:rPr lang="en-US" sz="2400" dirty="0"/>
                  <a:t> 1:</a:t>
                </a:r>
              </a:p>
              <a:p>
                <a:pPr lvl="1"/>
                <a:r>
                  <a:rPr lang="zh-CN" altLang="en-US" b="1" dirty="0"/>
                  <a:t>       </a:t>
                </a:r>
                <a:r>
                  <a:rPr lang="en-US" b="1" dirty="0"/>
                  <a:t>return</a:t>
                </a:r>
                <a:r>
                  <a:rPr lang="en-US" dirty="0"/>
                  <a:t> A</a:t>
                </a:r>
              </a:p>
              <a:p>
                <a:r>
                  <a:rPr lang="en-US" sz="2400" dirty="0"/>
                  <a:t>L = </a:t>
                </a:r>
                <a:r>
                  <a:rPr lang="en-US" sz="2400" dirty="0">
                    <a:solidFill>
                      <a:schemeClr val="accent4"/>
                    </a:solidFill>
                  </a:rPr>
                  <a:t>MERGESORT</a:t>
                </a:r>
                <a:r>
                  <a:rPr lang="en-US" sz="2400" dirty="0"/>
                  <a:t>(A[ 0 : n/2])</a:t>
                </a:r>
              </a:p>
              <a:p>
                <a:r>
                  <a:rPr lang="en-US" sz="2400" dirty="0"/>
                  <a:t>R = </a:t>
                </a:r>
                <a:r>
                  <a:rPr lang="en-US" sz="2400" dirty="0">
                    <a:solidFill>
                      <a:schemeClr val="accent4"/>
                    </a:solidFill>
                  </a:rPr>
                  <a:t>MERGESORT</a:t>
                </a:r>
                <a:r>
                  <a:rPr lang="en-US" sz="2400" dirty="0"/>
                  <a:t>(A[n/2 : n ])</a:t>
                </a:r>
              </a:p>
              <a:p>
                <a:r>
                  <a:rPr lang="en-US" sz="2400" b="1" dirty="0"/>
                  <a:t>return</a:t>
                </a:r>
                <a:r>
                  <a:rPr lang="en-US" sz="2400" dirty="0"/>
                  <a:t> </a:t>
                </a:r>
                <a:r>
                  <a:rPr lang="en-US" sz="2400" dirty="0">
                    <a:solidFill>
                      <a:schemeClr val="accent5"/>
                    </a:solidFill>
                  </a:rPr>
                  <a:t>MERGE</a:t>
                </a:r>
                <a:r>
                  <a:rPr lang="en-US" sz="2400" dirty="0"/>
                  <a:t>(L,R)</a:t>
                </a:r>
              </a:p>
            </p:txBody>
          </p:sp>
        </mc:Choice>
        <mc:Fallback xmlns="">
          <p:sp>
            <p:nvSpPr>
              <p:cNvPr id="4" name="Content Placeholder 2">
                <a:extLst>
                  <a:ext uri="{FF2B5EF4-FFF2-40B4-BE49-F238E27FC236}">
                    <a16:creationId xmlns:a16="http://schemas.microsoft.com/office/drawing/2014/main" id="{9A88A336-CF6D-FB4E-BD7E-8FFFAFDD5F72}"/>
                  </a:ext>
                </a:extLst>
              </p:cNvPr>
              <p:cNvSpPr txBox="1">
                <a:spLocks noRot="1" noChangeAspect="1" noMove="1" noResize="1" noEditPoints="1" noAdjustHandles="1" noChangeArrowheads="1" noChangeShapeType="1" noTextEdit="1"/>
              </p:cNvSpPr>
              <p:nvPr/>
            </p:nvSpPr>
            <p:spPr>
              <a:xfrm>
                <a:off x="1694703" y="2926696"/>
                <a:ext cx="7614397" cy="3931304"/>
              </a:xfrm>
              <a:prstGeom prst="rect">
                <a:avLst/>
              </a:prstGeom>
              <a:blipFill>
                <a:blip r:embed="rId2"/>
                <a:stretch>
                  <a:fillRect l="-1167" t="-1935"/>
                </a:stretch>
              </a:blipFill>
            </p:spPr>
            <p:txBody>
              <a:bodyPr/>
              <a:lstStyle/>
              <a:p>
                <a:r>
                  <a:rPr lang="en-US">
                    <a:noFill/>
                  </a:rPr>
                  <a:t> </a:t>
                </a:r>
              </a:p>
            </p:txBody>
          </p:sp>
        </mc:Fallback>
      </mc:AlternateContent>
      <p:sp>
        <p:nvSpPr>
          <p:cNvPr id="5" name="TextBox 3">
            <a:extLst>
              <a:ext uri="{FF2B5EF4-FFF2-40B4-BE49-F238E27FC236}">
                <a16:creationId xmlns:a16="http://schemas.microsoft.com/office/drawing/2014/main" id="{BD3DC882-4368-4C49-A887-9B475401D11B}"/>
              </a:ext>
            </a:extLst>
          </p:cNvPr>
          <p:cNvSpPr txBox="1"/>
          <p:nvPr/>
        </p:nvSpPr>
        <p:spPr>
          <a:xfrm>
            <a:off x="1397001" y="2252665"/>
            <a:ext cx="2549096" cy="523220"/>
          </a:xfrm>
          <a:prstGeom prst="rect">
            <a:avLst/>
          </a:prstGeom>
          <a:noFill/>
        </p:spPr>
        <p:txBody>
          <a:bodyPr wrap="none" rtlCol="0">
            <a:spAutoFit/>
          </a:bodyPr>
          <a:lstStyle/>
          <a:p>
            <a:r>
              <a:rPr lang="en-US" sz="2800" dirty="0">
                <a:solidFill>
                  <a:schemeClr val="accent4"/>
                </a:solidFill>
              </a:rPr>
              <a:t>MERGESORT</a:t>
            </a:r>
            <a:r>
              <a:rPr lang="en-US" sz="2800" dirty="0"/>
              <a:t>(A):</a:t>
            </a:r>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6857B2B6-FE18-3848-9509-61830746C81A}"/>
                  </a:ext>
                </a:extLst>
              </p:cNvPr>
              <p:cNvSpPr txBox="1"/>
              <p:nvPr/>
            </p:nvSpPr>
            <p:spPr>
              <a:xfrm>
                <a:off x="1866900" y="5664647"/>
                <a:ext cx="4572000" cy="461665"/>
              </a:xfrm>
              <a:prstGeom prst="rect">
                <a:avLst/>
              </a:prstGeom>
              <a:noFill/>
            </p:spPr>
            <p:txBody>
              <a:bodyPr wrap="square">
                <a:spAutoFit/>
              </a:bodyPr>
              <a:lstStyle/>
              <a:p>
                <a:pPr marL="0" indent="0">
                  <a:buNone/>
                </a:pPr>
                <a14:m>
                  <m:oMathPara xmlns:m="http://schemas.openxmlformats.org/officeDocument/2006/math">
                    <m:oMathParaPr>
                      <m:jc m:val="centerGroup"/>
                    </m:oMathParaPr>
                    <m:oMath xmlns:m="http://schemas.openxmlformats.org/officeDocument/2006/math">
                      <m:r>
                        <a:rPr lang="en-US" altLang="zh-CN" sz="2400" b="0" i="1" smtClean="0">
                          <a:solidFill>
                            <a:schemeClr val="accent1"/>
                          </a:solidFill>
                          <a:latin typeface="Cambria Math" panose="02040503050406030204" pitchFamily="18" charset="0"/>
                        </a:rPr>
                        <m:t>𝑇</m:t>
                      </m:r>
                      <m:d>
                        <m:dPr>
                          <m:ctrlPr>
                            <a:rPr lang="en-US" altLang="zh-CN" sz="2400" b="0" i="1" smtClean="0">
                              <a:solidFill>
                                <a:schemeClr val="accent1"/>
                              </a:solidFill>
                              <a:latin typeface="Cambria Math" panose="02040503050406030204" pitchFamily="18" charset="0"/>
                            </a:rPr>
                          </m:ctrlPr>
                        </m:dPr>
                        <m:e>
                          <m:r>
                            <a:rPr lang="en-US" altLang="zh-CN" sz="2400" b="0" i="1" smtClean="0">
                              <a:solidFill>
                                <a:schemeClr val="accent1"/>
                              </a:solidFill>
                              <a:latin typeface="Cambria Math" panose="02040503050406030204" pitchFamily="18" charset="0"/>
                            </a:rPr>
                            <m:t>𝑛</m:t>
                          </m:r>
                        </m:e>
                      </m:d>
                      <m:r>
                        <a:rPr lang="en-US" altLang="zh-CN" sz="2400" b="0" i="1" smtClean="0">
                          <a:solidFill>
                            <a:schemeClr val="accent1"/>
                          </a:solidFill>
                          <a:latin typeface="Cambria Math" panose="02040503050406030204" pitchFamily="18" charset="0"/>
                        </a:rPr>
                        <m:t>=2</m:t>
                      </m:r>
                      <m:r>
                        <a:rPr lang="en-US" altLang="zh-CN" sz="2400" b="0" i="1" smtClean="0">
                          <a:solidFill>
                            <a:schemeClr val="accent1"/>
                          </a:solidFill>
                          <a:latin typeface="Cambria Math" panose="02040503050406030204" pitchFamily="18" charset="0"/>
                        </a:rPr>
                        <m:t>𝑇</m:t>
                      </m:r>
                      <m:d>
                        <m:dPr>
                          <m:ctrlPr>
                            <a:rPr lang="en-US" altLang="zh-CN" sz="2400" b="0" i="1" smtClean="0">
                              <a:solidFill>
                                <a:schemeClr val="accent1"/>
                              </a:solidFill>
                              <a:latin typeface="Cambria Math" panose="02040503050406030204" pitchFamily="18" charset="0"/>
                            </a:rPr>
                          </m:ctrlPr>
                        </m:dPr>
                        <m:e>
                          <m:r>
                            <a:rPr lang="en-US" altLang="zh-CN" sz="2400" b="0" i="1" smtClean="0">
                              <a:solidFill>
                                <a:schemeClr val="accent1"/>
                              </a:solidFill>
                              <a:latin typeface="Cambria Math" panose="02040503050406030204" pitchFamily="18" charset="0"/>
                            </a:rPr>
                            <m:t>𝑛</m:t>
                          </m:r>
                          <m:r>
                            <a:rPr lang="en-US" altLang="zh-CN" sz="2400" b="0" i="1" smtClean="0">
                              <a:solidFill>
                                <a:schemeClr val="accent1"/>
                              </a:solidFill>
                              <a:latin typeface="Cambria Math" panose="02040503050406030204" pitchFamily="18" charset="0"/>
                            </a:rPr>
                            <m:t>/2</m:t>
                          </m:r>
                        </m:e>
                      </m:d>
                      <m:r>
                        <a:rPr lang="en-US" altLang="zh-CN" sz="2400" b="0" i="1" smtClean="0">
                          <a:solidFill>
                            <a:schemeClr val="accent1"/>
                          </a:solidFill>
                          <a:latin typeface="Cambria Math" panose="02040503050406030204" pitchFamily="18" charset="0"/>
                        </a:rPr>
                        <m:t>+</m:t>
                      </m:r>
                      <m:r>
                        <a:rPr lang="en-US" altLang="zh-CN" sz="2400" b="0" i="1" smtClean="0">
                          <a:solidFill>
                            <a:schemeClr val="accent1"/>
                          </a:solidFill>
                          <a:latin typeface="Cambria Math" panose="02040503050406030204" pitchFamily="18" charset="0"/>
                        </a:rPr>
                        <m:t>𝑂</m:t>
                      </m:r>
                      <m:d>
                        <m:dPr>
                          <m:ctrlPr>
                            <a:rPr lang="en-US" altLang="zh-CN" sz="2400" b="0" i="1" smtClean="0">
                              <a:solidFill>
                                <a:schemeClr val="accent1"/>
                              </a:solidFill>
                              <a:latin typeface="Cambria Math" panose="02040503050406030204" pitchFamily="18" charset="0"/>
                            </a:rPr>
                          </m:ctrlPr>
                        </m:dPr>
                        <m:e>
                          <m:r>
                            <a:rPr lang="en-US" altLang="zh-CN" sz="2400" b="0" i="1" smtClean="0">
                              <a:solidFill>
                                <a:schemeClr val="accent1"/>
                              </a:solidFill>
                              <a:latin typeface="Cambria Math" panose="02040503050406030204" pitchFamily="18" charset="0"/>
                            </a:rPr>
                            <m:t>𝑛</m:t>
                          </m:r>
                        </m:e>
                      </m:d>
                    </m:oMath>
                  </m:oMathPara>
                </a14:m>
                <a:endParaRPr lang="en-US" altLang="zh-CN" sz="2400" b="0" dirty="0">
                  <a:solidFill>
                    <a:schemeClr val="accent1"/>
                  </a:solidFill>
                </a:endParaRPr>
              </a:p>
            </p:txBody>
          </p:sp>
        </mc:Choice>
        <mc:Fallback xmlns="">
          <p:sp>
            <p:nvSpPr>
              <p:cNvPr id="7" name="文本框 6">
                <a:extLst>
                  <a:ext uri="{FF2B5EF4-FFF2-40B4-BE49-F238E27FC236}">
                    <a16:creationId xmlns:a16="http://schemas.microsoft.com/office/drawing/2014/main" id="{6857B2B6-FE18-3848-9509-61830746C81A}"/>
                  </a:ext>
                </a:extLst>
              </p:cNvPr>
              <p:cNvSpPr txBox="1">
                <a:spLocks noRot="1" noChangeAspect="1" noMove="1" noResize="1" noEditPoints="1" noAdjustHandles="1" noChangeArrowheads="1" noChangeShapeType="1" noTextEdit="1"/>
              </p:cNvSpPr>
              <p:nvPr/>
            </p:nvSpPr>
            <p:spPr>
              <a:xfrm>
                <a:off x="1866900" y="5664647"/>
                <a:ext cx="4572000" cy="461665"/>
              </a:xfrm>
              <a:prstGeom prst="rect">
                <a:avLst/>
              </a:prstGeom>
              <a:blipFill>
                <a:blip r:embed="rId3"/>
                <a:stretch>
                  <a:fillRect b="-15789"/>
                </a:stretch>
              </a:blipFill>
            </p:spPr>
            <p:txBody>
              <a:bodyPr/>
              <a:lstStyle/>
              <a:p>
                <a:r>
                  <a:rPr lang="en-US">
                    <a:noFill/>
                  </a:rPr>
                  <a:t> </a:t>
                </a:r>
              </a:p>
            </p:txBody>
          </p:sp>
        </mc:Fallback>
      </mc:AlternateContent>
    </p:spTree>
    <p:extLst>
      <p:ext uri="{BB962C8B-B14F-4D97-AF65-F5344CB8AC3E}">
        <p14:creationId xmlns:p14="http://schemas.microsoft.com/office/powerpoint/2010/main" val="12746459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380" y="648209"/>
            <a:ext cx="8229240" cy="761760"/>
          </a:xfrm>
        </p:spPr>
        <p:txBody>
          <a:bodyPr/>
          <a:lstStyle/>
          <a:p>
            <a:r>
              <a:rPr lang="en-US" sz="3200" dirty="0" err="1"/>
              <a:t>MergeSort</a:t>
            </a:r>
            <a:r>
              <a:rPr lang="en-US" sz="3200" dirty="0"/>
              <a:t> Pseudocode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00952" y="2245659"/>
                <a:ext cx="7614397" cy="3931304"/>
              </a:xfrm>
            </p:spPr>
            <p:txBody>
              <a:bodyPr/>
              <a:lstStyle/>
              <a:p>
                <a:r>
                  <a:rPr lang="en-US" sz="2400" dirty="0"/>
                  <a:t>n = length(A)</a:t>
                </a:r>
              </a:p>
              <a:p>
                <a:r>
                  <a:rPr lang="en-US" sz="2400" b="1" dirty="0"/>
                  <a:t>if</a:t>
                </a:r>
                <a:r>
                  <a:rPr lang="en-US" sz="2400" dirty="0"/>
                  <a:t> n </a:t>
                </a:r>
                <a14:m>
                  <m:oMath xmlns:m="http://schemas.openxmlformats.org/officeDocument/2006/math">
                    <m:r>
                      <a:rPr lang="en-US" sz="2400" i="1" smtClean="0">
                        <a:latin typeface="Cambria Math" charset="0"/>
                        <a:ea typeface="Cambria Math" charset="0"/>
                        <a:cs typeface="Cambria Math" charset="0"/>
                      </a:rPr>
                      <m:t>≤</m:t>
                    </m:r>
                  </m:oMath>
                </a14:m>
                <a:r>
                  <a:rPr lang="en-US" sz="2400" dirty="0"/>
                  <a:t> 1:</a:t>
                </a:r>
              </a:p>
              <a:p>
                <a:pPr lvl="1"/>
                <a:r>
                  <a:rPr lang="zh-CN" altLang="en-US" sz="2400" b="1" dirty="0"/>
                  <a:t>       </a:t>
                </a:r>
                <a:r>
                  <a:rPr lang="en-US" sz="2400" b="1" dirty="0"/>
                  <a:t>return</a:t>
                </a:r>
                <a:r>
                  <a:rPr lang="en-US" sz="2400" dirty="0"/>
                  <a:t> A</a:t>
                </a:r>
              </a:p>
              <a:p>
                <a:r>
                  <a:rPr lang="en-US" sz="2400" dirty="0"/>
                  <a:t>L = </a:t>
                </a:r>
                <a:r>
                  <a:rPr lang="en-US" sz="2400" dirty="0">
                    <a:solidFill>
                      <a:schemeClr val="accent4"/>
                    </a:solidFill>
                  </a:rPr>
                  <a:t>MERGESORT</a:t>
                </a:r>
                <a:r>
                  <a:rPr lang="en-US" sz="2400" dirty="0"/>
                  <a:t>(A[ 0 : n/2])</a:t>
                </a:r>
              </a:p>
              <a:p>
                <a:r>
                  <a:rPr lang="en-US" sz="2400" dirty="0"/>
                  <a:t>R = </a:t>
                </a:r>
                <a:r>
                  <a:rPr lang="en-US" sz="2400" dirty="0">
                    <a:solidFill>
                      <a:schemeClr val="accent4"/>
                    </a:solidFill>
                  </a:rPr>
                  <a:t>MERGESORT</a:t>
                </a:r>
                <a:r>
                  <a:rPr lang="en-US" sz="2400" dirty="0"/>
                  <a:t>(A[n/2 : n ])</a:t>
                </a:r>
              </a:p>
              <a:p>
                <a:r>
                  <a:rPr lang="en-US" sz="2400" b="1" dirty="0"/>
                  <a:t>return</a:t>
                </a:r>
                <a:r>
                  <a:rPr lang="en-US" sz="2400" dirty="0"/>
                  <a:t> </a:t>
                </a:r>
                <a:r>
                  <a:rPr lang="en-US" sz="2400" dirty="0">
                    <a:solidFill>
                      <a:schemeClr val="accent5"/>
                    </a:solidFill>
                  </a:rPr>
                  <a:t>MERGE</a:t>
                </a:r>
                <a:r>
                  <a:rPr lang="en-US" sz="2400" dirty="0"/>
                  <a:t>(L,R)</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00952" y="2245659"/>
                <a:ext cx="7614397" cy="3931304"/>
              </a:xfrm>
              <a:blipFill>
                <a:blip r:embed="rId3"/>
                <a:stretch>
                  <a:fillRect l="-1167" t="-1929"/>
                </a:stretch>
              </a:blipFill>
            </p:spPr>
            <p:txBody>
              <a:bodyPr/>
              <a:lstStyle/>
              <a:p>
                <a:r>
                  <a:rPr lang="zh-CN" altLang="en-US">
                    <a:noFill/>
                  </a:rPr>
                  <a:t> </a:t>
                </a:r>
              </a:p>
            </p:txBody>
          </p:sp>
        </mc:Fallback>
      </mc:AlternateContent>
      <p:sp>
        <p:nvSpPr>
          <p:cNvPr id="4" name="TextBox 3"/>
          <p:cNvSpPr txBox="1"/>
          <p:nvPr/>
        </p:nvSpPr>
        <p:spPr>
          <a:xfrm>
            <a:off x="628650" y="1706564"/>
            <a:ext cx="2549096" cy="523220"/>
          </a:xfrm>
          <a:prstGeom prst="rect">
            <a:avLst/>
          </a:prstGeom>
          <a:noFill/>
        </p:spPr>
        <p:txBody>
          <a:bodyPr wrap="none" rtlCol="0">
            <a:spAutoFit/>
          </a:bodyPr>
          <a:lstStyle/>
          <a:p>
            <a:r>
              <a:rPr lang="en-US" sz="2800" dirty="0">
                <a:solidFill>
                  <a:schemeClr val="accent4"/>
                </a:solidFill>
              </a:rPr>
              <a:t>MERGESORT</a:t>
            </a:r>
            <a:r>
              <a:rPr lang="en-US" sz="2800" dirty="0"/>
              <a:t>(A):</a:t>
            </a:r>
          </a:p>
        </p:txBody>
      </p:sp>
      <p:sp>
        <p:nvSpPr>
          <p:cNvPr id="5" name="TextBox 4"/>
          <p:cNvSpPr txBox="1"/>
          <p:nvPr/>
        </p:nvSpPr>
        <p:spPr>
          <a:xfrm>
            <a:off x="3339547" y="2802836"/>
            <a:ext cx="1992340" cy="646331"/>
          </a:xfrm>
          <a:prstGeom prst="rect">
            <a:avLst/>
          </a:prstGeom>
          <a:noFill/>
        </p:spPr>
        <p:txBody>
          <a:bodyPr wrap="none" rtlCol="0">
            <a:spAutoFit/>
          </a:bodyPr>
          <a:lstStyle/>
          <a:p>
            <a:r>
              <a:rPr lang="en-US" dirty="0">
                <a:solidFill>
                  <a:schemeClr val="accent1"/>
                </a:solidFill>
              </a:rPr>
              <a:t>If A has length 1,</a:t>
            </a:r>
          </a:p>
          <a:p>
            <a:r>
              <a:rPr lang="en-US" dirty="0">
                <a:solidFill>
                  <a:schemeClr val="accent1"/>
                </a:solidFill>
              </a:rPr>
              <a:t>It is already sorted!</a:t>
            </a:r>
          </a:p>
        </p:txBody>
      </p:sp>
      <p:sp>
        <p:nvSpPr>
          <p:cNvPr id="6" name="TextBox 5"/>
          <p:cNvSpPr txBox="1"/>
          <p:nvPr/>
        </p:nvSpPr>
        <p:spPr>
          <a:xfrm>
            <a:off x="5717256" y="3794659"/>
            <a:ext cx="2246243" cy="369332"/>
          </a:xfrm>
          <a:prstGeom prst="rect">
            <a:avLst/>
          </a:prstGeom>
          <a:noFill/>
        </p:spPr>
        <p:txBody>
          <a:bodyPr wrap="square" rtlCol="0">
            <a:spAutoFit/>
          </a:bodyPr>
          <a:lstStyle/>
          <a:p>
            <a:r>
              <a:rPr lang="en-US" dirty="0">
                <a:solidFill>
                  <a:schemeClr val="accent1"/>
                </a:solidFill>
              </a:rPr>
              <a:t>Sort the right half</a:t>
            </a:r>
          </a:p>
        </p:txBody>
      </p:sp>
      <p:sp>
        <p:nvSpPr>
          <p:cNvPr id="7" name="TextBox 6"/>
          <p:cNvSpPr txBox="1"/>
          <p:nvPr/>
        </p:nvSpPr>
        <p:spPr>
          <a:xfrm>
            <a:off x="5717256" y="3379414"/>
            <a:ext cx="2246243" cy="369332"/>
          </a:xfrm>
          <a:prstGeom prst="rect">
            <a:avLst/>
          </a:prstGeom>
          <a:noFill/>
        </p:spPr>
        <p:txBody>
          <a:bodyPr wrap="square" rtlCol="0">
            <a:spAutoFit/>
          </a:bodyPr>
          <a:lstStyle/>
          <a:p>
            <a:r>
              <a:rPr lang="en-US" dirty="0">
                <a:solidFill>
                  <a:schemeClr val="accent1"/>
                </a:solidFill>
              </a:rPr>
              <a:t>Sort the left half</a:t>
            </a:r>
          </a:p>
        </p:txBody>
      </p:sp>
      <p:sp>
        <p:nvSpPr>
          <p:cNvPr id="8" name="TextBox 7"/>
          <p:cNvSpPr txBox="1"/>
          <p:nvPr/>
        </p:nvSpPr>
        <p:spPr>
          <a:xfrm>
            <a:off x="4335717" y="4749276"/>
            <a:ext cx="2763078" cy="369332"/>
          </a:xfrm>
          <a:prstGeom prst="rect">
            <a:avLst/>
          </a:prstGeom>
          <a:noFill/>
        </p:spPr>
        <p:txBody>
          <a:bodyPr wrap="square" rtlCol="0">
            <a:spAutoFit/>
          </a:bodyPr>
          <a:lstStyle/>
          <a:p>
            <a:r>
              <a:rPr lang="en-US" dirty="0">
                <a:solidFill>
                  <a:schemeClr val="accent1"/>
                </a:solidFill>
              </a:rPr>
              <a:t>Merge the two halves</a:t>
            </a:r>
          </a:p>
        </p:txBody>
      </p:sp>
      <p:sp>
        <p:nvSpPr>
          <p:cNvPr id="9" name="TextBox 8"/>
          <p:cNvSpPr txBox="1"/>
          <p:nvPr/>
        </p:nvSpPr>
        <p:spPr>
          <a:xfrm>
            <a:off x="3384101" y="-4206"/>
            <a:ext cx="6227379" cy="369332"/>
          </a:xfrm>
          <a:prstGeom prst="rect">
            <a:avLst/>
          </a:prstGeom>
          <a:noFill/>
        </p:spPr>
        <p:txBody>
          <a:bodyPr wrap="square" rtlCol="0">
            <a:spAutoFit/>
          </a:bodyPr>
          <a:lstStyle/>
          <a:p>
            <a:r>
              <a:rPr lang="en-US" dirty="0">
                <a:solidFill>
                  <a:schemeClr val="accent4"/>
                </a:solidFill>
              </a:rPr>
              <a:t>See Lecture 2 </a:t>
            </a:r>
            <a:r>
              <a:rPr lang="en-US" dirty="0" err="1">
                <a:solidFill>
                  <a:schemeClr val="accent4"/>
                </a:solidFill>
              </a:rPr>
              <a:t>IPython</a:t>
            </a:r>
            <a:r>
              <a:rPr lang="en-US" dirty="0">
                <a:solidFill>
                  <a:schemeClr val="accent4"/>
                </a:solidFill>
              </a:rPr>
              <a:t> notebook for </a:t>
            </a:r>
            <a:r>
              <a:rPr lang="en-US" dirty="0" err="1">
                <a:solidFill>
                  <a:schemeClr val="accent4"/>
                </a:solidFill>
              </a:rPr>
              <a:t>MergeSort</a:t>
            </a:r>
            <a:r>
              <a:rPr lang="en-US" dirty="0">
                <a:solidFill>
                  <a:schemeClr val="accent4"/>
                </a:solidFill>
              </a:rPr>
              <a:t> Python Code.</a:t>
            </a:r>
          </a:p>
        </p:txBody>
      </p:sp>
    </p:spTree>
    <p:extLst>
      <p:ext uri="{BB962C8B-B14F-4D97-AF65-F5344CB8AC3E}">
        <p14:creationId xmlns:p14="http://schemas.microsoft.com/office/powerpoint/2010/main" val="333546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33B37EFB-F227-EF4B-B156-F33D5EDD7C9B}"/>
                  </a:ext>
                </a:extLst>
              </p:cNvPr>
              <p:cNvSpPr>
                <a:spLocks noGrp="1"/>
              </p:cNvSpPr>
              <p:nvPr>
                <p:ph idx="1"/>
              </p:nvPr>
            </p:nvSpPr>
            <p:spPr>
              <a:xfrm>
                <a:off x="628650" y="1546470"/>
                <a:ext cx="7886700" cy="5090621"/>
              </a:xfrm>
            </p:spPr>
            <p:txBody>
              <a:bodyPr>
                <a:normAutofit fontScale="85000" lnSpcReduction="20000"/>
              </a:bodyPr>
              <a:lstStyle/>
              <a:p>
                <a:r>
                  <a:rPr lang="en-US" altLang="zh-CN" dirty="0"/>
                  <a:t>二分查找</a:t>
                </a:r>
              </a:p>
              <a:p>
                <a:pPr marL="0" indent="0">
                  <a:buNone/>
                </a:pPr>
                <a:endParaRPr lang="en-US" altLang="zh-CN" dirty="0"/>
              </a:p>
              <a:p>
                <a:pPr marL="0" indent="0">
                  <a:buNone/>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𝑏𝑠𝑒𝑎𝑟𝑐h</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𝐴</m:t>
                          </m:r>
                          <m:r>
                            <a:rPr lang="en-US" altLang="zh-CN" b="0" i="1" smtClean="0">
                              <a:latin typeface="Cambria Math" panose="02040503050406030204" pitchFamily="18" charset="0"/>
                            </a:rPr>
                            <m:t>,</m:t>
                          </m:r>
                          <m:r>
                            <a:rPr lang="en-US" altLang="zh-CN" b="0" i="1" smtClean="0">
                              <a:latin typeface="Cambria Math" panose="02040503050406030204" pitchFamily="18" charset="0"/>
                            </a:rPr>
                            <m:t>𝑙</m:t>
                          </m:r>
                          <m:r>
                            <a:rPr lang="en-US" altLang="zh-CN" b="0" i="1" smtClean="0">
                              <a:latin typeface="Cambria Math" panose="02040503050406030204" pitchFamily="18" charset="0"/>
                            </a:rPr>
                            <m:t>,</m:t>
                          </m:r>
                          <m:r>
                            <a:rPr lang="en-US" altLang="zh-CN" b="0" i="1" smtClean="0">
                              <a:latin typeface="Cambria Math" panose="02040503050406030204" pitchFamily="18" charset="0"/>
                            </a:rPr>
                            <m:t>𝑟</m:t>
                          </m:r>
                          <m:r>
                            <a:rPr lang="en-US" altLang="zh-CN" b="0" i="1" smtClean="0">
                              <a:latin typeface="Cambria Math" panose="02040503050406030204" pitchFamily="18" charset="0"/>
                            </a:rPr>
                            <m:t>,</m:t>
                          </m:r>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m>
                            <m:mPr>
                              <m:mcs>
                                <m:mc>
                                  <m:mcPr>
                                    <m:count m:val="1"/>
                                    <m:mcJc m:val="center"/>
                                  </m:mcPr>
                                </m:mc>
                              </m:mcs>
                              <m:ctrlPr>
                                <a:rPr lang="en-US" altLang="zh-CN" b="0" i="1" smtClean="0">
                                  <a:latin typeface="Cambria Math" panose="02040503050406030204" pitchFamily="18" charset="0"/>
                                </a:rPr>
                              </m:ctrlPr>
                            </m:mPr>
                            <m:mr>
                              <m:e>
                                <m:r>
                                  <m:rPr>
                                    <m:brk m:alnAt="7"/>
                                  </m:rPr>
                                  <a:rPr lang="en-US" altLang="zh-CN" b="0" i="1" smtClean="0">
                                    <a:latin typeface="Cambria Math" panose="02040503050406030204" pitchFamily="18" charset="0"/>
                                  </a:rPr>
                                  <m:t>𝑚</m:t>
                                </m:r>
                                <m:r>
                                  <a:rPr lang="en-US" altLang="zh-CN" b="0" i="1" smtClean="0">
                                    <a:latin typeface="Cambria Math" panose="02040503050406030204" pitchFamily="18" charset="0"/>
                                  </a:rPr>
                                  <m:t>𝑖𝑑</m:t>
                                </m:r>
                                <m:r>
                                  <a:rPr lang="en-US" altLang="zh-CN" b="0" i="1" smtClean="0">
                                    <a:latin typeface="Cambria Math" panose="02040503050406030204" pitchFamily="18" charset="0"/>
                                  </a:rPr>
                                  <m:t>,</m:t>
                                </m:r>
                                <m:r>
                                  <m:rPr>
                                    <m:brk m:alnAt="7"/>
                                  </m:rPr>
                                  <a:rPr lang="zh-CN" altLang="en-US" b="0" i="1" smtClean="0">
                                    <a:latin typeface="Cambria Math" panose="02040503050406030204" pitchFamily="18" charset="0"/>
                                  </a:rPr>
                                  <m:t> </m:t>
                                </m:r>
                                <m:r>
                                  <a:rPr lang="zh-CN" altLang="en-US" b="0" i="1" smtClean="0">
                                    <a:latin typeface="Cambria Math" panose="02040503050406030204" pitchFamily="18" charset="0"/>
                                  </a:rPr>
                                  <m:t>         </m:t>
                                </m:r>
                                <m:r>
                                  <m:rPr>
                                    <m:brk m:alnAt="7"/>
                                  </m:rPr>
                                  <a:rPr lang="en-US" altLang="zh-CN" b="0" i="1" smtClean="0">
                                    <a:latin typeface="Cambria Math" panose="02040503050406030204" pitchFamily="18" charset="0"/>
                                  </a:rPr>
                                  <m:t>𝑖</m:t>
                                </m:r>
                                <m:r>
                                  <a:rPr lang="en-US" altLang="zh-CN" b="0" i="1" smtClean="0">
                                    <a:latin typeface="Cambria Math" panose="02040503050406030204" pitchFamily="18" charset="0"/>
                                  </a:rPr>
                                  <m:t>𝑓</m:t>
                                </m:r>
                                <m:r>
                                  <m:rPr>
                                    <m:brk m:alnAt="7"/>
                                  </m:rPr>
                                  <a:rPr lang="zh-CN" altLang="en-US" b="0" i="1" smtClean="0">
                                    <a:latin typeface="Cambria Math" panose="02040503050406030204" pitchFamily="18" charset="0"/>
                                  </a:rPr>
                                  <m:t> </m:t>
                                </m:r>
                                <m:r>
                                  <m:rPr>
                                    <m:brk m:alnAt="7"/>
                                  </m:rPr>
                                  <a:rPr lang="en-US" altLang="zh-CN" b="0" i="1" smtClean="0">
                                    <a:latin typeface="Cambria Math" panose="02040503050406030204" pitchFamily="18" charset="0"/>
                                  </a:rPr>
                                  <m:t>𝐴</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𝑚𝑖𝑑</m:t>
                                    </m:r>
                                  </m:e>
                                </m:d>
                                <m:r>
                                  <m:rPr>
                                    <m:brk m:alnAt="7"/>
                                  </m:rPr>
                                  <a:rPr lang="en-US" altLang="zh-CN" b="0" i="1" smtClean="0">
                                    <a:latin typeface="Cambria Math" panose="02040503050406030204" pitchFamily="18" charset="0"/>
                                  </a:rPr>
                                  <m:t>=</m:t>
                                </m:r>
                                <m:r>
                                  <a:rPr lang="en-US" altLang="zh-CN" b="0" i="1" smtClean="0">
                                    <a:latin typeface="Cambria Math" panose="02040503050406030204" pitchFamily="18" charset="0"/>
                                  </a:rPr>
                                  <m:t>𝑥</m:t>
                                </m:r>
                              </m:e>
                            </m:mr>
                            <m:mr>
                              <m:e>
                                <m:eqArr>
                                  <m:eqArrPr>
                                    <m:ctrlPr>
                                      <a:rPr lang="en-US" altLang="zh-CN" b="0" i="1" smtClean="0">
                                        <a:latin typeface="Cambria Math" panose="02040503050406030204" pitchFamily="18" charset="0"/>
                                        <a:ea typeface="Cambria Math" panose="02040503050406030204" pitchFamily="18" charset="0"/>
                                      </a:rPr>
                                    </m:ctrlPr>
                                  </m:eqArrPr>
                                  <m:e>
                                    <m:r>
                                      <a:rPr lang="en-US" altLang="zh-CN" b="0" i="1" smtClean="0">
                                        <a:latin typeface="Cambria Math" panose="02040503050406030204" pitchFamily="18" charset="0"/>
                                        <a:ea typeface="Cambria Math" panose="02040503050406030204" pitchFamily="18" charset="0"/>
                                      </a:rPr>
                                      <m:t>𝑏𝑠𝑒𝑎𝑟𝑐h</m:t>
                                    </m:r>
                                    <m:d>
                                      <m:dPr>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𝐴</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𝑚𝑖𝑑</m:t>
                                        </m:r>
                                        <m:r>
                                          <a:rPr lang="en-US" altLang="zh-CN" b="0" i="1" smtClean="0">
                                            <a:latin typeface="Cambria Math" panose="02040503050406030204" pitchFamily="18" charset="0"/>
                                            <a:ea typeface="Cambria Math" panose="02040503050406030204" pitchFamily="18" charset="0"/>
                                          </a:rPr>
                                          <m:t>+1,</m:t>
                                        </m:r>
                                        <m:r>
                                          <a:rPr lang="en-US" altLang="zh-CN" b="0" i="1" smtClean="0">
                                            <a:latin typeface="Cambria Math" panose="02040503050406030204" pitchFamily="18" charset="0"/>
                                            <a:ea typeface="Cambria Math" panose="02040503050406030204" pitchFamily="18" charset="0"/>
                                          </a:rPr>
                                          <m:t>𝑟</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𝑥</m:t>
                                        </m:r>
                                      </m:e>
                                    </m:d>
                                    <m:r>
                                      <a:rPr lang="en-US" altLang="zh-CN" b="0" i="1" smtClean="0">
                                        <a:latin typeface="Cambria Math" panose="02040503050406030204" pitchFamily="18" charset="0"/>
                                      </a:rPr>
                                      <m:t>,</m:t>
                                    </m:r>
                                    <m:r>
                                      <a:rPr lang="zh-CN" altLang="en-US" b="0" i="1" smtClean="0">
                                        <a:latin typeface="Cambria Math" panose="02040503050406030204" pitchFamily="18" charset="0"/>
                                      </a:rPr>
                                      <m:t>     </m:t>
                                    </m:r>
                                    <m:r>
                                      <a:rPr lang="en-US" altLang="zh-CN" b="0" i="1" smtClean="0">
                                        <a:latin typeface="Cambria Math" panose="02040503050406030204" pitchFamily="18" charset="0"/>
                                      </a:rPr>
                                      <m:t>𝑖𝑓</m:t>
                                    </m:r>
                                    <m:r>
                                      <a:rPr lang="zh-CN" altLang="en-US" b="0" i="1" smtClean="0">
                                        <a:latin typeface="Cambria Math" panose="02040503050406030204" pitchFamily="18" charset="0"/>
                                      </a:rPr>
                                      <m:t> </m:t>
                                    </m:r>
                                    <m:r>
                                      <m:rPr>
                                        <m:brk m:alnAt="7"/>
                                      </m:rPr>
                                      <a:rPr lang="en-US" altLang="zh-CN" i="1">
                                        <a:latin typeface="Cambria Math" panose="02040503050406030204" pitchFamily="18" charset="0"/>
                                      </a:rPr>
                                      <m:t>𝐴</m:t>
                                    </m:r>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𝑚𝑖𝑑</m:t>
                                        </m:r>
                                      </m:e>
                                    </m:d>
                                    <m:r>
                                      <a:rPr lang="en-US" altLang="zh-CN" b="0" i="1" smtClean="0">
                                        <a:latin typeface="Cambria Math" panose="02040503050406030204" pitchFamily="18" charset="0"/>
                                        <a:ea typeface="Cambria Math" panose="02040503050406030204" pitchFamily="18" charset="0"/>
                                      </a:rPr>
                                      <m:t>&gt;</m:t>
                                    </m:r>
                                    <m:r>
                                      <a:rPr lang="en-US" altLang="zh-CN" b="0" i="1" smtClean="0">
                                        <a:latin typeface="Cambria Math" panose="02040503050406030204" pitchFamily="18" charset="0"/>
                                        <a:ea typeface="Cambria Math" panose="02040503050406030204" pitchFamily="18" charset="0"/>
                                      </a:rPr>
                                      <m:t>𝑥</m:t>
                                    </m:r>
                                  </m:e>
                                  <m:e>
                                    <m:r>
                                      <a:rPr lang="en-US" altLang="zh-CN" b="0" i="1" smtClean="0">
                                        <a:latin typeface="Cambria Math" panose="02040503050406030204" pitchFamily="18" charset="0"/>
                                        <a:ea typeface="Cambria Math" panose="02040503050406030204" pitchFamily="18" charset="0"/>
                                      </a:rPr>
                                      <m:t>𝑏𝑠𝑒𝑎𝑟𝑐h</m:t>
                                    </m:r>
                                    <m:d>
                                      <m:dPr>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𝐴</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𝑙</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𝑚𝑖𝑑</m:t>
                                        </m:r>
                                        <m:r>
                                          <a:rPr lang="en-US" altLang="zh-CN" b="0" i="1" smtClean="0">
                                            <a:latin typeface="Cambria Math" panose="02040503050406030204" pitchFamily="18" charset="0"/>
                                            <a:ea typeface="Cambria Math" panose="02040503050406030204" pitchFamily="18" charset="0"/>
                                          </a:rPr>
                                          <m:t>−1,</m:t>
                                        </m:r>
                                        <m:r>
                                          <a:rPr lang="en-US" altLang="zh-CN" b="0" i="1" smtClean="0">
                                            <a:latin typeface="Cambria Math" panose="02040503050406030204" pitchFamily="18" charset="0"/>
                                            <a:ea typeface="Cambria Math" panose="02040503050406030204" pitchFamily="18" charset="0"/>
                                          </a:rPr>
                                          <m:t>𝑥</m:t>
                                        </m:r>
                                      </m:e>
                                    </m:d>
                                    <m:r>
                                      <a:rPr lang="en-US" altLang="zh-CN" b="0" i="1" smtClean="0">
                                        <a:latin typeface="Cambria Math" panose="02040503050406030204" pitchFamily="18" charset="0"/>
                                        <a:ea typeface="Cambria Math" panose="02040503050406030204" pitchFamily="18" charset="0"/>
                                      </a:rPr>
                                      <m:t>,</m:t>
                                    </m:r>
                                    <m:r>
                                      <a:rPr lang="zh-CN" altLang="en-US" b="0" i="1" smtClean="0">
                                        <a:latin typeface="Cambria Math" panose="02040503050406030204" pitchFamily="18" charset="0"/>
                                        <a:ea typeface="Cambria Math" panose="02040503050406030204" pitchFamily="18" charset="0"/>
                                      </a:rPr>
                                      <m:t>      </m:t>
                                    </m:r>
                                    <m:r>
                                      <a:rPr lang="en-US" altLang="zh-CN" b="0" i="1" smtClean="0">
                                        <a:latin typeface="Cambria Math" panose="02040503050406030204" pitchFamily="18" charset="0"/>
                                        <a:ea typeface="Cambria Math" panose="02040503050406030204" pitchFamily="18" charset="0"/>
                                      </a:rPr>
                                      <m:t>𝑖𝑓</m:t>
                                    </m:r>
                                    <m:r>
                                      <a:rPr lang="zh-CN" altLang="en-US" b="0" i="1" smtClean="0">
                                        <a:latin typeface="Cambria Math" panose="02040503050406030204" pitchFamily="18" charset="0"/>
                                        <a:ea typeface="Cambria Math" panose="02040503050406030204" pitchFamily="18" charset="0"/>
                                      </a:rPr>
                                      <m:t> </m:t>
                                    </m:r>
                                    <m:r>
                                      <a:rPr lang="en-US" altLang="zh-CN" b="0" i="1" smtClean="0">
                                        <a:latin typeface="Cambria Math" panose="02040503050406030204" pitchFamily="18" charset="0"/>
                                        <a:ea typeface="Cambria Math" panose="02040503050406030204" pitchFamily="18" charset="0"/>
                                      </a:rPr>
                                      <m:t>𝐴</m:t>
                                    </m:r>
                                    <m:d>
                                      <m:dPr>
                                        <m:begChr m:val="["/>
                                        <m:endChr m:val="]"/>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𝑚𝑖𝑑</m:t>
                                        </m:r>
                                      </m:e>
                                    </m:d>
                                    <m:r>
                                      <a:rPr lang="en-US" altLang="zh-CN" b="0" i="1" smtClean="0">
                                        <a:latin typeface="Cambria Math" panose="02040503050406030204" pitchFamily="18" charset="0"/>
                                        <a:ea typeface="Cambria Math" panose="02040503050406030204" pitchFamily="18" charset="0"/>
                                      </a:rPr>
                                      <m:t>&lt;</m:t>
                                    </m:r>
                                    <m:r>
                                      <a:rPr lang="en-US" altLang="zh-CN" b="0" i="1" smtClean="0">
                                        <a:latin typeface="Cambria Math" panose="02040503050406030204" pitchFamily="18" charset="0"/>
                                        <a:ea typeface="Cambria Math" panose="02040503050406030204" pitchFamily="18" charset="0"/>
                                      </a:rPr>
                                      <m:t>𝑥</m:t>
                                    </m:r>
                                  </m:e>
                                </m:eqArr>
                              </m:e>
                            </m:mr>
                          </m:m>
                        </m:e>
                      </m:d>
                    </m:oMath>
                  </m:oMathPara>
                </a14:m>
                <a:endParaRPr lang="en-US" altLang="zh-CN" dirty="0"/>
              </a:p>
              <a:p>
                <a:pPr marL="0" indent="0">
                  <a:buNone/>
                </a:pPr>
                <a14:m>
                  <m:oMathPara xmlns:m="http://schemas.openxmlformats.org/officeDocument/2006/math">
                    <m:oMathParaPr>
                      <m:jc m:val="centerGroup"/>
                    </m:oMathParaPr>
                    <m:oMath xmlns:m="http://schemas.openxmlformats.org/officeDocument/2006/math">
                      <m:r>
                        <a:rPr lang="en-US" altLang="zh-CN" b="0" i="1" smtClean="0">
                          <a:solidFill>
                            <a:schemeClr val="accent1"/>
                          </a:solidFill>
                          <a:latin typeface="Cambria Math" panose="02040503050406030204" pitchFamily="18" charset="0"/>
                        </a:rPr>
                        <m:t>𝑇</m:t>
                      </m:r>
                      <m:d>
                        <m:dPr>
                          <m:ctrlPr>
                            <a:rPr lang="en-US" altLang="zh-CN" b="0" i="1" smtClean="0">
                              <a:solidFill>
                                <a:schemeClr val="accent1"/>
                              </a:solidFill>
                              <a:latin typeface="Cambria Math" panose="02040503050406030204" pitchFamily="18" charset="0"/>
                            </a:rPr>
                          </m:ctrlPr>
                        </m:dPr>
                        <m:e>
                          <m:r>
                            <a:rPr lang="en-US" altLang="zh-CN" b="0" i="1" smtClean="0">
                              <a:solidFill>
                                <a:schemeClr val="accent1"/>
                              </a:solidFill>
                              <a:latin typeface="Cambria Math" panose="02040503050406030204" pitchFamily="18" charset="0"/>
                            </a:rPr>
                            <m:t>𝑛</m:t>
                          </m:r>
                        </m:e>
                      </m:d>
                      <m:r>
                        <a:rPr lang="en-US" altLang="zh-CN" b="0" i="1" smtClean="0">
                          <a:solidFill>
                            <a:schemeClr val="accent1"/>
                          </a:solidFill>
                          <a:latin typeface="Cambria Math" panose="02040503050406030204" pitchFamily="18" charset="0"/>
                        </a:rPr>
                        <m:t>=</m:t>
                      </m:r>
                      <m:r>
                        <a:rPr lang="en-US" altLang="zh-CN" b="0" i="1" smtClean="0">
                          <a:solidFill>
                            <a:schemeClr val="accent1"/>
                          </a:solidFill>
                          <a:latin typeface="Cambria Math" panose="02040503050406030204" pitchFamily="18" charset="0"/>
                        </a:rPr>
                        <m:t>𝑇</m:t>
                      </m:r>
                      <m:d>
                        <m:dPr>
                          <m:ctrlPr>
                            <a:rPr lang="en-US" altLang="zh-CN" b="0" i="1" smtClean="0">
                              <a:solidFill>
                                <a:schemeClr val="accent1"/>
                              </a:solidFill>
                              <a:latin typeface="Cambria Math" panose="02040503050406030204" pitchFamily="18" charset="0"/>
                            </a:rPr>
                          </m:ctrlPr>
                        </m:dPr>
                        <m:e>
                          <m:r>
                            <a:rPr lang="en-US" altLang="zh-CN" b="0" i="1" smtClean="0">
                              <a:solidFill>
                                <a:schemeClr val="accent1"/>
                              </a:solidFill>
                              <a:latin typeface="Cambria Math" panose="02040503050406030204" pitchFamily="18" charset="0"/>
                            </a:rPr>
                            <m:t>𝑛</m:t>
                          </m:r>
                          <m:r>
                            <a:rPr lang="en-US" altLang="zh-CN" b="0" i="1" smtClean="0">
                              <a:solidFill>
                                <a:schemeClr val="accent1"/>
                              </a:solidFill>
                              <a:latin typeface="Cambria Math" panose="02040503050406030204" pitchFamily="18" charset="0"/>
                            </a:rPr>
                            <m:t>/2</m:t>
                          </m:r>
                        </m:e>
                      </m:d>
                      <m:r>
                        <a:rPr lang="en-US" altLang="zh-CN" b="0" i="1" smtClean="0">
                          <a:solidFill>
                            <a:schemeClr val="accent1"/>
                          </a:solidFill>
                          <a:latin typeface="Cambria Math" panose="02040503050406030204" pitchFamily="18" charset="0"/>
                        </a:rPr>
                        <m:t>+</m:t>
                      </m:r>
                      <m:r>
                        <a:rPr lang="en-US" altLang="zh-CN" b="0" i="1" smtClean="0">
                          <a:solidFill>
                            <a:schemeClr val="accent1"/>
                          </a:solidFill>
                          <a:latin typeface="Cambria Math" panose="02040503050406030204" pitchFamily="18" charset="0"/>
                        </a:rPr>
                        <m:t>𝑂</m:t>
                      </m:r>
                      <m:d>
                        <m:dPr>
                          <m:ctrlPr>
                            <a:rPr lang="en-US" altLang="zh-CN" b="0" i="1" smtClean="0">
                              <a:solidFill>
                                <a:schemeClr val="accent1"/>
                              </a:solidFill>
                              <a:latin typeface="Cambria Math" panose="02040503050406030204" pitchFamily="18" charset="0"/>
                            </a:rPr>
                          </m:ctrlPr>
                        </m:dPr>
                        <m:e>
                          <m:r>
                            <a:rPr lang="en-US" altLang="zh-CN" b="0" i="1" smtClean="0">
                              <a:solidFill>
                                <a:schemeClr val="accent1"/>
                              </a:solidFill>
                              <a:latin typeface="Cambria Math" panose="02040503050406030204" pitchFamily="18" charset="0"/>
                            </a:rPr>
                            <m:t>1</m:t>
                          </m:r>
                        </m:e>
                      </m:d>
                    </m:oMath>
                  </m:oMathPara>
                </a14:m>
                <a:endParaRPr lang="en-US" altLang="zh-CN" b="0" dirty="0">
                  <a:solidFill>
                    <a:schemeClr val="accent1"/>
                  </a:solidFill>
                </a:endParaRPr>
              </a:p>
              <a:p>
                <a:pPr marL="0" indent="0" algn="ctr">
                  <a:buNone/>
                </a:pPr>
                <a:r>
                  <a:rPr lang="zh-CN" altLang="en-US" b="0" dirty="0">
                    <a:solidFill>
                      <a:schemeClr val="accent1"/>
                    </a:solidFill>
                  </a:rPr>
                  <a:t>整体计算复杂度是多少？</a:t>
                </a:r>
                <a:endParaRPr lang="en-US" altLang="zh-CN" b="0" dirty="0">
                  <a:solidFill>
                    <a:schemeClr val="accent1"/>
                  </a:solidFill>
                </a:endParaRPr>
              </a:p>
              <a:p>
                <a:r>
                  <a:rPr lang="en-US" dirty="0" err="1"/>
                  <a:t>快速排序</a:t>
                </a:r>
                <a:endParaRPr lang="en-US" dirty="0"/>
              </a:p>
              <a:p>
                <a:r>
                  <a:rPr lang="en-US" dirty="0" err="1"/>
                  <a:t>线性时间选择</a:t>
                </a:r>
                <a:endParaRPr lang="en-US" dirty="0"/>
              </a:p>
              <a:p>
                <a:r>
                  <a:rPr lang="en-US" dirty="0" err="1"/>
                  <a:t>矩阵乘法</a:t>
                </a:r>
                <a:endParaRPr lang="en-US" dirty="0"/>
              </a:p>
              <a:p>
                <a:r>
                  <a:rPr lang="en-US" dirty="0" err="1"/>
                  <a:t>平面最近点对</a:t>
                </a:r>
                <a:endParaRPr lang="en-US" dirty="0"/>
              </a:p>
              <a:p>
                <a:r>
                  <a:rPr lang="en-US" dirty="0" err="1"/>
                  <a:t>循环赛日程表</a:t>
                </a:r>
                <a:r>
                  <a:rPr lang="en-US" altLang="zh-CN" dirty="0"/>
                  <a:t>…</a:t>
                </a:r>
                <a:endParaRPr lang="en-US" dirty="0"/>
              </a:p>
            </p:txBody>
          </p:sp>
        </mc:Choice>
        <mc:Fallback xmlns="">
          <p:sp>
            <p:nvSpPr>
              <p:cNvPr id="3" name="内容占位符 2">
                <a:extLst>
                  <a:ext uri="{FF2B5EF4-FFF2-40B4-BE49-F238E27FC236}">
                    <a16:creationId xmlns:a16="http://schemas.microsoft.com/office/drawing/2014/main" id="{33B37EFB-F227-EF4B-B156-F33D5EDD7C9B}"/>
                  </a:ext>
                </a:extLst>
              </p:cNvPr>
              <p:cNvSpPr>
                <a:spLocks noGrp="1" noRot="1" noChangeAspect="1" noMove="1" noResize="1" noEditPoints="1" noAdjustHandles="1" noChangeArrowheads="1" noChangeShapeType="1" noTextEdit="1"/>
              </p:cNvSpPr>
              <p:nvPr>
                <p:ph idx="1"/>
              </p:nvPr>
            </p:nvSpPr>
            <p:spPr>
              <a:xfrm>
                <a:off x="628650" y="1546470"/>
                <a:ext cx="7886700" cy="5090621"/>
              </a:xfrm>
              <a:blipFill>
                <a:blip r:embed="rId2"/>
                <a:stretch>
                  <a:fillRect l="-20579" t="-45274" b="-34577"/>
                </a:stretch>
              </a:blipFill>
            </p:spPr>
            <p:txBody>
              <a:bodyPr/>
              <a:lstStyle/>
              <a:p>
                <a:r>
                  <a:rPr lang="en-US">
                    <a:noFill/>
                  </a:rPr>
                  <a:t> </a:t>
                </a:r>
              </a:p>
            </p:txBody>
          </p:sp>
        </mc:Fallback>
      </mc:AlternateContent>
      <p:sp>
        <p:nvSpPr>
          <p:cNvPr id="4" name="标题 1">
            <a:extLst>
              <a:ext uri="{FF2B5EF4-FFF2-40B4-BE49-F238E27FC236}">
                <a16:creationId xmlns:a16="http://schemas.microsoft.com/office/drawing/2014/main" id="{E3AA9DE0-F6E5-2B4E-83A1-7874FDB613D3}"/>
              </a:ext>
            </a:extLst>
          </p:cNvPr>
          <p:cNvSpPr txBox="1">
            <a:spLocks/>
          </p:cNvSpPr>
          <p:nvPr/>
        </p:nvSpPr>
        <p:spPr>
          <a:xfrm>
            <a:off x="539750" y="220908"/>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dirty="0"/>
              <a:t>常见递归和分治算法</a:t>
            </a:r>
            <a:r>
              <a:rPr lang="en-US" altLang="zh-CN" dirty="0"/>
              <a:t>(</a:t>
            </a:r>
            <a:r>
              <a:rPr lang="zh-CN" altLang="en-US" dirty="0"/>
              <a:t>比较快的</a:t>
            </a:r>
            <a:r>
              <a:rPr lang="en-US" altLang="zh-CN" dirty="0"/>
              <a:t>)</a:t>
            </a:r>
            <a:endParaRPr lang="en-US" dirty="0"/>
          </a:p>
        </p:txBody>
      </p:sp>
    </p:spTree>
    <p:extLst>
      <p:ext uri="{BB962C8B-B14F-4D97-AF65-F5344CB8AC3E}">
        <p14:creationId xmlns:p14="http://schemas.microsoft.com/office/powerpoint/2010/main" val="150652609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456C81-021B-6542-8C89-85686F42360D}"/>
              </a:ext>
            </a:extLst>
          </p:cNvPr>
          <p:cNvSpPr>
            <a:spLocks noGrp="1"/>
          </p:cNvSpPr>
          <p:nvPr>
            <p:ph type="title"/>
          </p:nvPr>
        </p:nvSpPr>
        <p:spPr/>
        <p:txBody>
          <a:bodyPr/>
          <a:lstStyle/>
          <a:p>
            <a:r>
              <a:rPr lang="en-US" dirty="0" err="1"/>
              <a:t>作业</a:t>
            </a:r>
            <a:endParaRPr lang="en-US" dirty="0"/>
          </a:p>
        </p:txBody>
      </p:sp>
      <p:sp>
        <p:nvSpPr>
          <p:cNvPr id="3" name="内容占位符 2">
            <a:extLst>
              <a:ext uri="{FF2B5EF4-FFF2-40B4-BE49-F238E27FC236}">
                <a16:creationId xmlns:a16="http://schemas.microsoft.com/office/drawing/2014/main" id="{D8A264E9-02D6-DE4A-8001-2E2F065E8621}"/>
              </a:ext>
            </a:extLst>
          </p:cNvPr>
          <p:cNvSpPr>
            <a:spLocks noGrp="1"/>
          </p:cNvSpPr>
          <p:nvPr>
            <p:ph idx="1"/>
          </p:nvPr>
        </p:nvSpPr>
        <p:spPr/>
        <p:txBody>
          <a:bodyPr/>
          <a:lstStyle/>
          <a:p>
            <a:pPr marL="514350" indent="-514350">
              <a:buFont typeface="+mj-lt"/>
              <a:buAutoNum type="arabicPeriod"/>
            </a:pPr>
            <a:endParaRPr lang="en-US" altLang="zh-CN" dirty="0"/>
          </a:p>
          <a:p>
            <a:pPr marL="514350" indent="-514350">
              <a:buFont typeface="+mj-lt"/>
              <a:buAutoNum type="arabicPeriod"/>
            </a:pPr>
            <a:r>
              <a:rPr lang="zh-CN" altLang="en-US" b="0" i="0" u="none" strike="noStrike" dirty="0">
                <a:solidFill>
                  <a:srgbClr val="000000"/>
                </a:solidFill>
                <a:effectLst/>
                <a:latin typeface="Roboto" panose="02000000000000000000" pitchFamily="2" charset="0"/>
              </a:rPr>
              <a:t>算法详解教材的 </a:t>
            </a:r>
            <a:r>
              <a:rPr lang="en-US" altLang="zh-CN" b="0" i="0" u="none" strike="noStrike" dirty="0">
                <a:solidFill>
                  <a:srgbClr val="000000"/>
                </a:solidFill>
                <a:effectLst/>
                <a:latin typeface="Roboto" panose="02000000000000000000" pitchFamily="2" charset="0"/>
              </a:rPr>
              <a:t>1.2</a:t>
            </a:r>
            <a:r>
              <a:rPr lang="zh-CN" altLang="en-US" b="0" i="0" u="none" strike="noStrike" dirty="0">
                <a:solidFill>
                  <a:srgbClr val="000000"/>
                </a:solidFill>
                <a:effectLst/>
                <a:latin typeface="Roboto" panose="02000000000000000000" pitchFamily="2" charset="0"/>
              </a:rPr>
              <a:t>，</a:t>
            </a:r>
            <a:r>
              <a:rPr lang="en-US" altLang="zh-CN" b="0" i="0" u="none" strike="noStrike" dirty="0">
                <a:solidFill>
                  <a:srgbClr val="000000"/>
                </a:solidFill>
                <a:effectLst/>
                <a:latin typeface="Roboto" panose="02000000000000000000" pitchFamily="2" charset="0"/>
              </a:rPr>
              <a:t>1.3</a:t>
            </a:r>
            <a:r>
              <a:rPr lang="zh-CN" altLang="en-US" b="0" i="0" u="none" strike="noStrike" dirty="0">
                <a:solidFill>
                  <a:srgbClr val="000000"/>
                </a:solidFill>
                <a:effectLst/>
                <a:latin typeface="Roboto" panose="02000000000000000000" pitchFamily="2" charset="0"/>
              </a:rPr>
              <a:t>，</a:t>
            </a:r>
            <a:r>
              <a:rPr lang="en-US" altLang="zh-CN" b="0" i="0" u="none" strike="noStrike" dirty="0">
                <a:solidFill>
                  <a:srgbClr val="000000"/>
                </a:solidFill>
                <a:effectLst/>
                <a:latin typeface="Roboto" panose="02000000000000000000" pitchFamily="2" charset="0"/>
              </a:rPr>
              <a:t>1.4, 1.5</a:t>
            </a:r>
            <a:r>
              <a:rPr lang="zh-CN" altLang="en-US" b="0" i="0" u="none" strike="noStrike" dirty="0">
                <a:solidFill>
                  <a:srgbClr val="000000"/>
                </a:solidFill>
                <a:effectLst/>
                <a:latin typeface="Roboto" panose="02000000000000000000" pitchFamily="2" charset="0"/>
              </a:rPr>
              <a:t>，</a:t>
            </a:r>
            <a:r>
              <a:rPr lang="en-US" altLang="zh-CN" b="0" i="0" u="none" strike="noStrike" dirty="0">
                <a:solidFill>
                  <a:srgbClr val="000000"/>
                </a:solidFill>
                <a:effectLst/>
                <a:latin typeface="Roboto" panose="02000000000000000000" pitchFamily="2" charset="0"/>
              </a:rPr>
              <a:t>2.1,  2.2,  2.3, 2.4, 2.5 </a:t>
            </a:r>
          </a:p>
          <a:p>
            <a:pPr marL="514350" indent="-514350">
              <a:buFont typeface="+mj-lt"/>
              <a:buAutoNum type="arabicPeriod"/>
            </a:pPr>
            <a:endParaRPr lang="en-US" dirty="0">
              <a:solidFill>
                <a:srgbClr val="000000"/>
              </a:solidFill>
              <a:latin typeface="Roboto" panose="02000000000000000000" pitchFamily="2" charset="0"/>
            </a:endParaRPr>
          </a:p>
          <a:p>
            <a:pPr marL="514350" indent="-514350">
              <a:buFont typeface="+mj-lt"/>
              <a:buAutoNum type="arabicPeriod"/>
            </a:pPr>
            <a:r>
              <a:rPr lang="en-US" altLang="zh-CN" dirty="0" err="1">
                <a:solidFill>
                  <a:srgbClr val="000000"/>
                </a:solidFill>
                <a:latin typeface="Roboto" panose="02000000000000000000" pitchFamily="2" charset="0"/>
              </a:rPr>
              <a:t>Yoj</a:t>
            </a:r>
            <a:r>
              <a:rPr lang="zh-CN" altLang="en-US" dirty="0">
                <a:solidFill>
                  <a:srgbClr val="000000"/>
                </a:solidFill>
                <a:latin typeface="Roboto" panose="02000000000000000000" pitchFamily="2" charset="0"/>
              </a:rPr>
              <a:t>上分治递归方面的题目</a:t>
            </a:r>
            <a:r>
              <a:rPr lang="en-US" altLang="zh-CN" dirty="0">
                <a:solidFill>
                  <a:srgbClr val="000000"/>
                </a:solidFill>
                <a:latin typeface="Roboto" panose="02000000000000000000" pitchFamily="2" charset="0"/>
              </a:rPr>
              <a:t>: 909, 910, 911, 784,785, 786 (</a:t>
            </a:r>
            <a:r>
              <a:rPr lang="zh-CN" altLang="en-US" dirty="0">
                <a:solidFill>
                  <a:srgbClr val="000000"/>
                </a:solidFill>
                <a:latin typeface="Roboto" panose="02000000000000000000" pitchFamily="2" charset="0"/>
              </a:rPr>
              <a:t>都可以做了</a:t>
            </a:r>
            <a:r>
              <a:rPr lang="en-US" altLang="zh-CN" dirty="0">
                <a:solidFill>
                  <a:srgbClr val="000000"/>
                </a:solidFill>
                <a:latin typeface="Roboto" panose="02000000000000000000" pitchFamily="2" charset="0"/>
              </a:rPr>
              <a:t>)</a:t>
            </a:r>
            <a:endParaRPr lang="en-US" dirty="0"/>
          </a:p>
        </p:txBody>
      </p:sp>
    </p:spTree>
    <p:extLst>
      <p:ext uri="{BB962C8B-B14F-4D97-AF65-F5344CB8AC3E}">
        <p14:creationId xmlns:p14="http://schemas.microsoft.com/office/powerpoint/2010/main" val="2757207582"/>
      </p:ext>
    </p:extLst>
  </p:cSld>
  <p:clrMapOvr>
    <a:masterClrMapping/>
  </p:clrMapOvr>
</p:sld>
</file>

<file path=ppt/theme/theme1.xml><?xml version="1.0" encoding="utf-8"?>
<a:theme xmlns:a="http://schemas.openxmlformats.org/drawingml/2006/main" name="Office 主题​​">
  <a:themeElements>
    <a:clrScheme name="黄绿色">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EE7B08"/>
      </a:hlink>
      <a:folHlink>
        <a:srgbClr val="977B2D"/>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11746</TotalTime>
  <Words>7006</Words>
  <Application>Microsoft Macintosh PowerPoint</Application>
  <PresentationFormat>全屏显示(4:3)</PresentationFormat>
  <Paragraphs>1399</Paragraphs>
  <Slides>91</Slides>
  <Notes>11</Notes>
  <HiddenSlides>2</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91</vt:i4>
      </vt:variant>
    </vt:vector>
  </HeadingPairs>
  <TitlesOfParts>
    <vt:vector size="102" baseType="lpstr">
      <vt:lpstr>等线</vt:lpstr>
      <vt:lpstr>PingFang SC</vt:lpstr>
      <vt:lpstr>Arial</vt:lpstr>
      <vt:lpstr>Athelas</vt:lpstr>
      <vt:lpstr>Calibri</vt:lpstr>
      <vt:lpstr>Calibri Light</vt:lpstr>
      <vt:lpstr>Cambria Math</vt:lpstr>
      <vt:lpstr>Roboto</vt:lpstr>
      <vt:lpstr>Segoe Print</vt:lpstr>
      <vt:lpstr>Times New Roman</vt:lpstr>
      <vt:lpstr>Office 主题​​</vt:lpstr>
      <vt:lpstr>PowerPoint 演示文稿</vt:lpstr>
      <vt:lpstr>目录</vt:lpstr>
      <vt:lpstr>上节课内容回顾</vt:lpstr>
      <vt:lpstr>分治递归树</vt:lpstr>
      <vt:lpstr>渐进复杂性证明</vt:lpstr>
      <vt:lpstr>渐进复杂性的四种证明和分析方法</vt:lpstr>
      <vt:lpstr>目录</vt:lpstr>
      <vt:lpstr>MergeSort</vt:lpstr>
      <vt:lpstr>MergeSort Pseudocode</vt:lpstr>
      <vt:lpstr>The Merge(L, R) step</vt:lpstr>
      <vt:lpstr>What actually happens? First, recursively break up the array all the way down to the base cases</vt:lpstr>
      <vt:lpstr>Then, merge them all back up!</vt:lpstr>
      <vt:lpstr>Two questions</vt:lpstr>
      <vt:lpstr>It works</vt:lpstr>
      <vt:lpstr>It’s fast</vt:lpstr>
      <vt:lpstr>O(n log⁡〖(n))〗 vs. 〖O(n〗^2)?  (Empirically)</vt:lpstr>
      <vt:lpstr>Quick log refresher</vt:lpstr>
      <vt:lpstr>基于分治递归树方法的渐进复杂性证明</vt:lpstr>
      <vt:lpstr>How much work in this sub-problem?</vt:lpstr>
      <vt:lpstr>How much work in this sub-problem?</vt:lpstr>
      <vt:lpstr>How long does it take to MERGE?</vt:lpstr>
      <vt:lpstr>Recursion tree</vt:lpstr>
      <vt:lpstr>Recursion tree</vt:lpstr>
      <vt:lpstr>Recursion tree</vt:lpstr>
      <vt:lpstr>Total runtime…</vt:lpstr>
      <vt:lpstr>Another Example</vt:lpstr>
      <vt:lpstr>Counting Inversions主要应用</vt:lpstr>
      <vt:lpstr>用分治递归方法求逆序对</vt:lpstr>
      <vt:lpstr>基于分治递归求逆序对数</vt:lpstr>
      <vt:lpstr>站在MergeSort的肩膀上</vt:lpstr>
      <vt:lpstr>站在MergeSort的肩膀上</vt:lpstr>
      <vt:lpstr>Merge and Split Inversions</vt:lpstr>
      <vt:lpstr>Merge and Split Inversions</vt:lpstr>
      <vt:lpstr>Complexity Analysis </vt:lpstr>
      <vt:lpstr>目录</vt:lpstr>
      <vt:lpstr>Running time of MergeSort</vt:lpstr>
      <vt:lpstr>Recurrence Relations</vt:lpstr>
      <vt:lpstr>根据递归树分析算法时间复杂度</vt:lpstr>
      <vt:lpstr>用递归树分析第一个问题</vt:lpstr>
      <vt:lpstr>Solutions to pre-lecture exercise (2)</vt:lpstr>
      <vt:lpstr>More examples</vt:lpstr>
      <vt:lpstr>The master theorem</vt:lpstr>
      <vt:lpstr>The master theorem</vt:lpstr>
      <vt:lpstr>Technicalities II Integer division</vt:lpstr>
      <vt:lpstr>Examples </vt:lpstr>
      <vt:lpstr>Proof of the master theorem</vt:lpstr>
      <vt:lpstr>Recursion tree</vt:lpstr>
      <vt:lpstr>Recursion tree</vt:lpstr>
      <vt:lpstr>Recursion tree</vt:lpstr>
      <vt:lpstr>Now let’s check all the cases </vt:lpstr>
      <vt:lpstr>Case 1: a=b^d</vt:lpstr>
      <vt:lpstr>Case 2: a&lt;b^d</vt:lpstr>
      <vt:lpstr>Case 2: a&lt;b^d</vt:lpstr>
      <vt:lpstr>Case 3: a&gt;b^d</vt:lpstr>
      <vt:lpstr>Now let’s check all the cases </vt:lpstr>
      <vt:lpstr>Even more generally,  for T(n) = aT(n/b) + f(n)…</vt:lpstr>
      <vt:lpstr>Understanding the Master Theorem</vt:lpstr>
      <vt:lpstr>拔河比赛</vt:lpstr>
      <vt:lpstr>First example: tall and skinny tree</vt:lpstr>
      <vt:lpstr>Third example: bushy tree</vt:lpstr>
      <vt:lpstr>Second example: just right</vt:lpstr>
      <vt:lpstr>What have we learned?</vt:lpstr>
      <vt:lpstr>目录</vt:lpstr>
      <vt:lpstr>替换法：The Substitution Method</vt:lpstr>
      <vt:lpstr>The Substitution Method  first example</vt:lpstr>
      <vt:lpstr>Step 1: Guess the answer</vt:lpstr>
      <vt:lpstr>Step 2: Prove the guess is correct.</vt:lpstr>
      <vt:lpstr>Step 3: Profit</vt:lpstr>
      <vt:lpstr>What have we learned?</vt:lpstr>
      <vt:lpstr>另外一个例子</vt:lpstr>
      <vt:lpstr>下述证明是正确的么？</vt:lpstr>
      <vt:lpstr>这种证明方式是不对的</vt:lpstr>
      <vt:lpstr>如何证明呢？</vt:lpstr>
      <vt:lpstr>Step 2: 假设一个常数项，反向推导出这一常数项</vt:lpstr>
      <vt:lpstr>Step 3: 正式证明过程</vt:lpstr>
      <vt:lpstr>为什么需要替换法呢？</vt:lpstr>
      <vt:lpstr>我们再看一个例子</vt:lpstr>
      <vt:lpstr>Step 1: 猜测答案 </vt:lpstr>
      <vt:lpstr>Step 2: 归纳法证明</vt:lpstr>
      <vt:lpstr>Step 3: Profit</vt:lpstr>
      <vt:lpstr>替换法证明可能碰到的问题</vt:lpstr>
      <vt:lpstr>替换法证明可能碰到的问题</vt:lpstr>
      <vt:lpstr>替换法证明可能碰到的问题</vt:lpstr>
      <vt:lpstr>总结：分治递归的复杂性分析</vt:lpstr>
      <vt:lpstr>常见递归和分治算法（比较慢的）</vt:lpstr>
      <vt:lpstr>目录</vt:lpstr>
      <vt:lpstr>常见递归和分治算法（未优化的）</vt:lpstr>
      <vt:lpstr>常见递归和分治算法</vt:lpstr>
      <vt:lpstr>常见递归和分治算法(比较快的)</vt:lpstr>
      <vt:lpstr>PowerPoint 演示文稿</vt:lpstr>
      <vt:lpstr>作业</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Wang Yongcai</dc:creator>
  <cp:lastModifiedBy>Yongcai Wang</cp:lastModifiedBy>
  <cp:revision>14</cp:revision>
  <cp:lastPrinted>2023-02-25T22:47:42Z</cp:lastPrinted>
  <dcterms:created xsi:type="dcterms:W3CDTF">2022-02-22T03:08:24Z</dcterms:created>
  <dcterms:modified xsi:type="dcterms:W3CDTF">2024-02-27T05:44:06Z</dcterms:modified>
</cp:coreProperties>
</file>